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7315200" cy="9601200"/>
  <p:embeddedFontLst>
    <p:embeddedFont>
      <p:font typeface="Helvetica Neue" panose="020B0604020202020204" charset="0"/>
      <p:regular r:id="rId33"/>
      <p:bold r:id="rId34"/>
      <p:italic r:id="rId35"/>
      <p:boldItalic r:id="rId36"/>
    </p:embeddedFont>
    <p:embeddedFont>
      <p:font typeface="Consolas" panose="020B0609020204030204" pitchFamily="49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mfXyA1ATFdkrItBmfpkFGvU/e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25" tIns="49850" rIns="99725" bIns="49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25" tIns="49850" rIns="99725" bIns="498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25" tIns="49850" rIns="99725" bIns="498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25" tIns="49850" rIns="99725" bIns="498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25" tIns="49850" rIns="99725" bIns="49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5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7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9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0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1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2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3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4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5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6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7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8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9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25" tIns="49850" rIns="99725" bIns="498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0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25" tIns="49850" rIns="99725" bIns="498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25" tIns="49850" rIns="99725" bIns="498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25" tIns="49850" rIns="99725" bIns="498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25" tIns="49850" rIns="99725" bIns="498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725" tIns="49850" rIns="99725" bIns="498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2313"/>
            <a:ext cx="4795838" cy="359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/>
        </p:nvSpPr>
        <p:spPr>
          <a:xfrm>
            <a:off x="971550" y="4797425"/>
            <a:ext cx="5472113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800"/>
              <a:buFont typeface="Noto Sans Symbols"/>
              <a:buNone/>
            </a:pPr>
            <a:endParaRPr sz="1800" b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32"/>
          <p:cNvCxnSpPr/>
          <p:nvPr/>
        </p:nvCxnSpPr>
        <p:spPr>
          <a:xfrm>
            <a:off x="755650" y="2205038"/>
            <a:ext cx="5903913" cy="0"/>
          </a:xfrm>
          <a:prstGeom prst="straightConnector1">
            <a:avLst/>
          </a:prstGeom>
          <a:noFill/>
          <a:ln w="57150" cap="flat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2"/>
          <p:cNvSpPr txBox="1"/>
          <p:nvPr/>
        </p:nvSpPr>
        <p:spPr>
          <a:xfrm>
            <a:off x="4095750" y="6302375"/>
            <a:ext cx="698909" cy="36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/>
          </a:p>
        </p:txBody>
      </p:sp>
      <p:cxnSp>
        <p:nvCxnSpPr>
          <p:cNvPr id="19" name="Google Shape;19;p32"/>
          <p:cNvCxnSpPr/>
          <p:nvPr/>
        </p:nvCxnSpPr>
        <p:spPr>
          <a:xfrm>
            <a:off x="755650" y="1208088"/>
            <a:ext cx="0" cy="1008062"/>
          </a:xfrm>
          <a:prstGeom prst="straightConnector1">
            <a:avLst/>
          </a:prstGeom>
          <a:noFill/>
          <a:ln w="57150" cap="flat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32"/>
          <p:cNvSpPr txBox="1">
            <a:spLocks noGrp="1"/>
          </p:cNvSpPr>
          <p:nvPr>
            <p:ph type="ctrTitle"/>
          </p:nvPr>
        </p:nvSpPr>
        <p:spPr>
          <a:xfrm>
            <a:off x="228600" y="5638800"/>
            <a:ext cx="777240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subTitle" idx="1"/>
          </p:nvPr>
        </p:nvSpPr>
        <p:spPr>
          <a:xfrm>
            <a:off x="228600" y="6021288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>
                <a:solidFill>
                  <a:schemeClr val="lt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2672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 txBox="1">
            <a:spLocks noGrp="1"/>
          </p:cNvSpPr>
          <p:nvPr>
            <p:ph type="title"/>
          </p:nvPr>
        </p:nvSpPr>
        <p:spPr>
          <a:xfrm rot="5400000">
            <a:off x="4876800" y="2209800"/>
            <a:ext cx="5029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body" idx="1"/>
          </p:nvPr>
        </p:nvSpPr>
        <p:spPr>
          <a:xfrm rot="5400000">
            <a:off x="1143000" y="457200"/>
            <a:ext cx="50292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3"/>
          <p:cNvSpPr txBox="1">
            <a:spLocks noGrp="1"/>
          </p:cNvSpPr>
          <p:nvPr>
            <p:ph type="body" idx="1"/>
          </p:nvPr>
        </p:nvSpPr>
        <p:spPr>
          <a:xfrm>
            <a:off x="323850" y="188913"/>
            <a:ext cx="8064500" cy="619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468313" y="6381750"/>
            <a:ext cx="143986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755576" y="5877272"/>
            <a:ext cx="7558087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389938" y="6597650"/>
            <a:ext cx="719137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34"/>
          <p:cNvCxnSpPr/>
          <p:nvPr/>
        </p:nvCxnSpPr>
        <p:spPr>
          <a:xfrm>
            <a:off x="755204" y="1341438"/>
            <a:ext cx="8388796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25" name="Google Shape;25;p34"/>
          <p:cNvGrpSpPr/>
          <p:nvPr/>
        </p:nvGrpSpPr>
        <p:grpSpPr>
          <a:xfrm>
            <a:off x="107504" y="11113"/>
            <a:ext cx="5508625" cy="473206"/>
            <a:chOff x="4787900" y="11113"/>
            <a:chExt cx="5508625" cy="473206"/>
          </a:xfrm>
        </p:grpSpPr>
        <p:sp>
          <p:nvSpPr>
            <p:cNvPr id="26" name="Google Shape;26;p34"/>
            <p:cNvSpPr txBox="1"/>
            <p:nvPr/>
          </p:nvSpPr>
          <p:spPr>
            <a:xfrm>
              <a:off x="4787900" y="11113"/>
              <a:ext cx="5508625" cy="473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86C4E6"/>
                </a:buClr>
                <a:buSzPts val="1100"/>
                <a:buFont typeface="Noto Sans Symbols"/>
                <a:buNone/>
              </a:pPr>
              <a:r>
                <a:rPr lang="en-US" sz="1100" b="0">
                  <a:solidFill>
                    <a:srgbClr val="86C4E6"/>
                  </a:solidFill>
                  <a:latin typeface="Arial"/>
                  <a:ea typeface="Arial"/>
                  <a:cs typeface="Arial"/>
                  <a:sym typeface="Arial"/>
                </a:rPr>
                <a:t>Trường ĐH Công Nghệ Sài Gòn</a:t>
              </a:r>
              <a:endParaRPr/>
            </a:p>
            <a:p>
              <a:pPr marL="0" marR="0" lvl="0" indent="0" algn="ctr" rtl="0">
                <a:spcBef>
                  <a:spcPts val="275"/>
                </a:spcBef>
                <a:spcAft>
                  <a:spcPts val="0"/>
                </a:spcAft>
                <a:buClr>
                  <a:srgbClr val="86C4E6"/>
                </a:buClr>
                <a:buSzPts val="1100"/>
                <a:buFont typeface="Noto Sans Symbols"/>
                <a:buNone/>
              </a:pPr>
              <a:r>
                <a:rPr lang="en-US" sz="1100" b="1">
                  <a:solidFill>
                    <a:srgbClr val="86C4E6"/>
                  </a:solidFill>
                  <a:latin typeface="Arial"/>
                  <a:ea typeface="Arial"/>
                  <a:cs typeface="Arial"/>
                  <a:sym typeface="Arial"/>
                </a:rPr>
                <a:t>KHOA CÔNG NGHỆ THÔNG TIN</a:t>
              </a:r>
              <a:endParaRPr sz="1200" b="0">
                <a:solidFill>
                  <a:srgbClr val="86C4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" name="Google Shape;27;p34" descr="logo STU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435600" y="25400"/>
              <a:ext cx="865188" cy="415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3333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315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ftr" idx="11"/>
          </p:nvPr>
        </p:nvSpPr>
        <p:spPr>
          <a:xfrm>
            <a:off x="881063" y="6591300"/>
            <a:ext cx="6211217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>
            <a:spLocks noGrp="1"/>
          </p:cNvSpPr>
          <p:nvPr>
            <p:ph type="title"/>
          </p:nvPr>
        </p:nvSpPr>
        <p:spPr>
          <a:xfrm>
            <a:off x="755576" y="270892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>
                <a:solidFill>
                  <a:srgbClr val="00206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body" idx="1"/>
          </p:nvPr>
        </p:nvSpPr>
        <p:spPr>
          <a:xfrm>
            <a:off x="755576" y="112474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Helvetica Neue"/>
              <a:buNone/>
              <a:defRPr sz="2800" b="1" u="sng">
                <a:solidFill>
                  <a:srgbClr val="C00000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3581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body" idx="2"/>
          </p:nvPr>
        </p:nvSpPr>
        <p:spPr>
          <a:xfrm>
            <a:off x="4724400" y="1371600"/>
            <a:ext cx="3581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4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315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–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/>
          <p:nvPr/>
        </p:nvSpPr>
        <p:spPr>
          <a:xfrm>
            <a:off x="0" y="0"/>
            <a:ext cx="795338" cy="685800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1">
            <a:hlinkClick r:id="rId16" action="ppaction://hlinksldjump"/>
          </p:cNvPr>
          <p:cNvSpPr/>
          <p:nvPr/>
        </p:nvSpPr>
        <p:spPr>
          <a:xfrm>
            <a:off x="7092950" y="6557963"/>
            <a:ext cx="358775" cy="242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4768" y="60000"/>
                </a:moveTo>
                <a:lnTo>
                  <a:pt x="90465" y="15000"/>
                </a:lnTo>
                <a:lnTo>
                  <a:pt x="90465" y="105000"/>
                </a:lnTo>
                <a:close/>
                <a:moveTo>
                  <a:pt x="37152" y="15000"/>
                </a:moveTo>
                <a:lnTo>
                  <a:pt x="29535" y="15000"/>
                </a:lnTo>
                <a:lnTo>
                  <a:pt x="29535" y="105000"/>
                </a:lnTo>
                <a:lnTo>
                  <a:pt x="37152" y="105000"/>
                </a:lnTo>
                <a:close/>
              </a:path>
              <a:path w="120000" h="120000" fill="darken" extrusionOk="0">
                <a:moveTo>
                  <a:pt x="44768" y="60000"/>
                </a:moveTo>
                <a:lnTo>
                  <a:pt x="90465" y="15000"/>
                </a:lnTo>
                <a:lnTo>
                  <a:pt x="90465" y="105000"/>
                </a:lnTo>
                <a:close/>
                <a:moveTo>
                  <a:pt x="37152" y="15000"/>
                </a:moveTo>
                <a:lnTo>
                  <a:pt x="29535" y="15000"/>
                </a:lnTo>
                <a:lnTo>
                  <a:pt x="29535" y="105000"/>
                </a:lnTo>
                <a:lnTo>
                  <a:pt x="37152" y="105000"/>
                </a:lnTo>
                <a:close/>
              </a:path>
              <a:path w="120000" h="120000" fill="none" extrusionOk="0">
                <a:moveTo>
                  <a:pt x="44768" y="60000"/>
                </a:moveTo>
                <a:lnTo>
                  <a:pt x="90465" y="15000"/>
                </a:lnTo>
                <a:lnTo>
                  <a:pt x="90465" y="105000"/>
                </a:lnTo>
                <a:close/>
                <a:moveTo>
                  <a:pt x="37152" y="15000"/>
                </a:moveTo>
                <a:lnTo>
                  <a:pt x="37152" y="105000"/>
                </a:lnTo>
                <a:lnTo>
                  <a:pt x="29535" y="105000"/>
                </a:lnTo>
                <a:lnTo>
                  <a:pt x="29535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9C09B"/>
          </a:solidFill>
          <a:ln w="9525" cap="flat" cmpd="sng">
            <a:solidFill>
              <a:srgbClr val="771E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31"/>
          <p:cNvCxnSpPr/>
          <p:nvPr/>
        </p:nvCxnSpPr>
        <p:spPr>
          <a:xfrm>
            <a:off x="2138363" y="6608763"/>
            <a:ext cx="45974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9.xm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slide" Target="slide1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etbootstrap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materializecss.com/" TargetMode="External"/><Relationship Id="rId4" Type="http://schemas.openxmlformats.org/officeDocument/2006/relationships/hyperlink" Target="https://tailwindcss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ctrTitle"/>
          </p:nvPr>
        </p:nvSpPr>
        <p:spPr>
          <a:xfrm>
            <a:off x="755650" y="1644030"/>
            <a:ext cx="777240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C00000"/>
                </a:solidFill>
              </a:rPr>
              <a:t>NHẬP MÔN WEB VÀ ỨNG DỤNG</a:t>
            </a:r>
            <a:endParaRPr sz="2400" b="1">
              <a:solidFill>
                <a:srgbClr val="C00000"/>
              </a:solidFill>
            </a:endParaRPr>
          </a:p>
        </p:txBody>
      </p:sp>
      <p:sp>
        <p:nvSpPr>
          <p:cNvPr id="70" name="Google Shape;70;p1"/>
          <p:cNvSpPr txBox="1">
            <a:spLocks noGrp="1"/>
          </p:cNvSpPr>
          <p:nvPr>
            <p:ph type="subTitle" idx="1"/>
          </p:nvPr>
        </p:nvSpPr>
        <p:spPr>
          <a:xfrm>
            <a:off x="228600" y="6021288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</a:pPr>
            <a:endParaRPr/>
          </a:p>
        </p:txBody>
      </p:sp>
      <p:sp>
        <p:nvSpPr>
          <p:cNvPr id="71" name="Google Shape;71;p1"/>
          <p:cNvSpPr txBox="1"/>
          <p:nvPr/>
        </p:nvSpPr>
        <p:spPr>
          <a:xfrm>
            <a:off x="827088" y="5516562"/>
            <a:ext cx="7772400" cy="79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en-US" sz="2000" b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GV: </a:t>
            </a:r>
            <a:r>
              <a:rPr lang="en-US" sz="2000" b="1" dirty="0" err="1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Bùi</a:t>
            </a:r>
            <a:r>
              <a:rPr lang="en-US" sz="20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Nhựt</a:t>
            </a:r>
            <a:r>
              <a:rPr lang="en-US" sz="20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Bằng</a:t>
            </a:r>
            <a:endParaRPr b="1" dirty="0"/>
          </a:p>
          <a:p>
            <a:pPr marL="0" marR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None/>
            </a:pPr>
            <a:r>
              <a:rPr lang="en-US" sz="1400" b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Mail: </a:t>
            </a:r>
            <a:r>
              <a:rPr lang="en-US" sz="14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bang.buinhut@stu.edu.vn </a:t>
            </a:r>
            <a:r>
              <a:rPr lang="en-US" sz="1400" b="0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CSS Media Query</a:t>
            </a:r>
            <a:endParaRPr/>
          </a:p>
        </p:txBody>
      </p:sp>
      <p:sp>
        <p:nvSpPr>
          <p:cNvPr id="248" name="Google Shape;248;p10"/>
          <p:cNvSpPr txBox="1">
            <a:spLocks noGrp="1"/>
          </p:cNvSpPr>
          <p:nvPr>
            <p:ph type="body" idx="1"/>
          </p:nvPr>
        </p:nvSpPr>
        <p:spPr>
          <a:xfrm>
            <a:off x="990600" y="1484784"/>
            <a:ext cx="7757864" cy="415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Sử dụng trong việc xây dựng các trang Responsive web.</a:t>
            </a:r>
            <a:endParaRPr/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Giúp xây dựng các css riêng cho từng viewport phù hợp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Để trình duyệt nhận biết được các thiết bị: sử dụng thẻ meta: &lt;meta name="viewport“&gt;</a:t>
            </a:r>
            <a:endParaRPr/>
          </a:p>
          <a:p>
            <a:pPr marL="342900" lvl="0" indent="-1524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524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10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50" name="Google Shape;250;p10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251" name="Google Shape;251;p10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252" name="Google Shape;252;p10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3" name="Google Shape;253;p10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0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0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Responsive web</a:t>
              </a:r>
              <a:endParaRPr/>
            </a:p>
          </p:txBody>
        </p:sp>
        <p:cxnSp>
          <p:nvCxnSpPr>
            <p:cNvPr id="257" name="Google Shape;257;p10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8" name="Google Shape;258;p10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Nguyễn tắc thiết kế</a:t>
              </a:r>
              <a:endParaRPr/>
            </a:p>
          </p:txBody>
        </p:sp>
        <p:cxnSp>
          <p:nvCxnSpPr>
            <p:cNvPr id="260" name="Google Shape;260;p10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1" name="Google Shape;261;p10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Hệ thống Grid</a:t>
              </a:r>
              <a:endParaRPr/>
            </a:p>
          </p:txBody>
        </p:sp>
        <p:cxnSp>
          <p:nvCxnSpPr>
            <p:cNvPr id="263" name="Google Shape;263;p10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4" name="Google Shape;264;p10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266" name="Google Shape;266;p10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CSS Media Query- cú pháp</a:t>
            </a:r>
            <a:endParaRPr sz="3200"/>
          </a:p>
        </p:txBody>
      </p:sp>
      <p:sp>
        <p:nvSpPr>
          <p:cNvPr id="272" name="Google Shape;272;p11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757864" cy="464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Cú pháp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0838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@media not|only mediatype and (media feature) and (media feature) {</a:t>
            </a:r>
            <a:endParaRPr/>
          </a:p>
          <a:p>
            <a:pPr marL="350838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	CSS-Code;</a:t>
            </a:r>
            <a:endParaRPr/>
          </a:p>
          <a:p>
            <a:pPr marL="350838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	}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mediatype: Định nghĩa thiết bị (print, screen), mặc định là tất cả thiết bị.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media feature: mô tả một đặc điểm cụ thể tới thiết bị trong mediatype: width, height, hover, …</a:t>
            </a:r>
            <a:endParaRPr/>
          </a:p>
        </p:txBody>
      </p:sp>
      <p:sp>
        <p:nvSpPr>
          <p:cNvPr id="273" name="Google Shape;273;p11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275" name="Google Shape;275;p11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277" name="Google Shape;277;p11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8" name="Google Shape;278;p11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1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Responsive web</a:t>
              </a:r>
              <a:endParaRPr/>
            </a:p>
          </p:txBody>
        </p:sp>
        <p:cxnSp>
          <p:nvCxnSpPr>
            <p:cNvPr id="282" name="Google Shape;282;p11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3" name="Google Shape;283;p11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Nguyễn tắc thiết kế</a:t>
              </a:r>
              <a:endParaRPr/>
            </a:p>
          </p:txBody>
        </p:sp>
        <p:cxnSp>
          <p:nvCxnSpPr>
            <p:cNvPr id="285" name="Google Shape;285;p11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6" name="Google Shape;286;p11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Hệ thống Grid</a:t>
              </a:r>
              <a:endParaRPr/>
            </a:p>
          </p:txBody>
        </p:sp>
        <p:cxnSp>
          <p:nvCxnSpPr>
            <p:cNvPr id="288" name="Google Shape;288;p11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9" name="Google Shape;289;p11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291" name="Google Shape;291;p11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CSS Media Query- Ví dụ</a:t>
            </a:r>
            <a:endParaRPr sz="3600"/>
          </a:p>
        </p:txBody>
      </p:sp>
      <p:sp>
        <p:nvSpPr>
          <p:cNvPr id="297" name="Google Shape;297;p12"/>
          <p:cNvSpPr txBox="1">
            <a:spLocks noGrp="1"/>
          </p:cNvSpPr>
          <p:nvPr>
            <p:ph type="body" idx="1"/>
          </p:nvPr>
        </p:nvSpPr>
        <p:spPr>
          <a:xfrm>
            <a:off x="990600" y="1412776"/>
            <a:ext cx="7829872" cy="4835624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style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  </a:t>
            </a:r>
            <a:r>
              <a:rPr lang="en-US" sz="2000" b="0">
                <a:solidFill>
                  <a:srgbClr val="6A9955"/>
                </a:solidFill>
                <a:latin typeface="Consolas"/>
                <a:ea typeface="Consolas"/>
                <a:cs typeface="Consolas"/>
                <a:sym typeface="Consolas"/>
              </a:rPr>
              <a:t>/*Định nghĩa cho tất cả thiết bị, kích thước */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  </a:t>
            </a:r>
            <a:r>
              <a:rPr lang="en-US" sz="20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body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 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background-color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tan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  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color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black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  </a:t>
            </a:r>
            <a:r>
              <a:rPr lang="en-US" sz="2000" b="0">
                <a:solidFill>
                  <a:srgbClr val="6A9955"/>
                </a:solidFill>
                <a:latin typeface="Consolas"/>
                <a:ea typeface="Consolas"/>
                <a:cs typeface="Consolas"/>
                <a:sym typeface="Consolas"/>
              </a:rPr>
              <a:t>/* Định nghĩa cho màn hình width&lt;=992px */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  </a:t>
            </a:r>
            <a:r>
              <a:rPr lang="en-US" sz="2000" b="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@media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screen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and (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max-width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20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992px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20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body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 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background-color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blue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color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white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    }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  </a:t>
            </a:r>
            <a:r>
              <a:rPr lang="en-US" sz="2000" b="0">
                <a:solidFill>
                  <a:srgbClr val="6A9955"/>
                </a:solidFill>
                <a:latin typeface="Consolas"/>
                <a:ea typeface="Consolas"/>
                <a:cs typeface="Consolas"/>
                <a:sym typeface="Consolas"/>
              </a:rPr>
              <a:t>/* Định nghĩa cho màn hình width&lt;=600px */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  </a:t>
            </a:r>
            <a:r>
              <a:rPr lang="en-US" sz="2000" b="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@media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screen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and (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max-width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20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600px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20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body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 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background-color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olive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  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color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white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D4D4D4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   }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&lt;/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style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8" name="Google Shape;298;p12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2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300" name="Google Shape;300;p12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301" name="Google Shape;301;p12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302" name="Google Shape;302;p12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3" name="Google Shape;303;p12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2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2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Responsive web</a:t>
              </a:r>
              <a:endParaRPr/>
            </a:p>
          </p:txBody>
        </p:sp>
        <p:cxnSp>
          <p:nvCxnSpPr>
            <p:cNvPr id="307" name="Google Shape;307;p12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8" name="Google Shape;308;p12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Nguyễn tắc thiết kế</a:t>
              </a:r>
              <a:endParaRPr/>
            </a:p>
          </p:txBody>
        </p:sp>
        <p:cxnSp>
          <p:nvCxnSpPr>
            <p:cNvPr id="310" name="Google Shape;310;p12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1" name="Google Shape;311;p12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Hệ thống Grid</a:t>
              </a:r>
              <a:endParaRPr/>
            </a:p>
          </p:txBody>
        </p:sp>
        <p:cxnSp>
          <p:nvCxnSpPr>
            <p:cNvPr id="313" name="Google Shape;313;p12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4" name="Google Shape;314;p12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2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316" name="Google Shape;316;p12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Lưu ý trong CSS RWD</a:t>
            </a:r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685856" cy="464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Tuân thủ nguyên tắc Mobile First: Trang web sẽ hiển thị nhanh hơn trên các thiết bị nhỏ như mobile.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KHÔNG sử dụng các phần tử có chiều rộng cố định lớn. Nên điều chỉnh nội dung này cho vừa với chiều rộng của Viewport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Lưu ý khi xây dựng layout, hình ảnh (image, background image), video, menu (hamburger menu (bars) trong smartphone), font chữ.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13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324" name="Google Shape;324;p13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325" name="Google Shape;325;p13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326" name="Google Shape;326;p13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7" name="Google Shape;327;p13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Responsive web</a:t>
              </a:r>
              <a:endParaRPr/>
            </a:p>
          </p:txBody>
        </p:sp>
        <p:cxnSp>
          <p:nvCxnSpPr>
            <p:cNvPr id="331" name="Google Shape;331;p13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2" name="Google Shape;332;p13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Nguyễn tắc thiết kế</a:t>
              </a:r>
              <a:endParaRPr/>
            </a:p>
          </p:txBody>
        </p:sp>
        <p:cxnSp>
          <p:nvCxnSpPr>
            <p:cNvPr id="334" name="Google Shape;334;p13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5" name="Google Shape;335;p13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Hệ thống Grid</a:t>
              </a:r>
              <a:endParaRPr/>
            </a:p>
          </p:txBody>
        </p:sp>
        <p:cxnSp>
          <p:nvCxnSpPr>
            <p:cNvPr id="337" name="Google Shape;337;p13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8" name="Google Shape;338;p13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340" name="Google Shape;340;p13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4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Mobile First design</a:t>
            </a:r>
            <a:endParaRPr/>
          </a:p>
        </p:txBody>
      </p:sp>
      <p:sp>
        <p:nvSpPr>
          <p:cNvPr id="346" name="Google Shape;346;p14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757864" cy="227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Mobile First: Ưu tiên các thiết bị mobile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PC First: Ưu tiên thiết bị màn hình lớn.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Mobile first: ví dụ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/*Css mặc định cho tất cả các thiết bị tại đây*/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14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  <p:sp>
        <p:nvSpPr>
          <p:cNvPr id="348" name="Google Shape;348;p14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sp>
        <p:nvSpPr>
          <p:cNvPr id="349" name="Google Shape;349;p14"/>
          <p:cNvSpPr txBox="1"/>
          <p:nvPr/>
        </p:nvSpPr>
        <p:spPr>
          <a:xfrm>
            <a:off x="1270248" y="3645024"/>
            <a:ext cx="6902152" cy="2246769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@media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only 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screen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and (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max-width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20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600px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) {...}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@media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only 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screen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and (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min-width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20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600px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) {...}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@media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only 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screen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and (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min-width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20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768px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) {...}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@media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only 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screen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and (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min-width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20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992px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) {...}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@media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only 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screen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and (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min-width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20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1200px</a:t>
            </a:r>
            <a:r>
              <a:rPr lang="en-US" sz="20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) {...}</a:t>
            </a:r>
            <a:endParaRPr/>
          </a:p>
        </p:txBody>
      </p:sp>
      <p:grpSp>
        <p:nvGrpSpPr>
          <p:cNvPr id="350" name="Google Shape;350;p14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351" name="Google Shape;351;p14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2" name="Google Shape;352;p14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Responsive web</a:t>
              </a:r>
              <a:endParaRPr/>
            </a:p>
          </p:txBody>
        </p:sp>
        <p:cxnSp>
          <p:nvCxnSpPr>
            <p:cNvPr id="356" name="Google Shape;356;p14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7" name="Google Shape;357;p14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Nguyễn tắc thiết kế</a:t>
              </a:r>
              <a:endParaRPr/>
            </a:p>
          </p:txBody>
        </p:sp>
        <p:cxnSp>
          <p:nvCxnSpPr>
            <p:cNvPr id="359" name="Google Shape;359;p14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0" name="Google Shape;360;p14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Hệ thống Grid</a:t>
              </a:r>
              <a:endParaRPr/>
            </a:p>
          </p:txBody>
        </p:sp>
        <p:cxnSp>
          <p:nvCxnSpPr>
            <p:cNvPr id="362" name="Google Shape;362;p14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3" name="Google Shape;363;p14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365" name="Google Shape;365;p14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Grid-View</a:t>
            </a:r>
            <a:r>
              <a:rPr lang="en-US"/>
              <a:t> </a:t>
            </a:r>
            <a:r>
              <a:rPr lang="en-US" sz="3600"/>
              <a:t>trong RWD</a:t>
            </a:r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body" idx="1"/>
          </p:nvPr>
        </p:nvSpPr>
        <p:spPr>
          <a:xfrm>
            <a:off x="990600" y="1412776"/>
            <a:ext cx="775786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Grid-view: Trang web được chia ra thành các dòng. Mỗi dòng có nhiều cột. Nó cho phép đặt các phần tử vào trang dễ dàng.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Một Responsive grid-view thường được chia 12 cột với tổng chiều rộng 100%, kích thước các cột sẽ thay đổi theo cửa sổ trình duyệt web.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Đặt thuộc tính css box-resizing là border-box để các box không ảnh hưởng tới kích thước tổng khi thay đổi width, margin, padding, border.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15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373" name="Google Shape;373;p15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374" name="Google Shape;374;p15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375" name="Google Shape;375;p15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6" name="Google Shape;376;p15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5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Responsive web</a:t>
              </a:r>
              <a:endParaRPr/>
            </a:p>
          </p:txBody>
        </p:sp>
        <p:cxnSp>
          <p:nvCxnSpPr>
            <p:cNvPr id="380" name="Google Shape;380;p15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1" name="Google Shape;381;p15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Nguyễn tắc thiết kế</a:t>
              </a:r>
              <a:endParaRPr/>
            </a:p>
          </p:txBody>
        </p:sp>
        <p:cxnSp>
          <p:nvCxnSpPr>
            <p:cNvPr id="383" name="Google Shape;383;p15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4" name="Google Shape;384;p15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5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Hệ thống Grid</a:t>
              </a:r>
              <a:endParaRPr/>
            </a:p>
          </p:txBody>
        </p:sp>
        <p:cxnSp>
          <p:nvCxnSpPr>
            <p:cNvPr id="386" name="Google Shape;386;p15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7" name="Google Shape;387;p15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389" name="Google Shape;389;p15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Grid-View</a:t>
            </a:r>
            <a:r>
              <a:rPr lang="en-US"/>
              <a:t> </a:t>
            </a:r>
            <a:r>
              <a:rPr lang="en-US" sz="3600"/>
              <a:t>trong RWD</a:t>
            </a:r>
            <a:endParaRPr/>
          </a:p>
        </p:txBody>
      </p:sp>
      <p:sp>
        <p:nvSpPr>
          <p:cNvPr id="395" name="Google Shape;395;p16"/>
          <p:cNvSpPr txBox="1">
            <a:spLocks noGrp="1"/>
          </p:cNvSpPr>
          <p:nvPr>
            <p:ph type="body" idx="1"/>
          </p:nvPr>
        </p:nvSpPr>
        <p:spPr>
          <a:xfrm>
            <a:off x="990600" y="1412776"/>
            <a:ext cx="7829872" cy="4835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Xây dựng hệ thống class cho 12 cột: 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	.col-1, .col-2, .col-3, …, .col-12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Class col-i biểu thị cho cột i.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Class col-i sẽ có kích thước width là: (i*100/12)%, trong đó i là các số nguyên từ 1 đến 12.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	.col-1 {width: 8.33%;}  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	.col-2 {width: 16.66%;}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	.col-3 {width: 25%;}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16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sp>
        <p:nvSpPr>
          <p:cNvPr id="397" name="Google Shape;397;p16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398" name="Google Shape;398;p16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399" name="Google Shape;399;p16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0" name="Google Shape;400;p16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Responsive web</a:t>
              </a:r>
              <a:endParaRPr/>
            </a:p>
          </p:txBody>
        </p:sp>
        <p:cxnSp>
          <p:nvCxnSpPr>
            <p:cNvPr id="404" name="Google Shape;404;p16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5" name="Google Shape;405;p16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Nguyễn tắc thiết kế</a:t>
              </a:r>
              <a:endParaRPr/>
            </a:p>
          </p:txBody>
        </p:sp>
        <p:cxnSp>
          <p:nvCxnSpPr>
            <p:cNvPr id="407" name="Google Shape;407;p16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8" name="Google Shape;408;p16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Hệ thống Grid</a:t>
              </a:r>
              <a:endParaRPr/>
            </a:p>
          </p:txBody>
        </p:sp>
        <p:cxnSp>
          <p:nvCxnSpPr>
            <p:cNvPr id="410" name="Google Shape;410;p16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1" name="Google Shape;411;p16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413" name="Google Shape;413;p16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7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Grid-View</a:t>
            </a:r>
            <a:r>
              <a:rPr lang="en-US"/>
              <a:t> </a:t>
            </a:r>
            <a:r>
              <a:rPr lang="en-US" sz="3600"/>
              <a:t>trong RWD</a:t>
            </a:r>
            <a:endParaRPr/>
          </a:p>
        </p:txBody>
      </p:sp>
      <p:sp>
        <p:nvSpPr>
          <p:cNvPr id="419" name="Google Shape;419;p17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829872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Mỗi trang web có nhiều row, mỗi row có nhiều column và tổng các column là 100%</a:t>
            </a:r>
            <a:endParaRPr/>
          </a:p>
          <a:p>
            <a:pPr marL="400050" lvl="1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&lt;div class="row"&gt;</a:t>
            </a:r>
            <a:endParaRPr/>
          </a:p>
          <a:p>
            <a:pPr marL="400050" lvl="1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&lt;div class="col-3"&gt;...&lt;/div&gt; &lt;!-- 25% --&gt;</a:t>
            </a:r>
            <a:endParaRPr/>
          </a:p>
          <a:p>
            <a:pPr marL="400050" lvl="1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&lt;div class="col-9"&gt;...&lt;/div&gt; &lt;!-- 75% --&gt;</a:t>
            </a:r>
            <a:endParaRPr/>
          </a:p>
          <a:p>
            <a:pPr marL="400050" lvl="1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&lt;/div&gt;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Chặn các column có thuộc tính float sau khi hết row bằng cách thêm css cho class row::after:</a:t>
            </a:r>
            <a:endParaRPr/>
          </a:p>
          <a:p>
            <a:pPr marL="400050" lvl="1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.row::after {   content: "";   clear: both;   display: table;}</a:t>
            </a:r>
            <a:endParaRPr/>
          </a:p>
          <a:p>
            <a:pPr marL="342900" lvl="0" indent="-342900" algn="just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Sử dụng media query để trình duyệt sử dụng css phù hợp với thiết bị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Thêm css cho các điểm Breakpoint (Viewport)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p17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21" name="Google Shape;421;p17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422" name="Google Shape;422;p17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423" name="Google Shape;423;p17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4" name="Google Shape;424;p17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Responsive web</a:t>
              </a:r>
              <a:endParaRPr/>
            </a:p>
          </p:txBody>
        </p:sp>
        <p:cxnSp>
          <p:nvCxnSpPr>
            <p:cNvPr id="428" name="Google Shape;428;p17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9" name="Google Shape;429;p17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7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Nguyễn tắc thiết kế</a:t>
              </a:r>
              <a:endParaRPr/>
            </a:p>
          </p:txBody>
        </p:sp>
        <p:cxnSp>
          <p:nvCxnSpPr>
            <p:cNvPr id="431" name="Google Shape;431;p17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2" name="Google Shape;432;p17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Hệ thống Grid</a:t>
              </a:r>
              <a:endParaRPr/>
            </a:p>
          </p:txBody>
        </p:sp>
        <p:cxnSp>
          <p:nvCxnSpPr>
            <p:cNvPr id="434" name="Google Shape;434;p17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5" name="Google Shape;435;p17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7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437" name="Google Shape;437;p17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8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CSS RWD Example </a:t>
            </a:r>
            <a:endParaRPr/>
          </a:p>
        </p:txBody>
      </p:sp>
      <p:sp>
        <p:nvSpPr>
          <p:cNvPr id="443" name="Google Shape;443;p18"/>
          <p:cNvSpPr txBox="1">
            <a:spLocks noGrp="1"/>
          </p:cNvSpPr>
          <p:nvPr>
            <p:ph type="body" idx="1"/>
          </p:nvPr>
        </p:nvSpPr>
        <p:spPr>
          <a:xfrm>
            <a:off x="990600" y="1432520"/>
            <a:ext cx="7829872" cy="4660776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onsolas"/>
              <a:buNone/>
            </a:pPr>
            <a:r>
              <a:rPr lang="en-US" sz="18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style</a:t>
            </a:r>
            <a:r>
              <a:rPr lang="en-US" sz="18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569CD6"/>
              </a:buClr>
              <a:buSzPts val="1800"/>
              <a:buFont typeface="Consolas"/>
              <a:buNone/>
            </a:pPr>
            <a:r>
              <a:rPr lang="en-US" sz="18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 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box-sizing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border-box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D7BA7D"/>
              </a:buClr>
              <a:buSzPts val="1800"/>
              <a:buFont typeface="Consolas"/>
              <a:buNone/>
            </a:pP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.row::after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 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content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""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clear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both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block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D4D4D4"/>
              </a:buClr>
              <a:buSzPts val="1800"/>
              <a:buFont typeface="Consolas"/>
              <a:buNone/>
            </a:pP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*=</a:t>
            </a:r>
            <a:r>
              <a:rPr lang="en-US" sz="18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"col-"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] { 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float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left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padding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15px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6A9955"/>
              </a:buClr>
              <a:buSzPts val="1800"/>
              <a:buFont typeface="Consolas"/>
              <a:buNone/>
            </a:pPr>
            <a:r>
              <a:rPr lang="en-US" sz="1800" b="0">
                <a:solidFill>
                  <a:srgbClr val="6A9955"/>
                </a:solidFill>
                <a:latin typeface="Consolas"/>
                <a:ea typeface="Consolas"/>
                <a:cs typeface="Consolas"/>
                <a:sym typeface="Consolas"/>
              </a:rPr>
              <a:t>/* For desktop: */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D7BA7D"/>
              </a:buClr>
              <a:buSzPts val="1800"/>
              <a:buFont typeface="Consolas"/>
              <a:buNone/>
            </a:pP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.col-1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width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8.33%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;} </a:t>
            </a: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.col-2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width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16.66%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;} </a:t>
            </a: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.col-3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width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25%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D7BA7D"/>
              </a:buClr>
              <a:buSzPts val="1800"/>
              <a:buFont typeface="Consolas"/>
              <a:buNone/>
            </a:pP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.col-4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{…} </a:t>
            </a: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.col-5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{…} </a:t>
            </a: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.col-6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{…} </a:t>
            </a: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.col-7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{…} </a:t>
            </a: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.col-8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{…}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D7BA7D"/>
              </a:buClr>
              <a:buSzPts val="1800"/>
              <a:buFont typeface="Consolas"/>
              <a:buNone/>
            </a:pP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.col-9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{…} </a:t>
            </a: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.col-10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{…} </a:t>
            </a: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.col-11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{…} </a:t>
            </a: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.col-12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width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100%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C586C0"/>
              </a:buClr>
              <a:buSzPts val="1800"/>
              <a:buFont typeface="Consolas"/>
              <a:buNone/>
            </a:pPr>
            <a:r>
              <a:rPr lang="en-US" sz="1800" b="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@media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only </a:t>
            </a:r>
            <a:r>
              <a:rPr lang="en-US" sz="18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screen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and (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max-width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768px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) { </a:t>
            </a:r>
            <a:r>
              <a:rPr lang="en-US" sz="1800" b="0">
                <a:solidFill>
                  <a:srgbClr val="6A9955"/>
                </a:solidFill>
                <a:latin typeface="Consolas"/>
                <a:ea typeface="Consolas"/>
                <a:cs typeface="Consolas"/>
                <a:sym typeface="Consolas"/>
              </a:rPr>
              <a:t>/* For mobile phones: */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D4D4D4"/>
              </a:buClr>
              <a:buSzPts val="1800"/>
              <a:buFont typeface="Consolas"/>
              <a:buNone/>
            </a:pP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   [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*=</a:t>
            </a:r>
            <a:r>
              <a:rPr lang="en-US" sz="18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"col-"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] { 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width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100%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D4D4D4"/>
              </a:buClr>
              <a:buSzPts val="1800"/>
              <a:buFont typeface="Consolas"/>
              <a:buNone/>
            </a:pP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onsolas"/>
              <a:buNone/>
            </a:pPr>
            <a:r>
              <a:rPr lang="en-US" sz="18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&lt;/</a:t>
            </a:r>
            <a:r>
              <a:rPr lang="en-US" sz="18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style</a:t>
            </a:r>
            <a:r>
              <a:rPr lang="en-US" sz="18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18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sp>
        <p:nvSpPr>
          <p:cNvPr id="445" name="Google Shape;445;p18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446" name="Google Shape;446;p18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447" name="Google Shape;447;p18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8" name="Google Shape;448;p18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8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8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Responsive web</a:t>
              </a:r>
              <a:endParaRPr/>
            </a:p>
          </p:txBody>
        </p:sp>
        <p:cxnSp>
          <p:nvCxnSpPr>
            <p:cNvPr id="452" name="Google Shape;452;p18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3" name="Google Shape;453;p18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8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Nguyễn tắc thiết kế</a:t>
              </a:r>
              <a:endParaRPr/>
            </a:p>
          </p:txBody>
        </p:sp>
        <p:cxnSp>
          <p:nvCxnSpPr>
            <p:cNvPr id="455" name="Google Shape;455;p18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6" name="Google Shape;456;p18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8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Hệ thống Grid</a:t>
              </a:r>
              <a:endParaRPr/>
            </a:p>
          </p:txBody>
        </p:sp>
        <p:cxnSp>
          <p:nvCxnSpPr>
            <p:cNvPr id="458" name="Google Shape;458;p18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9" name="Google Shape;459;p18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8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461" name="Google Shape;461;p18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9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CSS RWD (example tt)</a:t>
            </a:r>
            <a:endParaRPr/>
          </a:p>
        </p:txBody>
      </p:sp>
      <p:sp>
        <p:nvSpPr>
          <p:cNvPr id="467" name="Google Shape;467;p19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/>
          </a:p>
        </p:txBody>
      </p:sp>
      <p:sp>
        <p:nvSpPr>
          <p:cNvPr id="468" name="Google Shape;468;p19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sp>
        <p:nvSpPr>
          <p:cNvPr id="469" name="Google Shape;469;p19"/>
          <p:cNvSpPr txBox="1"/>
          <p:nvPr/>
        </p:nvSpPr>
        <p:spPr>
          <a:xfrm>
            <a:off x="990600" y="1432520"/>
            <a:ext cx="7829872" cy="4444752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body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"header"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&gt;&lt;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h1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Header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&lt;/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h1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&gt;&lt;/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"row"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      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"col-3 menu"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Left  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&lt;/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      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"col-6"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&gt;&lt;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h1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Center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&lt;/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h1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&gt;&lt;/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      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"col-3 right"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          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"aside"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&gt;&lt;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h2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Right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&lt;/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h2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&gt;&lt;/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      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&lt;/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&lt;/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20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"footer"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-US" sz="2000" b="0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Footer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&lt;/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&lt;/</a:t>
            </a:r>
            <a:r>
              <a:rPr lang="en-US" sz="20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body</a:t>
            </a:r>
            <a:r>
              <a:rPr lang="en-US" sz="20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20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470" name="Google Shape;470;p19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471" name="Google Shape;471;p19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72" name="Google Shape;472;p19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9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Responsive web</a:t>
              </a:r>
              <a:endParaRPr/>
            </a:p>
          </p:txBody>
        </p:sp>
        <p:cxnSp>
          <p:nvCxnSpPr>
            <p:cNvPr id="476" name="Google Shape;476;p19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77" name="Google Shape;477;p19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9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Nguyễn tắc thiết kế</a:t>
              </a:r>
              <a:endParaRPr/>
            </a:p>
          </p:txBody>
        </p:sp>
        <p:cxnSp>
          <p:nvCxnSpPr>
            <p:cNvPr id="479" name="Google Shape;479;p19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80" name="Google Shape;480;p19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Hệ thống Grid</a:t>
              </a:r>
              <a:endParaRPr/>
            </a:p>
          </p:txBody>
        </p:sp>
        <p:cxnSp>
          <p:nvCxnSpPr>
            <p:cNvPr id="482" name="Google Shape;482;p19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83" name="Google Shape;483;p19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9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485" name="Google Shape;485;p19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 idx="4294967295"/>
          </p:nvPr>
        </p:nvSpPr>
        <p:spPr>
          <a:xfrm>
            <a:off x="2260848" y="188640"/>
            <a:ext cx="5191472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2060"/>
                </a:solidFill>
              </a:rPr>
              <a:t>PHẦN 2: CSS</a:t>
            </a:r>
            <a:endParaRPr/>
          </a:p>
        </p:txBody>
      </p:sp>
      <p:sp>
        <p:nvSpPr>
          <p:cNvPr id="77" name="Google Shape;77;p2">
            <a:hlinkClick r:id="rId3" action="ppaction://hlinksldjump"/>
          </p:cNvPr>
          <p:cNvSpPr/>
          <p:nvPr/>
        </p:nvSpPr>
        <p:spPr>
          <a:xfrm>
            <a:off x="2756503" y="1558866"/>
            <a:ext cx="4440905" cy="940597"/>
          </a:xfrm>
          <a:custGeom>
            <a:avLst/>
            <a:gdLst/>
            <a:ahLst/>
            <a:cxnLst/>
            <a:rect l="l" t="t" r="r" b="b"/>
            <a:pathLst>
              <a:path w="5581146" h="1240405" extrusionOk="0">
                <a:moveTo>
                  <a:pt x="5581146" y="1240404"/>
                </a:moveTo>
                <a:lnTo>
                  <a:pt x="620202" y="1240404"/>
                </a:lnTo>
                <a:lnTo>
                  <a:pt x="0" y="620202"/>
                </a:lnTo>
                <a:lnTo>
                  <a:pt x="620202" y="1"/>
                </a:lnTo>
                <a:lnTo>
                  <a:pt x="5581146" y="1"/>
                </a:lnTo>
                <a:lnTo>
                  <a:pt x="5581146" y="1240404"/>
                </a:lnTo>
                <a:close/>
              </a:path>
            </a:pathLst>
          </a:custGeom>
          <a:gradFill>
            <a:gsLst>
              <a:gs pos="0">
                <a:srgbClr val="452F5D"/>
              </a:gs>
              <a:gs pos="80000">
                <a:srgbClr val="5B3D7B"/>
              </a:gs>
              <a:gs pos="100000">
                <a:srgbClr val="5D3D7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57075" tIns="137150" rIns="256025" bIns="1371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</a:t>
            </a: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CSS </a:t>
            </a:r>
            <a:r>
              <a:rPr lang="en-US" sz="2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CƠ BẢN</a:t>
            </a: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1769325" y="1557829"/>
            <a:ext cx="986987" cy="940596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t="-27998" b="-27998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>
            <a:hlinkClick r:id="rId5" action="ppaction://hlinksldjump"/>
          </p:cNvPr>
          <p:cNvSpPr/>
          <p:nvPr/>
        </p:nvSpPr>
        <p:spPr>
          <a:xfrm>
            <a:off x="2739592" y="2780237"/>
            <a:ext cx="4463453" cy="940596"/>
          </a:xfrm>
          <a:custGeom>
            <a:avLst/>
            <a:gdLst/>
            <a:ahLst/>
            <a:cxnLst/>
            <a:rect l="l" t="t" r="r" b="b"/>
            <a:pathLst>
              <a:path w="5609484" h="1240405" extrusionOk="0">
                <a:moveTo>
                  <a:pt x="5609484" y="1240404"/>
                </a:moveTo>
                <a:lnTo>
                  <a:pt x="620202" y="1240404"/>
                </a:lnTo>
                <a:lnTo>
                  <a:pt x="0" y="620202"/>
                </a:lnTo>
                <a:lnTo>
                  <a:pt x="620202" y="1"/>
                </a:lnTo>
                <a:lnTo>
                  <a:pt x="5609484" y="1"/>
                </a:lnTo>
                <a:lnTo>
                  <a:pt x="5609484" y="1240404"/>
                </a:lnTo>
                <a:close/>
              </a:path>
            </a:pathLst>
          </a:custGeom>
          <a:gradFill>
            <a:gsLst>
              <a:gs pos="0">
                <a:srgbClr val="084265"/>
              </a:gs>
              <a:gs pos="80000">
                <a:srgbClr val="0C5884"/>
              </a:gs>
              <a:gs pos="100000">
                <a:srgbClr val="095988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57075" tIns="137150" rIns="256025" bIns="1371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6: CSS CHO LIÊN </a:t>
            </a:r>
            <a:b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KẾT, TABLE, BOX</a:t>
            </a: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763688" y="2780238"/>
            <a:ext cx="986987" cy="940596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t="-64995" b="-64995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739592" y="4001608"/>
            <a:ext cx="4463453" cy="940596"/>
          </a:xfrm>
          <a:custGeom>
            <a:avLst/>
            <a:gdLst/>
            <a:ahLst/>
            <a:cxnLst/>
            <a:rect l="l" t="t" r="r" b="b"/>
            <a:pathLst>
              <a:path w="5609484" h="1240405" extrusionOk="0">
                <a:moveTo>
                  <a:pt x="5609484" y="1240404"/>
                </a:moveTo>
                <a:lnTo>
                  <a:pt x="620202" y="1240404"/>
                </a:lnTo>
                <a:lnTo>
                  <a:pt x="0" y="620202"/>
                </a:lnTo>
                <a:lnTo>
                  <a:pt x="620202" y="1"/>
                </a:lnTo>
                <a:lnTo>
                  <a:pt x="5609484" y="1"/>
                </a:lnTo>
                <a:lnTo>
                  <a:pt x="5609484" y="1240404"/>
                </a:lnTo>
                <a:close/>
              </a:path>
            </a:pathLst>
          </a:custGeom>
          <a:solidFill>
            <a:srgbClr val="771E2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57075" tIns="137150" rIns="256025" bIns="1371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7: SELECTOR </a:t>
            </a:r>
            <a:b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NÂNG CAO</a:t>
            </a: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1763688" y="4001608"/>
            <a:ext cx="986987" cy="940596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t="-57992" b="-57994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2729942" y="5229200"/>
            <a:ext cx="4463453" cy="940596"/>
          </a:xfrm>
          <a:custGeom>
            <a:avLst/>
            <a:gdLst/>
            <a:ahLst/>
            <a:cxnLst/>
            <a:rect l="l" t="t" r="r" b="b"/>
            <a:pathLst>
              <a:path w="5609484" h="1240405" extrusionOk="0">
                <a:moveTo>
                  <a:pt x="5609484" y="1240404"/>
                </a:moveTo>
                <a:lnTo>
                  <a:pt x="620202" y="1240404"/>
                </a:lnTo>
                <a:lnTo>
                  <a:pt x="0" y="620202"/>
                </a:lnTo>
                <a:lnTo>
                  <a:pt x="620202" y="1"/>
                </a:lnTo>
                <a:lnTo>
                  <a:pt x="5609484" y="1"/>
                </a:lnTo>
                <a:lnTo>
                  <a:pt x="5609484" y="1240404"/>
                </a:lnTo>
                <a:close/>
              </a:path>
            </a:pathLst>
          </a:custGeom>
          <a:solidFill>
            <a:srgbClr val="3A633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57075" tIns="137150" rIns="256025" bIns="1371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8: LAYOUT và RESPONSIVE WEB</a:t>
            </a: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754038" y="5229200"/>
            <a:ext cx="986987" cy="940596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t="-57992" b="-57994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0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CSS RWD – Image, Video</a:t>
            </a:r>
            <a:endParaRPr/>
          </a:p>
        </p:txBody>
      </p:sp>
      <p:sp>
        <p:nvSpPr>
          <p:cNvPr id="491" name="Google Shape;491;p20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757864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Image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–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Thuộc tính width, max-width : Nên thiết lập % theo Viewport, 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–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Thuộc tính height: auto</a:t>
            </a:r>
            <a:endParaRPr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	img {  width: 100%;  height: auto;}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Background Image: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–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Thiết lập giống image hoặc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–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Thay thế background mới phù hợp viewport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Video: 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–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Thuộc tính width, max-width : Nên thiết lập % theo Viewport, 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–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Thuộc tính height: auto</a:t>
            </a:r>
            <a:endParaRPr/>
          </a:p>
        </p:txBody>
      </p:sp>
      <p:sp>
        <p:nvSpPr>
          <p:cNvPr id="492" name="Google Shape;492;p20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493" name="Google Shape;493;p20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494" name="Google Shape;494;p20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495" name="Google Shape;495;p20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96" name="Google Shape;496;p20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0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Responsive web</a:t>
              </a:r>
              <a:endParaRPr/>
            </a:p>
          </p:txBody>
        </p:sp>
        <p:cxnSp>
          <p:nvCxnSpPr>
            <p:cNvPr id="500" name="Google Shape;500;p20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01" name="Google Shape;501;p20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0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Nguyễn tắc thiết kế</a:t>
              </a:r>
              <a:endParaRPr/>
            </a:p>
          </p:txBody>
        </p:sp>
        <p:cxnSp>
          <p:nvCxnSpPr>
            <p:cNvPr id="503" name="Google Shape;503;p20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04" name="Google Shape;504;p20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0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Hệ thống Grid</a:t>
              </a:r>
              <a:endParaRPr/>
            </a:p>
          </p:txBody>
        </p:sp>
        <p:cxnSp>
          <p:nvCxnSpPr>
            <p:cNvPr id="506" name="Google Shape;506;p20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07" name="Google Shape;507;p20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0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509" name="Google Shape;509;p20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1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CSS RWD – Table</a:t>
            </a:r>
            <a:endParaRPr/>
          </a:p>
        </p:txBody>
      </p:sp>
      <p:sp>
        <p:nvSpPr>
          <p:cNvPr id="515" name="Google Shape;515;p21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757864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Table là dạng layout dành cho việc hiển thị dữ liệu nhiều, chi tiết.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Có 2 cách tạo Responsive table:</a:t>
            </a:r>
            <a:endParaRPr/>
          </a:p>
          <a:p>
            <a:pPr marL="742950" lvl="1" indent="-28575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Đặt table trong tag div có css là </a:t>
            </a:r>
            <a:r>
              <a:rPr lang="en-US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overflow-x:auto;</a:t>
            </a:r>
            <a:endParaRPr/>
          </a:p>
          <a:p>
            <a:pPr marL="742950" lvl="1" indent="-28575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Thay đổi cách table ngang (table có các cột tiêu đề trên 1 dòng) và table có tiêu đề trên 1 cột (Dành cho smartphone)</a:t>
            </a:r>
            <a:endParaRPr/>
          </a:p>
        </p:txBody>
      </p:sp>
      <p:sp>
        <p:nvSpPr>
          <p:cNvPr id="516" name="Google Shape;516;p21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/>
          </a:p>
        </p:txBody>
      </p:sp>
      <p:sp>
        <p:nvSpPr>
          <p:cNvPr id="517" name="Google Shape;517;p21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518" name="Google Shape;518;p21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519" name="Google Shape;519;p21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0" name="Google Shape;520;p21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1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1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Responsive web</a:t>
              </a:r>
              <a:endParaRPr/>
            </a:p>
          </p:txBody>
        </p:sp>
        <p:cxnSp>
          <p:nvCxnSpPr>
            <p:cNvPr id="524" name="Google Shape;524;p21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5" name="Google Shape;525;p21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1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Nguyễn tắc thiết kế</a:t>
              </a:r>
              <a:endParaRPr/>
            </a:p>
          </p:txBody>
        </p:sp>
        <p:cxnSp>
          <p:nvCxnSpPr>
            <p:cNvPr id="527" name="Google Shape;527;p21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8" name="Google Shape;528;p21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1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Hệ thống Grid</a:t>
              </a:r>
              <a:endParaRPr/>
            </a:p>
          </p:txBody>
        </p:sp>
        <p:cxnSp>
          <p:nvCxnSpPr>
            <p:cNvPr id="530" name="Google Shape;530;p21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1" name="Google Shape;531;p21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1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533" name="Google Shape;533;p21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2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CSS RWD – Table</a:t>
            </a:r>
            <a:endParaRPr/>
          </a:p>
        </p:txBody>
      </p:sp>
      <p:sp>
        <p:nvSpPr>
          <p:cNvPr id="539" name="Google Shape;539;p22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829872" cy="436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Đặt table trong tag div với css overflow-x:auto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Tag div sẽ hiện scroll ngang khi kích thước table lớn hơn div</a:t>
            </a:r>
            <a:endParaRPr/>
          </a:p>
          <a:p>
            <a:pPr marL="400050" lvl="1" indent="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&lt;div</a:t>
            </a:r>
            <a:r>
              <a:rPr lang="en-US" sz="20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b="0">
                <a:solidFill>
                  <a:srgbClr val="E50000"/>
                </a:solidFill>
                <a:latin typeface="Consolas"/>
                <a:ea typeface="Consolas"/>
                <a:cs typeface="Consolas"/>
                <a:sym typeface="Consolas"/>
              </a:rPr>
              <a:t>style</a:t>
            </a:r>
            <a:r>
              <a:rPr lang="en-US" sz="20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2000" b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-US" sz="2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overflow-x:auto;</a:t>
            </a:r>
            <a:r>
              <a:rPr lang="en-US" sz="2000" b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-US" sz="2000" b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20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00050" lvl="1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lang="en-US" sz="2000" b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&lt;table&gt;</a:t>
            </a:r>
            <a:endParaRPr sz="20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00050" lvl="1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2000" b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&lt;tr&gt;</a:t>
            </a:r>
            <a:r>
              <a:rPr lang="en-US" sz="20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b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&lt;th&gt;</a:t>
            </a:r>
            <a:r>
              <a:rPr lang="en-US" sz="20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column 1</a:t>
            </a:r>
            <a:r>
              <a:rPr lang="en-US" sz="2000" b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&lt;/th&gt;&lt;th&gt;</a:t>
            </a:r>
            <a:r>
              <a:rPr lang="en-US" sz="20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column 2</a:t>
            </a:r>
            <a:r>
              <a:rPr lang="en-US" sz="2000" b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&lt;/th&gt;...&lt;/tr&gt;</a:t>
            </a:r>
            <a:endParaRPr sz="20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00050" lvl="1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2000" b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&lt;tr&gt;&lt;td&gt;</a:t>
            </a:r>
            <a:r>
              <a:rPr lang="en-US" sz="20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value 1</a:t>
            </a:r>
            <a:r>
              <a:rPr lang="en-US" sz="2000" b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&lt;/td&gt;</a:t>
            </a:r>
            <a:r>
              <a:rPr lang="en-US" sz="20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b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&lt;td&gt;</a:t>
            </a:r>
            <a:r>
              <a:rPr lang="en-US" sz="20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value 2</a:t>
            </a:r>
            <a:r>
              <a:rPr lang="en-US" sz="2000" b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&lt;/td&gt;</a:t>
            </a:r>
            <a:r>
              <a:rPr lang="en-US" sz="20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r>
              <a:rPr lang="en-US" sz="2000" b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&lt;/tr&gt;</a:t>
            </a:r>
            <a:endParaRPr/>
          </a:p>
          <a:p>
            <a:pPr marL="400050" lvl="1" indent="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Consolas"/>
              <a:buNone/>
            </a:pPr>
            <a:r>
              <a:rPr lang="en-US" sz="200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	…</a:t>
            </a:r>
            <a:endParaRPr sz="20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00050" lvl="1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lang="en-US" sz="2000" b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&lt;/table&gt;</a:t>
            </a:r>
            <a:endParaRPr sz="20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00050" lvl="1" indent="0" algn="l" rtl="0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Consolas"/>
              <a:buNone/>
            </a:pPr>
            <a:r>
              <a:rPr lang="en-US" sz="2000" b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&lt;/div&gt;</a:t>
            </a:r>
            <a:endParaRPr sz="20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0" name="Google Shape;540;p22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/>
          </a:p>
        </p:txBody>
      </p:sp>
      <p:sp>
        <p:nvSpPr>
          <p:cNvPr id="541" name="Google Shape;541;p22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542" name="Google Shape;542;p22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543" name="Google Shape;543;p22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4" name="Google Shape;544;p22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Responsive web</a:t>
              </a:r>
              <a:endParaRPr/>
            </a:p>
          </p:txBody>
        </p:sp>
        <p:cxnSp>
          <p:nvCxnSpPr>
            <p:cNvPr id="548" name="Google Shape;548;p22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9" name="Google Shape;549;p22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2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Nguyễn tắc thiết kế</a:t>
              </a:r>
              <a:endParaRPr/>
            </a:p>
          </p:txBody>
        </p:sp>
        <p:cxnSp>
          <p:nvCxnSpPr>
            <p:cNvPr id="551" name="Google Shape;551;p22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52" name="Google Shape;552;p22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2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Hệ thống Grid</a:t>
              </a:r>
              <a:endParaRPr/>
            </a:p>
          </p:txBody>
        </p:sp>
        <p:cxnSp>
          <p:nvCxnSpPr>
            <p:cNvPr id="554" name="Google Shape;554;p22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55" name="Google Shape;555;p22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2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557" name="Google Shape;557;p22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3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CSS RWD – Table</a:t>
            </a:r>
            <a:endParaRPr/>
          </a:p>
        </p:txBody>
      </p:sp>
      <p:sp>
        <p:nvSpPr>
          <p:cNvPr id="563" name="Google Shape;563;p23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613848" cy="10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Table có heading (th) trên 1 cột. Thay đổi display css của th, td cho các kích thước nhỏ là block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endParaRPr sz="18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4" name="Google Shape;564;p23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/>
          </a:p>
        </p:txBody>
      </p:sp>
      <p:sp>
        <p:nvSpPr>
          <p:cNvPr id="565" name="Google Shape;565;p23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sp>
        <p:nvSpPr>
          <p:cNvPr id="566" name="Google Shape;566;p23"/>
          <p:cNvSpPr txBox="1"/>
          <p:nvPr/>
        </p:nvSpPr>
        <p:spPr>
          <a:xfrm>
            <a:off x="1145312" y="2396088"/>
            <a:ext cx="7315120" cy="3739485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style</a:t>
            </a:r>
            <a:r>
              <a:rPr lang="en-US" sz="18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table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th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 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background-color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#f3f3f3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@media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only </a:t>
            </a:r>
            <a:r>
              <a:rPr lang="en-US" sz="18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screen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and (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max-width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700px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table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 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margin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10px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width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auto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@media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only </a:t>
            </a:r>
            <a:r>
              <a:rPr lang="en-US" sz="18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screen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and (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max-width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B5CEA8"/>
                </a:solidFill>
                <a:latin typeface="Consolas"/>
                <a:ea typeface="Consolas"/>
                <a:cs typeface="Consolas"/>
                <a:sym typeface="Consolas"/>
              </a:rPr>
              <a:t>480px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table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th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table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0">
                <a:solidFill>
                  <a:srgbClr val="D7BA7D"/>
                </a:solidFill>
                <a:latin typeface="Consolas"/>
                <a:ea typeface="Consolas"/>
                <a:cs typeface="Consolas"/>
                <a:sym typeface="Consolas"/>
              </a:rPr>
              <a:t>td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 </a:t>
            </a:r>
            <a:r>
              <a:rPr lang="en-US" sz="1800" b="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800" b="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block</a:t>
            </a: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;}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&lt;/</a:t>
            </a:r>
            <a:r>
              <a:rPr lang="en-US" sz="1800" b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style</a:t>
            </a:r>
            <a:r>
              <a:rPr lang="en-US" sz="1800" b="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800" b="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67" name="Google Shape;567;p23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568" name="Google Shape;568;p23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69" name="Google Shape;569;p23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Responsive web</a:t>
              </a:r>
              <a:endParaRPr/>
            </a:p>
          </p:txBody>
        </p:sp>
        <p:cxnSp>
          <p:nvCxnSpPr>
            <p:cNvPr id="573" name="Google Shape;573;p23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74" name="Google Shape;574;p23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Nguyễn tắc thiết kế</a:t>
              </a:r>
              <a:endParaRPr/>
            </a:p>
          </p:txBody>
        </p:sp>
        <p:cxnSp>
          <p:nvCxnSpPr>
            <p:cNvPr id="576" name="Google Shape;576;p23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77" name="Google Shape;577;p23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3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Hệ thống Grid</a:t>
              </a:r>
              <a:endParaRPr/>
            </a:p>
          </p:txBody>
        </p:sp>
        <p:cxnSp>
          <p:nvCxnSpPr>
            <p:cNvPr id="579" name="Google Shape;579;p23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80" name="Google Shape;580;p23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582" name="Google Shape;582;p23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4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CSS RWD – Table</a:t>
            </a:r>
            <a:endParaRPr/>
          </a:p>
        </p:txBody>
      </p:sp>
      <p:sp>
        <p:nvSpPr>
          <p:cNvPr id="588" name="Google Shape;588;p24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8153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HTML: sử dụng cú pháp emmet tạo table </a:t>
            </a:r>
            <a:r>
              <a:rPr lang="en-US" sz="28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table&gt;tr*3&gt;(th&gt;{Head $})+(td&gt;lorem10)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endParaRPr sz="20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9" name="Google Shape;58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998" y="2402667"/>
            <a:ext cx="280831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4"/>
          <p:cNvPicPr preferRelativeResize="0"/>
          <p:nvPr/>
        </p:nvPicPr>
        <p:blipFill rotWithShape="1">
          <a:blip r:embed="rId4">
            <a:alphaModFix/>
          </a:blip>
          <a:srcRect r="6838"/>
          <a:stretch/>
        </p:blipFill>
        <p:spPr>
          <a:xfrm>
            <a:off x="3937066" y="2438952"/>
            <a:ext cx="4737932" cy="136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6302" y="4608944"/>
            <a:ext cx="71313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24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/>
          </a:p>
        </p:txBody>
      </p:sp>
      <p:sp>
        <p:nvSpPr>
          <p:cNvPr id="593" name="Google Shape;593;p24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594" name="Google Shape;594;p24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595" name="Google Shape;595;p24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96" name="Google Shape;596;p24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4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4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Responsive web</a:t>
              </a:r>
              <a:endParaRPr/>
            </a:p>
          </p:txBody>
        </p:sp>
        <p:cxnSp>
          <p:nvCxnSpPr>
            <p:cNvPr id="600" name="Google Shape;600;p24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01" name="Google Shape;601;p24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4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Nguyễn tắc thiết kế</a:t>
              </a:r>
              <a:endParaRPr/>
            </a:p>
          </p:txBody>
        </p:sp>
        <p:cxnSp>
          <p:nvCxnSpPr>
            <p:cNvPr id="603" name="Google Shape;603;p24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04" name="Google Shape;604;p24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4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Hệ thống Grid</a:t>
              </a:r>
              <a:endParaRPr/>
            </a:p>
          </p:txBody>
        </p:sp>
        <p:cxnSp>
          <p:nvCxnSpPr>
            <p:cNvPr id="606" name="Google Shape;606;p24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07" name="Google Shape;607;p24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4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609" name="Google Shape;609;p24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5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Framework CSS</a:t>
            </a:r>
            <a:endParaRPr/>
          </a:p>
        </p:txBody>
      </p:sp>
      <p:sp>
        <p:nvSpPr>
          <p:cNvPr id="615" name="Google Shape;615;p25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829872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-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Framework css: Định nghĩa sẵn các class, id cho các thành phần trong trang web: form, table, nav, ...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-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Sử dụng framework css có thể: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Tăng năng suất và tối ưu hóa quy trình phát triển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Xây dựng các trang web tương thích với nhiều trình duyệt.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Tạo trang web với bố cục  rõ ràng.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-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Các framework css tiêu biểu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Bootstrap: </a:t>
            </a:r>
            <a:r>
              <a:rPr lang="en-US" sz="2200" i="1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https://getbootstrap.com/</a:t>
            </a:r>
            <a:endParaRPr sz="2200" i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Tailwind: </a:t>
            </a:r>
            <a:r>
              <a:rPr lang="en-US" sz="22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https://tailwindcss.com/</a:t>
            </a:r>
            <a:endParaRPr sz="2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Materialize: </a:t>
            </a:r>
            <a:r>
              <a:rPr lang="en-US" sz="2200" i="1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https://materializecss.com/</a:t>
            </a:r>
            <a:endParaRPr sz="2200" i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/>
          </a:p>
        </p:txBody>
      </p:sp>
      <p:sp>
        <p:nvSpPr>
          <p:cNvPr id="616" name="Google Shape;616;p25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/>
          </a:p>
        </p:txBody>
      </p:sp>
      <p:sp>
        <p:nvSpPr>
          <p:cNvPr id="617" name="Google Shape;617;p25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6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Tool hỗ trợ thiết kế - lập trình Web</a:t>
            </a:r>
            <a:endParaRPr/>
          </a:p>
        </p:txBody>
      </p:sp>
      <p:sp>
        <p:nvSpPr>
          <p:cNvPr id="623" name="Google Shape;623;p26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685856" cy="464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Visual Studio Code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Phần mềm mã nguồn mở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Có nhiều extension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Hỗ trợ cho nhiều ngôn ngữ lập trình và thiết kế web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Figma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Công cụ hỗ trợ thiết kế UI/UX cho web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Hỗ trợ làm việc nhóm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4" name="Google Shape;624;p26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/>
          </a:p>
        </p:txBody>
      </p:sp>
      <p:sp>
        <p:nvSpPr>
          <p:cNvPr id="625" name="Google Shape;625;p26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626" name="Google Shape;626;p26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627" name="Google Shape;627;p26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28" name="Google Shape;628;p26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6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Responsive web</a:t>
              </a:r>
              <a:endParaRPr/>
            </a:p>
          </p:txBody>
        </p:sp>
        <p:cxnSp>
          <p:nvCxnSpPr>
            <p:cNvPr id="632" name="Google Shape;632;p26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33" name="Google Shape;633;p26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Nguyễn tắc thiết kế</a:t>
              </a:r>
              <a:endParaRPr/>
            </a:p>
          </p:txBody>
        </p:sp>
        <p:cxnSp>
          <p:nvCxnSpPr>
            <p:cNvPr id="635" name="Google Shape;635;p26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36" name="Google Shape;636;p26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Hệ thống Grid</a:t>
              </a:r>
              <a:endParaRPr/>
            </a:p>
          </p:txBody>
        </p:sp>
        <p:cxnSp>
          <p:nvCxnSpPr>
            <p:cNvPr id="638" name="Google Shape;638;p26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39" name="Google Shape;639;p26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Tool hỗ trợ</a:t>
              </a:r>
              <a:endParaRPr/>
            </a:p>
          </p:txBody>
        </p:sp>
        <p:cxnSp>
          <p:nvCxnSpPr>
            <p:cNvPr id="641" name="Google Shape;641;p26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7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Visual Studio Code</a:t>
            </a:r>
            <a:endParaRPr/>
          </a:p>
        </p:txBody>
      </p:sp>
      <p:sp>
        <p:nvSpPr>
          <p:cNvPr id="647" name="Google Shape;647;p27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757864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Sử dụng các extension để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Viết mã nhanh hơn và hiệu quả hơn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Giảm thiểu lỗi và cải thiện chất lượng mã.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Thuận lợi chia sẻ source code và làm việc nhóm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8" name="Google Shape;648;p27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/>
          </a:p>
        </p:txBody>
      </p:sp>
      <p:sp>
        <p:nvSpPr>
          <p:cNvPr id="649" name="Google Shape;649;p27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650" name="Google Shape;650;p27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651" name="Google Shape;651;p27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52" name="Google Shape;652;p27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7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Responsive web</a:t>
              </a:r>
              <a:endParaRPr/>
            </a:p>
          </p:txBody>
        </p:sp>
        <p:cxnSp>
          <p:nvCxnSpPr>
            <p:cNvPr id="656" name="Google Shape;656;p27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57" name="Google Shape;657;p27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Nguyễn tắc thiết kế</a:t>
              </a:r>
              <a:endParaRPr/>
            </a:p>
          </p:txBody>
        </p:sp>
        <p:cxnSp>
          <p:nvCxnSpPr>
            <p:cNvPr id="659" name="Google Shape;659;p27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60" name="Google Shape;660;p27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Hệ thống Grid</a:t>
              </a:r>
              <a:endParaRPr/>
            </a:p>
          </p:txBody>
        </p:sp>
        <p:cxnSp>
          <p:nvCxnSpPr>
            <p:cNvPr id="662" name="Google Shape;662;p27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63" name="Google Shape;663;p27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Tool hỗ trợ</a:t>
              </a:r>
              <a:endParaRPr/>
            </a:p>
          </p:txBody>
        </p:sp>
        <p:cxnSp>
          <p:nvCxnSpPr>
            <p:cNvPr id="665" name="Google Shape;665;p27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8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Visual Studio Code</a:t>
            </a:r>
            <a:endParaRPr/>
          </a:p>
        </p:txBody>
      </p:sp>
      <p:sp>
        <p:nvSpPr>
          <p:cNvPr id="671" name="Google Shape;671;p28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315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Các extension hay sử dụng trong VC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Bootstrap: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Bootstrap 5 &amp; Font Awesome snippets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React-Bootstrap Snippets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Tailwind: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Tailwind CSS IntelliSense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Tailwind Snippets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Tailwind Fold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Materialize: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2" name="Google Shape;672;p28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/>
          </a:p>
        </p:txBody>
      </p:sp>
      <p:sp>
        <p:nvSpPr>
          <p:cNvPr id="673" name="Google Shape;673;p28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674" name="Google Shape;674;p28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675" name="Google Shape;675;p28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76" name="Google Shape;676;p28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8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8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Responsive web</a:t>
              </a:r>
              <a:endParaRPr/>
            </a:p>
          </p:txBody>
        </p:sp>
        <p:cxnSp>
          <p:nvCxnSpPr>
            <p:cNvPr id="680" name="Google Shape;680;p28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1" name="Google Shape;681;p28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8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Nguyễn tắc thiết kế</a:t>
              </a:r>
              <a:endParaRPr/>
            </a:p>
          </p:txBody>
        </p:sp>
        <p:cxnSp>
          <p:nvCxnSpPr>
            <p:cNvPr id="683" name="Google Shape;683;p28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4" name="Google Shape;684;p28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8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Hệ thống Grid</a:t>
              </a:r>
              <a:endParaRPr/>
            </a:p>
          </p:txBody>
        </p:sp>
        <p:cxnSp>
          <p:nvCxnSpPr>
            <p:cNvPr id="686" name="Google Shape;686;p28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7" name="Google Shape;687;p28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8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Tool hỗ trợ</a:t>
              </a:r>
              <a:endParaRPr/>
            </a:p>
          </p:txBody>
        </p:sp>
        <p:cxnSp>
          <p:nvCxnSpPr>
            <p:cNvPr id="689" name="Google Shape;689;p28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Figma</a:t>
            </a:r>
            <a:endParaRPr/>
          </a:p>
        </p:txBody>
      </p:sp>
      <p:sp>
        <p:nvSpPr>
          <p:cNvPr id="695" name="Google Shape;695;p29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757864" cy="4721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Một ứng dụng gồm nhiều công cụ thiết kế đồ họa chạy trên website dùng để thiết kế UI và dựng prototypes.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Cung cấp tài nguyên cho các khâu của quá trình thiết kế.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Miễn phí lưu trữ thông qua hệ thống lưu trữ Cloud.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Nhiều người cộng tác trực tuyến trong một file. 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Thích hợp cho các dự án nhóm hay làm việc từ xa.</a:t>
            </a:r>
            <a:endParaRPr/>
          </a:p>
          <a:p>
            <a:pPr marL="342900" lvl="0" indent="-1651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6" name="Google Shape;696;p29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/>
          </a:p>
        </p:txBody>
      </p:sp>
      <p:grpSp>
        <p:nvGrpSpPr>
          <p:cNvPr id="697" name="Google Shape;697;p29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698" name="Google Shape;698;p29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99" name="Google Shape;699;p29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Responsive web</a:t>
              </a:r>
              <a:endParaRPr/>
            </a:p>
          </p:txBody>
        </p:sp>
        <p:cxnSp>
          <p:nvCxnSpPr>
            <p:cNvPr id="703" name="Google Shape;703;p29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04" name="Google Shape;704;p29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Nguyễn tắc thiết kế</a:t>
              </a:r>
              <a:endParaRPr/>
            </a:p>
          </p:txBody>
        </p:sp>
        <p:cxnSp>
          <p:nvCxnSpPr>
            <p:cNvPr id="706" name="Google Shape;706;p29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07" name="Google Shape;707;p29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Hệ thống Grid</a:t>
              </a:r>
              <a:endParaRPr/>
            </a:p>
          </p:txBody>
        </p:sp>
        <p:cxnSp>
          <p:nvCxnSpPr>
            <p:cNvPr id="709" name="Google Shape;709;p29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10" name="Google Shape;710;p29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Tool hỗ trợ</a:t>
              </a:r>
              <a:endParaRPr/>
            </a:p>
          </p:txBody>
        </p:sp>
        <p:cxnSp>
          <p:nvCxnSpPr>
            <p:cNvPr id="712" name="Google Shape;712;p29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13" name="Google Shape;713;p29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body" idx="1"/>
          </p:nvPr>
        </p:nvSpPr>
        <p:spPr>
          <a:xfrm>
            <a:off x="990600" y="1443608"/>
            <a:ext cx="7829872" cy="414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Khái niệm về Responsive web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Responsive Web Design  (RWD)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Giới thiệu một số công cụ hỗ trợ design web</a:t>
            </a:r>
            <a:endParaRPr/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2000" b="1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cxnSp>
        <p:nvCxnSpPr>
          <p:cNvPr id="94" name="Google Shape;94;p3"/>
          <p:cNvCxnSpPr/>
          <p:nvPr/>
        </p:nvCxnSpPr>
        <p:spPr>
          <a:xfrm>
            <a:off x="755576" y="1340768"/>
            <a:ext cx="8388424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95" name="Google Shape;95;p3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Mục tiêu bài học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0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Figma</a:t>
            </a:r>
            <a:endParaRPr/>
          </a:p>
        </p:txBody>
      </p:sp>
      <p:sp>
        <p:nvSpPr>
          <p:cNvPr id="719" name="Google Shape;719;p30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613848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Sử dụng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–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Địa chỉ: https://figma.com/. 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–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Tạo account và đăng nhập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–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Các tính năng trên figma.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–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Quản lý các component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–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Tạo thiết kế đầu tiên trên figma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–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Xây dựng layout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–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Sử dụng HTML plugin</a:t>
            </a:r>
            <a:endParaRPr/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0" name="Google Shape;720;p30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</p:txBody>
      </p:sp>
      <p:grpSp>
        <p:nvGrpSpPr>
          <p:cNvPr id="721" name="Google Shape;721;p30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722" name="Google Shape;722;p30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23" name="Google Shape;723;p30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Responsive web</a:t>
              </a:r>
              <a:endParaRPr/>
            </a:p>
          </p:txBody>
        </p:sp>
        <p:cxnSp>
          <p:nvCxnSpPr>
            <p:cNvPr id="727" name="Google Shape;727;p30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28" name="Google Shape;728;p30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0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Nguyễn tắc thiết kế</a:t>
              </a:r>
              <a:endParaRPr/>
            </a:p>
          </p:txBody>
        </p:sp>
        <p:cxnSp>
          <p:nvCxnSpPr>
            <p:cNvPr id="730" name="Google Shape;730;p30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31" name="Google Shape;731;p30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Hệ thống Grid</a:t>
              </a:r>
              <a:endParaRPr/>
            </a:p>
          </p:txBody>
        </p:sp>
        <p:cxnSp>
          <p:nvCxnSpPr>
            <p:cNvPr id="733" name="Google Shape;733;p30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34" name="Google Shape;734;p30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Tool hỗ trợ</a:t>
              </a:r>
              <a:endParaRPr/>
            </a:p>
          </p:txBody>
        </p:sp>
        <p:cxnSp>
          <p:nvCxnSpPr>
            <p:cNvPr id="736" name="Google Shape;736;p30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37" name="Google Shape;737;p30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990600" y="1443608"/>
            <a:ext cx="7829872" cy="414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Responsive Web là gì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Các quy tắc khi thiết kế Responsive Web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Hệ thống Grid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Các tool hỗ trợ thiết kế web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2000" b="1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cxnSp>
        <p:nvCxnSpPr>
          <p:cNvPr id="106" name="Google Shape;106;p4"/>
          <p:cNvCxnSpPr/>
          <p:nvPr/>
        </p:nvCxnSpPr>
        <p:spPr>
          <a:xfrm>
            <a:off x="755576" y="1340768"/>
            <a:ext cx="8388424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07" name="Google Shape;107;p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Nội dung bài học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990600" y="1443608"/>
            <a:ext cx="7613848" cy="480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Một trang web có khả năng hiển thị phù hợp trên mọi kích thước của trình duyệt (máy tính để bàn, máy tính bảng và điện thoại)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Các cách tạo Web nhiều giao diện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Tạo nhiều giao diện riêng biệt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Sử dụng javascript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Sử dụng CSS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Responsive Web Design (RWD): Khi chỉ sử dụng CSS, HTML để thay đổi kích thước, giao diện cho các thiết bị khác nhau. </a:t>
            </a:r>
            <a:endParaRPr/>
          </a:p>
        </p:txBody>
      </p:sp>
      <p:sp>
        <p:nvSpPr>
          <p:cNvPr id="116" name="Google Shape;116;p5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2000" b="1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5"/>
          <p:cNvCxnSpPr/>
          <p:nvPr/>
        </p:nvCxnSpPr>
        <p:spPr>
          <a:xfrm>
            <a:off x="755576" y="1340768"/>
            <a:ext cx="8388424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18" name="Google Shape;118;p5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Responsive web</a:t>
            </a:r>
            <a:endParaRPr/>
          </a:p>
        </p:txBody>
      </p:sp>
      <p:sp>
        <p:nvSpPr>
          <p:cNvPr id="121" name="Google Shape;121;p5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122" name="Google Shape;122;p5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123" name="Google Shape;123;p5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4" name="Google Shape;124;p5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Responsive web</a:t>
              </a:r>
              <a:endParaRPr/>
            </a:p>
          </p:txBody>
        </p:sp>
        <p:cxnSp>
          <p:nvCxnSpPr>
            <p:cNvPr id="128" name="Google Shape;128;p5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" name="Google Shape;129;p5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Nguyễn tắc thiết kế</a:t>
              </a:r>
              <a:endParaRPr/>
            </a:p>
          </p:txBody>
        </p:sp>
        <p:cxnSp>
          <p:nvCxnSpPr>
            <p:cNvPr id="131" name="Google Shape;131;p5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2" name="Google Shape;132;p5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Hệ thống Grid</a:t>
              </a:r>
              <a:endParaRPr/>
            </a:p>
          </p:txBody>
        </p:sp>
        <p:cxnSp>
          <p:nvCxnSpPr>
            <p:cNvPr id="134" name="Google Shape;134;p5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5" name="Google Shape;135;p5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137" name="Google Shape;137;p5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body" idx="1"/>
          </p:nvPr>
        </p:nvSpPr>
        <p:spPr>
          <a:xfrm>
            <a:off x="990600" y="1443607"/>
            <a:ext cx="7829872" cy="493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Responsive: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Kiểm tra Responsive web?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Sử dụng trình duyệt web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Sử dụng nhiều thiết bị size khác nhau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Sử dụng phần mềm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2000" b="1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6"/>
          <p:cNvCxnSpPr/>
          <p:nvPr/>
        </p:nvCxnSpPr>
        <p:spPr>
          <a:xfrm>
            <a:off x="755576" y="1340768"/>
            <a:ext cx="8388424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46" name="Google Shape;146;p6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Responsive web</a:t>
            </a:r>
            <a:endParaRPr/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988840"/>
            <a:ext cx="7683090" cy="243171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151" name="Google Shape;151;p6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152" name="Google Shape;152;p6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3" name="Google Shape;153;p6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Responsive web</a:t>
              </a:r>
              <a:endParaRPr/>
            </a:p>
          </p:txBody>
        </p:sp>
        <p:cxnSp>
          <p:nvCxnSpPr>
            <p:cNvPr id="157" name="Google Shape;157;p6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8" name="Google Shape;158;p6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Nguyễn tắc thiết kế</a:t>
              </a:r>
              <a:endParaRPr/>
            </a:p>
          </p:txBody>
        </p:sp>
        <p:cxnSp>
          <p:nvCxnSpPr>
            <p:cNvPr id="160" name="Google Shape;160;p6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1" name="Google Shape;161;p6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Hệ thống Grid</a:t>
              </a:r>
              <a:endParaRPr/>
            </a:p>
          </p:txBody>
        </p:sp>
        <p:cxnSp>
          <p:nvCxnSpPr>
            <p:cNvPr id="163" name="Google Shape;163;p6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4" name="Google Shape;164;p6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166" name="Google Shape;166;p6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971600" y="609600"/>
            <a:ext cx="81724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Cách hoạt động của CSS</a:t>
            </a:r>
            <a:br>
              <a:rPr lang="en-US" sz="2800"/>
            </a:br>
            <a:r>
              <a:rPr lang="en-US" sz="2800"/>
              <a:t> Responsive </a:t>
            </a:r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1"/>
          </p:nvPr>
        </p:nvSpPr>
        <p:spPr>
          <a:xfrm>
            <a:off x="971600" y="1484784"/>
            <a:ext cx="7704856" cy="415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Trình duyệt dựa vào các thiết lập CSS để áp dụng các định nghĩa css phù hợp với thiết bị.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Responsive là một kỹ thuật thiết kế xử lý và phân tích từ client-side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Viết CSS cho trình duyệt hiểu được và thực hiện trên các kích thước trình duyệt (Viewport) khác nhau. </a:t>
            </a:r>
            <a:endParaRPr/>
          </a:p>
          <a:p>
            <a:pPr marL="342900" lvl="0" indent="-1651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175" name="Google Shape;175;p7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176" name="Google Shape;176;p7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7" name="Google Shape;177;p7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Responsive web</a:t>
              </a:r>
              <a:endParaRPr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2" name="Google Shape;182;p7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Nguyễn tắc thiết kế</a:t>
              </a:r>
              <a:endParaRPr/>
            </a:p>
          </p:txBody>
        </p:sp>
        <p:cxnSp>
          <p:nvCxnSpPr>
            <p:cNvPr id="184" name="Google Shape;184;p7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5" name="Google Shape;185;p7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Hệ thống Grid</a:t>
              </a:r>
              <a:endParaRPr/>
            </a:p>
          </p:txBody>
        </p:sp>
        <p:cxnSp>
          <p:nvCxnSpPr>
            <p:cNvPr id="187" name="Google Shape;187;p7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8" name="Google Shape;188;p7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190" name="Google Shape;190;p7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body" idx="1"/>
          </p:nvPr>
        </p:nvSpPr>
        <p:spPr>
          <a:xfrm>
            <a:off x="899592" y="1443607"/>
            <a:ext cx="7776864" cy="457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Viewport: Vùng hiển thị của trang web. Trên các thiết bị khác nhau, kích thước Viewport khác nhau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Setting Viewport: CSS RWD cần phải thiết lập viewport. Sử dụng thẻ &lt;meta&gt;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96875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&lt;meta name="viewport" content="width=device-width, initial-scale=1.0"&gt;</a:t>
            </a:r>
            <a:endParaRPr/>
          </a:p>
          <a:p>
            <a:pPr marL="396875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width=device-width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: Thiết lập độ rộng trang theo độ rộng màn hình thiết bị </a:t>
            </a:r>
            <a:endParaRPr/>
          </a:p>
          <a:p>
            <a:pPr marL="396875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The initial-scale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=1.0: Khởi tạo tỷ lệ phóng to khi load  trang web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8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2000" b="1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p8"/>
          <p:cNvCxnSpPr/>
          <p:nvPr/>
        </p:nvCxnSpPr>
        <p:spPr>
          <a:xfrm>
            <a:off x="755576" y="1340768"/>
            <a:ext cx="8388424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99" name="Google Shape;199;p8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CSS RWD - Viewport</a:t>
            </a: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203" name="Google Shape;203;p8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204" name="Google Shape;204;p8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5" name="Google Shape;205;p8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Responsive web</a:t>
              </a:r>
              <a:endParaRPr/>
            </a:p>
          </p:txBody>
        </p:sp>
        <p:cxnSp>
          <p:nvCxnSpPr>
            <p:cNvPr id="209" name="Google Shape;209;p8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0" name="Google Shape;210;p8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Nguyễn tắc thiết kế</a:t>
              </a:r>
              <a:endParaRPr/>
            </a:p>
          </p:txBody>
        </p:sp>
        <p:cxnSp>
          <p:nvCxnSpPr>
            <p:cNvPr id="212" name="Google Shape;212;p8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3" name="Google Shape;213;p8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Hệ thống Grid</a:t>
              </a:r>
              <a:endParaRPr/>
            </a:p>
          </p:txBody>
        </p:sp>
        <p:cxnSp>
          <p:nvCxnSpPr>
            <p:cNvPr id="215" name="Google Shape;215;p8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6" name="Google Shape;216;p8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218" name="Google Shape;218;p8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685856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Kích thước các thiết bị phổ biến</a:t>
            </a:r>
            <a:endParaRPr sz="2800"/>
          </a:p>
        </p:txBody>
      </p:sp>
      <p:sp>
        <p:nvSpPr>
          <p:cNvPr id="224" name="Google Shape;224;p9"/>
          <p:cNvSpPr txBox="1">
            <a:spLocks noGrp="1"/>
          </p:cNvSpPr>
          <p:nvPr>
            <p:ph type="body" idx="1"/>
          </p:nvPr>
        </p:nvSpPr>
        <p:spPr>
          <a:xfrm>
            <a:off x="990600" y="1484784"/>
            <a:ext cx="7685856" cy="476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&lt;576px: Thiết bị cực nhỏ như điện thoại di động ở chế độ dọc.</a:t>
            </a:r>
            <a:endParaRPr/>
          </a:p>
          <a:p>
            <a:pPr marL="342900" lvl="0" indent="-342900" algn="just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576px đến &lt;768px: Thiết bị màn hình nhỏ như điện thoại di động ở chế độ ngang</a:t>
            </a:r>
            <a:endParaRPr/>
          </a:p>
          <a:p>
            <a:pPr marL="342900" lvl="0" indent="-342900" algn="just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768px đến &lt;992px: thiết bị màn hình trung bình như máy tính bảng</a:t>
            </a:r>
            <a:endParaRPr/>
          </a:p>
          <a:p>
            <a:pPr marL="342900" lvl="0" indent="-342900" algn="just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992px đến &lt;1200px: Thiết bị lớn như máy tính để bàn</a:t>
            </a:r>
            <a:endParaRPr/>
          </a:p>
          <a:p>
            <a:pPr marL="342900" lvl="0" indent="-342900" algn="just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Từ 1200px trở lên: Các thiết bị có màn hình cực lớn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7452320" y="6487368"/>
            <a:ext cx="64807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26" name="Google Shape;226;p9"/>
          <p:cNvSpPr txBox="1"/>
          <p:nvPr/>
        </p:nvSpPr>
        <p:spPr>
          <a:xfrm>
            <a:off x="1403648" y="6597352"/>
            <a:ext cx="5688632" cy="2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Bài 8b. Responsive web</a:t>
            </a:r>
            <a:endParaRPr/>
          </a:p>
        </p:txBody>
      </p:sp>
      <p:grpSp>
        <p:nvGrpSpPr>
          <p:cNvPr id="227" name="Google Shape;227;p9"/>
          <p:cNvGrpSpPr/>
          <p:nvPr/>
        </p:nvGrpSpPr>
        <p:grpSpPr>
          <a:xfrm>
            <a:off x="5705072" y="-26752"/>
            <a:ext cx="3403432" cy="1294878"/>
            <a:chOff x="0" y="632"/>
            <a:chExt cx="3403432" cy="1294878"/>
          </a:xfrm>
        </p:grpSpPr>
        <p:cxnSp>
          <p:nvCxnSpPr>
            <p:cNvPr id="228" name="Google Shape;228;p9"/>
            <p:cNvCxnSpPr/>
            <p:nvPr/>
          </p:nvCxnSpPr>
          <p:spPr>
            <a:xfrm>
              <a:off x="0" y="632"/>
              <a:ext cx="3403432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EF7F0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9" name="Google Shape;229;p9"/>
            <p:cNvSpPr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0" y="632"/>
              <a:ext cx="680686" cy="1294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endParaRPr sz="1600" b="1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 txBox="1"/>
            <p:nvPr/>
          </p:nvSpPr>
          <p:spPr>
            <a:xfrm>
              <a:off x="731737" y="15854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Responsive web</a:t>
              </a:r>
              <a:endParaRPr/>
            </a:p>
          </p:txBody>
        </p:sp>
        <p:cxnSp>
          <p:nvCxnSpPr>
            <p:cNvPr id="233" name="Google Shape;233;p9"/>
            <p:cNvCxnSpPr/>
            <p:nvPr/>
          </p:nvCxnSpPr>
          <p:spPr>
            <a:xfrm>
              <a:off x="680686" y="320290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4" name="Google Shape;234;p9"/>
            <p:cNvSpPr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731737" y="335511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Nguyễn tắc thiết kế</a:t>
              </a:r>
              <a:endParaRPr/>
            </a:p>
          </p:txBody>
        </p:sp>
        <p:cxnSp>
          <p:nvCxnSpPr>
            <p:cNvPr id="236" name="Google Shape;236;p9"/>
            <p:cNvCxnSpPr/>
            <p:nvPr/>
          </p:nvCxnSpPr>
          <p:spPr>
            <a:xfrm>
              <a:off x="680686" y="639947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7" name="Google Shape;237;p9"/>
            <p:cNvSpPr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 txBox="1"/>
            <p:nvPr/>
          </p:nvSpPr>
          <p:spPr>
            <a:xfrm>
              <a:off x="731737" y="655169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Hệ thống Grid</a:t>
              </a:r>
              <a:endParaRPr/>
            </a:p>
          </p:txBody>
        </p:sp>
        <p:cxnSp>
          <p:nvCxnSpPr>
            <p:cNvPr id="239" name="Google Shape;239;p9"/>
            <p:cNvCxnSpPr/>
            <p:nvPr/>
          </p:nvCxnSpPr>
          <p:spPr>
            <a:xfrm>
              <a:off x="680686" y="959604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0" name="Google Shape;240;p9"/>
            <p:cNvSpPr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 txBox="1"/>
            <p:nvPr/>
          </p:nvSpPr>
          <p:spPr>
            <a:xfrm>
              <a:off x="731737" y="974826"/>
              <a:ext cx="2671694" cy="30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Noto Sans Symbols"/>
                <a:buNone/>
              </a:pPr>
              <a:r>
                <a:rPr lang="en-US" sz="1600" b="0">
                  <a:solidFill>
                    <a:srgbClr val="333399"/>
                  </a:solidFill>
                  <a:latin typeface="Arial"/>
                  <a:ea typeface="Arial"/>
                  <a:cs typeface="Arial"/>
                  <a:sym typeface="Arial"/>
                </a:rPr>
                <a:t>Tool hỗ trợ</a:t>
              </a:r>
              <a:endParaRPr/>
            </a:p>
          </p:txBody>
        </p:sp>
        <p:cxnSp>
          <p:nvCxnSpPr>
            <p:cNvPr id="242" name="Google Shape;242;p9"/>
            <p:cNvCxnSpPr/>
            <p:nvPr/>
          </p:nvCxnSpPr>
          <p:spPr>
            <a:xfrm>
              <a:off x="680686" y="1279261"/>
              <a:ext cx="2722745" cy="0"/>
            </a:xfrm>
            <a:prstGeom prst="straightConnector1">
              <a:avLst/>
            </a:prstGeom>
            <a:solidFill>
              <a:srgbClr val="EF7F07"/>
            </a:solidFill>
            <a:ln w="25400" cap="flat" cmpd="sng">
              <a:solidFill>
                <a:srgbClr val="F8CBB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Custom 2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F2F2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2052</Words>
  <Application>Microsoft Office PowerPoint</Application>
  <PresentationFormat>On-screen Show (4:3)</PresentationFormat>
  <Paragraphs>390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Helvetica Neue</vt:lpstr>
      <vt:lpstr>Noto Sans Symbols</vt:lpstr>
      <vt:lpstr>Consolas</vt:lpstr>
      <vt:lpstr>Arial</vt:lpstr>
      <vt:lpstr>Times New Roman</vt:lpstr>
      <vt:lpstr>powerpoint-template</vt:lpstr>
      <vt:lpstr>NHẬP MÔN WEB VÀ ỨNG DỤNG</vt:lpstr>
      <vt:lpstr>PHẦN 2: CSS</vt:lpstr>
      <vt:lpstr>Mục tiêu bài học</vt:lpstr>
      <vt:lpstr>Nội dung bài học</vt:lpstr>
      <vt:lpstr>Responsive web</vt:lpstr>
      <vt:lpstr>Responsive web</vt:lpstr>
      <vt:lpstr>Cách hoạt động của CSS  Responsive </vt:lpstr>
      <vt:lpstr>CSS RWD - Viewport</vt:lpstr>
      <vt:lpstr>Kích thước các thiết bị phổ biến</vt:lpstr>
      <vt:lpstr>CSS Media Query</vt:lpstr>
      <vt:lpstr>CSS Media Query- cú pháp</vt:lpstr>
      <vt:lpstr>CSS Media Query- Ví dụ</vt:lpstr>
      <vt:lpstr>Lưu ý trong CSS RWD</vt:lpstr>
      <vt:lpstr>Mobile First design</vt:lpstr>
      <vt:lpstr>Grid-View trong RWD</vt:lpstr>
      <vt:lpstr>Grid-View trong RWD</vt:lpstr>
      <vt:lpstr>Grid-View trong RWD</vt:lpstr>
      <vt:lpstr>CSS RWD Example </vt:lpstr>
      <vt:lpstr>CSS RWD (example tt)</vt:lpstr>
      <vt:lpstr>CSS RWD – Image, Video</vt:lpstr>
      <vt:lpstr>CSS RWD – Table</vt:lpstr>
      <vt:lpstr>CSS RWD – Table</vt:lpstr>
      <vt:lpstr>CSS RWD – Table</vt:lpstr>
      <vt:lpstr>CSS RWD – Table</vt:lpstr>
      <vt:lpstr>Framework CSS</vt:lpstr>
      <vt:lpstr>Tool hỗ trợ thiết kế - lập trình Web</vt:lpstr>
      <vt:lpstr>Visual Studio Code</vt:lpstr>
      <vt:lpstr>Visual Studio Code</vt:lpstr>
      <vt:lpstr>Figma</vt:lpstr>
      <vt:lpstr>Figma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NHẬP MÔN WEB VÀ ỨNG DỤNG</dc:title>
  <cp:lastModifiedBy>An Nguyen</cp:lastModifiedBy>
  <cp:revision>2</cp:revision>
  <dcterms:created xsi:type="dcterms:W3CDTF">2008-09-10T03:58:39Z</dcterms:created>
  <dcterms:modified xsi:type="dcterms:W3CDTF">2024-02-19T15:22:05Z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TC010706251033</vt:lpwstr>
  </property>
</Properties>
</file>