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  <p:sldMasterId id="2147483674" r:id="rId2"/>
    <p:sldMasterId id="2147483687" r:id="rId3"/>
    <p:sldMasterId id="2147483700" r:id="rId4"/>
  </p:sldMasterIdLst>
  <p:notesMasterIdLst>
    <p:notesMasterId r:id="rId31"/>
  </p:notesMasterIdLst>
  <p:sldIdLst>
    <p:sldId id="1023" r:id="rId5"/>
    <p:sldId id="28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4" y="-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22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22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22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22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3958C0ED-66A7-44D7-8ABD-FCB3648146CB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23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24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1DF4404E-3A04-4A50-99BA-88FC7AF64841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3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50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51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2A2E1591-FEF5-499B-A684-6BF49882E23E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13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53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54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59327F32-4BB5-4A80-B3D3-E0CFAF25E42A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14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56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57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876141BE-951F-49B1-93A9-CCF5CABDF2B6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15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59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60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6DECE70C-7898-416F-A840-72A99BF3BA60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16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62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63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D30E0595-844D-4C9F-9549-CD8D300F5435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17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65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66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5F5FB97A-A7C2-4982-A7DB-381583AA815F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18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68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69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95C01186-8984-4DEA-A041-3368CCC32572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19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71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72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CCDCE0C4-8F26-4BC3-A8AC-607ABD28D6C1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20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74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75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EA635DD5-4424-4E22-AF61-0A1F77ADD46D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21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77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78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38A005EC-3B91-48D0-B9BF-F982734335D4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22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26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27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842F4ECA-2E68-48A1-8B0B-987EA2997998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4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80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81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EBF3D648-6A53-44AC-AC39-54550EA60A09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23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83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84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118EDF66-6233-44D9-A14A-EE1A30F2D8EB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24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86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87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F66D00E5-55CC-441C-83E3-EF1B9E6B505F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25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89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90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2E2290C2-AB52-41A5-BF81-8514E6DD4BB3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26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29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30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02954927-DBF7-4068-97DD-41F33969EDDA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5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32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33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0B9CB6EA-0CD8-4723-833A-E44A230E85B7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7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35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36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963B9E0D-E40C-4F2A-BF76-B6D1FD452F6C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8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38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39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07DE9476-8646-435C-8B8F-85EA2572E899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9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41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42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17B6372A-7F6A-46E6-AB7F-8A4D69F738EB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10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44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45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6C3689CF-B9DB-4149-92A7-512318CC9085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11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647" name="PlaceHolder 2"/>
          <p:cNvSpPr>
            <a:spLocks noGrp="1"/>
          </p:cNvSpPr>
          <p:nvPr>
            <p:ph type="body"/>
          </p:nvPr>
        </p:nvSpPr>
        <p:spPr>
          <a:xfrm>
            <a:off x="731880" y="4559400"/>
            <a:ext cx="5851080" cy="4320720"/>
          </a:xfrm>
          <a:prstGeom prst="rect">
            <a:avLst/>
          </a:prstGeom>
        </p:spPr>
        <p:txBody>
          <a:bodyPr lIns="99720" tIns="50040" rIns="99720" bIns="500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48" name="TextShape 3"/>
          <p:cNvSpPr txBox="1"/>
          <p:nvPr/>
        </p:nvSpPr>
        <p:spPr>
          <a:xfrm>
            <a:off x="4143240" y="9120240"/>
            <a:ext cx="3169800" cy="479160"/>
          </a:xfrm>
          <a:prstGeom prst="rect">
            <a:avLst/>
          </a:prstGeom>
          <a:noFill/>
          <a:ln>
            <a:noFill/>
          </a:ln>
        </p:spPr>
        <p:txBody>
          <a:bodyPr lIns="99720" tIns="50040" rIns="99720" bIns="50040" anchor="b"/>
          <a:lstStyle/>
          <a:p>
            <a:pPr algn="r">
              <a:lnSpc>
                <a:spcPct val="100000"/>
              </a:lnSpc>
            </a:pPr>
            <a:fld id="{90137C2A-D1FE-4D76-A5BD-842803ACF28F}" type="slidenum">
              <a:rPr lang="en-US" sz="1300" b="0" strike="noStrike" spc="-1">
                <a:solidFill>
                  <a:srgbClr val="000000"/>
                </a:solidFill>
                <a:latin typeface="Arial"/>
                <a:ea typeface="+mn-ea"/>
              </a:rPr>
              <a:t>12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2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3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7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7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1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1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40536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0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0"/>
            <a:ext cx="794520" cy="6857280"/>
          </a:xfrm>
          <a:prstGeom prst="rect">
            <a:avLst/>
          </a:prstGeom>
          <a:blipFill rotWithShape="0">
            <a:blip r:embed="rId15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2"/>
          <p:cNvSpPr/>
          <p:nvPr/>
        </p:nvSpPr>
        <p:spPr>
          <a:xfrm>
            <a:off x="7093080" y="6558120"/>
            <a:ext cx="358200" cy="242280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Line 3"/>
          <p:cNvSpPr/>
          <p:nvPr/>
        </p:nvSpPr>
        <p:spPr>
          <a:xfrm>
            <a:off x="2138040" y="6608520"/>
            <a:ext cx="4597560" cy="360"/>
          </a:xfrm>
          <a:prstGeom prst="line">
            <a:avLst/>
          </a:prstGeom>
          <a:ln>
            <a:rou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/>
        </p:style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0" y="0"/>
            <a:ext cx="794520" cy="6857280"/>
          </a:xfrm>
          <a:prstGeom prst="rect">
            <a:avLst/>
          </a:prstGeom>
          <a:blipFill rotWithShape="0">
            <a:blip r:embed="rId15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CustomShape 2"/>
          <p:cNvSpPr/>
          <p:nvPr/>
        </p:nvSpPr>
        <p:spPr>
          <a:xfrm>
            <a:off x="7093080" y="6558120"/>
            <a:ext cx="358200" cy="242280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Line 3"/>
          <p:cNvSpPr/>
          <p:nvPr/>
        </p:nvSpPr>
        <p:spPr>
          <a:xfrm>
            <a:off x="2138040" y="6608520"/>
            <a:ext cx="4597560" cy="360"/>
          </a:xfrm>
          <a:prstGeom prst="line">
            <a:avLst/>
          </a:prstGeom>
          <a:ln>
            <a:rou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/>
        </p:style>
      </p:sp>
      <p:sp>
        <p:nvSpPr>
          <p:cNvPr id="89" name="Line 4"/>
          <p:cNvSpPr/>
          <p:nvPr/>
        </p:nvSpPr>
        <p:spPr>
          <a:xfrm>
            <a:off x="754920" y="1341360"/>
            <a:ext cx="8389080" cy="360"/>
          </a:xfrm>
          <a:prstGeom prst="line">
            <a:avLst/>
          </a:prstGeom>
          <a:ln>
            <a:rou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/>
        </p:style>
      </p:sp>
      <p:grpSp>
        <p:nvGrpSpPr>
          <p:cNvPr id="90" name="Group 5"/>
          <p:cNvGrpSpPr/>
          <p:nvPr/>
        </p:nvGrpSpPr>
        <p:grpSpPr>
          <a:xfrm>
            <a:off x="107640" y="11160"/>
            <a:ext cx="5508000" cy="459720"/>
            <a:chOff x="107640" y="11160"/>
            <a:chExt cx="5508000" cy="459720"/>
          </a:xfrm>
        </p:grpSpPr>
        <p:sp>
          <p:nvSpPr>
            <p:cNvPr id="91" name="CustomShape 6"/>
            <p:cNvSpPr/>
            <p:nvPr/>
          </p:nvSpPr>
          <p:spPr>
            <a:xfrm>
              <a:off x="107640" y="11160"/>
              <a:ext cx="5508000" cy="4597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100" b="0" strike="noStrike" spc="-1">
                  <a:solidFill>
                    <a:srgbClr val="89C3E5"/>
                  </a:solidFill>
                  <a:latin typeface="Arial"/>
                  <a:ea typeface="DejaVu Sans"/>
                </a:rPr>
                <a:t>Trường ĐH Công Nghệ Sài Gòn</a:t>
              </a:r>
              <a:endParaRPr lang="en-US" sz="11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275"/>
                </a:spcBef>
              </a:pPr>
              <a:r>
                <a:rPr lang="en-US" sz="1100" b="1" strike="noStrike" spc="-1">
                  <a:solidFill>
                    <a:srgbClr val="89C3E5"/>
                  </a:solidFill>
                  <a:latin typeface="Arial"/>
                  <a:ea typeface="DejaVu Sans"/>
                </a:rPr>
                <a:t>KHOA CÔNG NGHỆ THÔNG TIN</a:t>
              </a:r>
              <a:endParaRPr lang="en-US" sz="1100" b="0" strike="noStrike" spc="-1">
                <a:latin typeface="Arial"/>
              </a:endParaRPr>
            </a:p>
          </p:txBody>
        </p:sp>
        <p:pic>
          <p:nvPicPr>
            <p:cNvPr id="92" name="Picture 61"/>
            <p:cNvPicPr/>
            <p:nvPr/>
          </p:nvPicPr>
          <p:blipFill>
            <a:blip r:embed="rId16"/>
            <a:stretch/>
          </p:blipFill>
          <p:spPr>
            <a:xfrm>
              <a:off x="755280" y="25560"/>
              <a:ext cx="864360" cy="4150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93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94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0" y="0"/>
            <a:ext cx="794880" cy="6857640"/>
          </a:xfrm>
          <a:prstGeom prst="rect">
            <a:avLst/>
          </a:prstGeom>
          <a:blipFill rotWithShape="0">
            <a:blip r:embed="rId15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CustomShape 2"/>
          <p:cNvSpPr/>
          <p:nvPr/>
        </p:nvSpPr>
        <p:spPr>
          <a:xfrm>
            <a:off x="7093080" y="6558120"/>
            <a:ext cx="358560" cy="242640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Line 3"/>
          <p:cNvSpPr/>
          <p:nvPr/>
        </p:nvSpPr>
        <p:spPr>
          <a:xfrm>
            <a:off x="2138040" y="6608520"/>
            <a:ext cx="4597560" cy="360"/>
          </a:xfrm>
          <a:prstGeom prst="line">
            <a:avLst/>
          </a:prstGeom>
          <a:ln>
            <a:rou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/>
        </p:style>
      </p:sp>
      <p:sp>
        <p:nvSpPr>
          <p:cNvPr id="134" name="Line 4"/>
          <p:cNvSpPr/>
          <p:nvPr/>
        </p:nvSpPr>
        <p:spPr>
          <a:xfrm>
            <a:off x="754920" y="1341360"/>
            <a:ext cx="8389080" cy="360"/>
          </a:xfrm>
          <a:prstGeom prst="line">
            <a:avLst/>
          </a:prstGeom>
          <a:ln>
            <a:rou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/>
        </p:style>
      </p:sp>
      <p:grpSp>
        <p:nvGrpSpPr>
          <p:cNvPr id="135" name="Group 5"/>
          <p:cNvGrpSpPr/>
          <p:nvPr/>
        </p:nvGrpSpPr>
        <p:grpSpPr>
          <a:xfrm>
            <a:off x="107640" y="11160"/>
            <a:ext cx="5508360" cy="460080"/>
            <a:chOff x="107640" y="11160"/>
            <a:chExt cx="5508360" cy="460080"/>
          </a:xfrm>
        </p:grpSpPr>
        <p:sp>
          <p:nvSpPr>
            <p:cNvPr id="136" name="CustomShape 6"/>
            <p:cNvSpPr/>
            <p:nvPr/>
          </p:nvSpPr>
          <p:spPr>
            <a:xfrm>
              <a:off x="107640" y="11160"/>
              <a:ext cx="5508360" cy="4600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100" b="0" strike="noStrike" spc="-1">
                  <a:solidFill>
                    <a:srgbClr val="89C3E5"/>
                  </a:solidFill>
                  <a:latin typeface="Arial"/>
                </a:rPr>
                <a:t>Trường ĐH Công Nghệ Sài Gòn</a:t>
              </a:r>
              <a:endParaRPr lang="en-US" sz="11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275"/>
                </a:spcBef>
              </a:pPr>
              <a:r>
                <a:rPr lang="en-US" sz="1100" b="1" strike="noStrike" spc="-1">
                  <a:solidFill>
                    <a:srgbClr val="89C3E5"/>
                  </a:solidFill>
                  <a:latin typeface="Arial"/>
                </a:rPr>
                <a:t>KHOA CÔNG NGHỆ THÔNG TIN</a:t>
              </a:r>
              <a:endParaRPr lang="en-US" sz="1100" b="0" strike="noStrike" spc="-1">
                <a:latin typeface="Arial"/>
              </a:endParaRPr>
            </a:p>
          </p:txBody>
        </p:sp>
        <p:pic>
          <p:nvPicPr>
            <p:cNvPr id="137" name="Picture 61"/>
            <p:cNvPicPr/>
            <p:nvPr/>
          </p:nvPicPr>
          <p:blipFill>
            <a:blip r:embed="rId16"/>
            <a:stretch/>
          </p:blipFill>
          <p:spPr>
            <a:xfrm>
              <a:off x="755280" y="25560"/>
              <a:ext cx="864720" cy="4154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38" name="PlaceHolder 7"/>
          <p:cNvSpPr>
            <a:spLocks noGrp="1"/>
          </p:cNvSpPr>
          <p:nvPr>
            <p:ph type="title"/>
          </p:nvPr>
        </p:nvSpPr>
        <p:spPr>
          <a:xfrm>
            <a:off x="990720" y="609480"/>
            <a:ext cx="7314840" cy="715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 b="1" strike="noStrike" spc="-1">
                <a:solidFill>
                  <a:srgbClr val="333399"/>
                </a:solidFill>
                <a:latin typeface="Microsoft Sans Serif"/>
              </a:rPr>
              <a:t>Click to edit Master title style</a:t>
            </a:r>
            <a:endParaRPr lang="en-US" sz="44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139" name="PlaceHolder 8"/>
          <p:cNvSpPr>
            <a:spLocks noGrp="1"/>
          </p:cNvSpPr>
          <p:nvPr>
            <p:ph type="body"/>
          </p:nvPr>
        </p:nvSpPr>
        <p:spPr>
          <a:xfrm>
            <a:off x="990720" y="1371600"/>
            <a:ext cx="7314840" cy="426672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Microsoft Sans Serif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Microsoft Sans Serif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00"/>
                </a:solidFill>
                <a:latin typeface="Microsoft Sans Serif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Microsoft Sans Serif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Microsoft Sans Serif"/>
              </a:rPr>
              <a:t>Fifth level</a:t>
            </a:r>
          </a:p>
        </p:txBody>
      </p:sp>
      <p:sp>
        <p:nvSpPr>
          <p:cNvPr id="140" name="PlaceHolder 9"/>
          <p:cNvSpPr>
            <a:spLocks noGrp="1"/>
          </p:cNvSpPr>
          <p:nvPr>
            <p:ph type="ftr"/>
          </p:nvPr>
        </p:nvSpPr>
        <p:spPr>
          <a:xfrm>
            <a:off x="880920" y="6591240"/>
            <a:ext cx="6210720" cy="2664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Nhập môn web và ứng dụng (2014) - Bài 1. Mô hình dữ liệu quan hệ</a:t>
            </a:r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0" y="0"/>
            <a:ext cx="794880" cy="6857640"/>
          </a:xfrm>
          <a:prstGeom prst="rect">
            <a:avLst/>
          </a:prstGeom>
          <a:blipFill rotWithShape="0">
            <a:blip r:embed="rId16"/>
            <a:stretch>
              <a:fillRect/>
            </a:stretch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CustomShape 2"/>
          <p:cNvSpPr/>
          <p:nvPr/>
        </p:nvSpPr>
        <p:spPr>
          <a:xfrm>
            <a:off x="7093080" y="6558120"/>
            <a:ext cx="358560" cy="242640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Line 3"/>
          <p:cNvSpPr/>
          <p:nvPr/>
        </p:nvSpPr>
        <p:spPr>
          <a:xfrm>
            <a:off x="2138040" y="6608520"/>
            <a:ext cx="4597560" cy="360"/>
          </a:xfrm>
          <a:prstGeom prst="line">
            <a:avLst/>
          </a:prstGeom>
          <a:ln>
            <a:rou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/>
        </p:style>
      </p:sp>
      <p:sp>
        <p:nvSpPr>
          <p:cNvPr id="18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000" b="0" strike="noStrike" spc="-1">
                <a:solidFill>
                  <a:srgbClr val="333399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8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Microsoft Sans Serif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Microsoft Sans Serif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Microsoft Sans Serif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Microsoft Sans Serif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Microsoft Sans Serif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Microsoft Sans Serif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Microsoft Sans Serif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9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27366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NHẬP MÔN WEB VÀ ỨNG DỤNG</a:t>
            </a:r>
            <a:endParaRPr lang="en-US" sz="2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7AE1D35A-3DF8-48EC-9C28-B99FA49379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1008348-9B18-4985-B2A3-B0AA36792ED4}"/>
              </a:ext>
            </a:extLst>
          </p:cNvPr>
          <p:cNvSpPr txBox="1">
            <a:spLocks noChangeArrowheads="1"/>
          </p:cNvSpPr>
          <p:nvPr/>
        </p:nvSpPr>
        <p:spPr>
          <a:xfrm>
            <a:off x="915988" y="5516562"/>
            <a:ext cx="7772400" cy="79275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Bùi Nhựt Bằng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4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bang.buinhut@stu.edu.vn  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775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TextShape 1"/>
          <p:cNvSpPr txBox="1"/>
          <p:nvPr/>
        </p:nvSpPr>
        <p:spPr>
          <a:xfrm>
            <a:off x="755639" y="1443600"/>
            <a:ext cx="7532955" cy="12484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1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sách định nghĩa/ mô tả</a:t>
            </a:r>
          </a:p>
          <a:p>
            <a:endParaRPr lang="en-US" sz="32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" name="CustomShape 2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6D8DF204-D9F0-4EFB-880B-EB7435872BF7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10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310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11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312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3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14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315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6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7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18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9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20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1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22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323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24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loại danh sách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325" name="Picture 1"/>
          <p:cNvPicPr/>
          <p:nvPr/>
        </p:nvPicPr>
        <p:blipFill>
          <a:blip r:embed="rId3"/>
          <a:stretch/>
        </p:blipFill>
        <p:spPr>
          <a:xfrm>
            <a:off x="1403640" y="2835021"/>
            <a:ext cx="5376219" cy="163761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CustomShape 1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674D03B5-C75D-4FF5-99B4-51C334E73417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11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327" name="CustomShape 2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28" name="Line 3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329" name="CustomShape 4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0" name="CustomShape 5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31" name="Group 6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332" name="Line 7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3" name="CustomShape 8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4" name="CustomShape 9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35" name="Line 10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6" name="CustomShape 11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37" name="Line 12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8" name="CustomShape 13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39" name="Line 14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340" name="Group 15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41" name="TextShape 16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Bài tập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342" name="CustomShape 17"/>
          <p:cNvSpPr/>
          <p:nvPr/>
        </p:nvSpPr>
        <p:spPr>
          <a:xfrm>
            <a:off x="953280" y="1348200"/>
            <a:ext cx="7992360" cy="107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mã HTML để tạo ra danh sách như sau:</a:t>
            </a:r>
            <a:endParaRPr lang="en-US" sz="32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32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32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3" name="Content Placeholder 16"/>
          <p:cNvPicPr/>
          <p:nvPr/>
        </p:nvPicPr>
        <p:blipFill>
          <a:blip r:embed="rId3"/>
          <a:stretch/>
        </p:blipFill>
        <p:spPr>
          <a:xfrm>
            <a:off x="2411640" y="2298806"/>
            <a:ext cx="4973400" cy="3434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TextShape 1"/>
          <p:cNvSpPr txBox="1"/>
          <p:nvPr/>
        </p:nvSpPr>
        <p:spPr>
          <a:xfrm>
            <a:off x="990720" y="1536480"/>
            <a:ext cx="7037280" cy="4598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>
              <a:lnSpc>
                <a:spcPct val="100000"/>
              </a:lnSpc>
              <a:spcBef>
                <a:spcPts val="56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Consolas" panose="020B0609020204030204" pitchFamily="49" charset="0"/>
              </a:rPr>
              <a:t>&lt;table&gt;</a:t>
            </a:r>
          </a:p>
          <a:p>
            <a:pPr marL="457200">
              <a:lnSpc>
                <a:spcPct val="100000"/>
              </a:lnSpc>
              <a:spcBef>
                <a:spcPts val="56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Consolas" panose="020B0609020204030204" pitchFamily="49" charset="0"/>
              </a:rPr>
              <a:t>    &lt;caption&gt;&lt;/caption&gt;</a:t>
            </a:r>
          </a:p>
          <a:p>
            <a:pPr marL="457200">
              <a:lnSpc>
                <a:spcPct val="100000"/>
              </a:lnSpc>
              <a:spcBef>
                <a:spcPts val="56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Consolas" panose="020B0609020204030204" pitchFamily="49" charset="0"/>
              </a:rPr>
              <a:t>    &lt;tr&gt;</a:t>
            </a:r>
          </a:p>
          <a:p>
            <a:pPr marL="457200">
              <a:lnSpc>
                <a:spcPct val="100000"/>
              </a:lnSpc>
              <a:spcBef>
                <a:spcPts val="56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Consolas" panose="020B0609020204030204" pitchFamily="49" charset="0"/>
              </a:rPr>
              <a:t>        &lt;td&gt;&lt;/td&gt;</a:t>
            </a:r>
          </a:p>
          <a:p>
            <a:pPr marL="457200">
              <a:lnSpc>
                <a:spcPct val="100000"/>
              </a:lnSpc>
              <a:spcBef>
                <a:spcPts val="56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800" b="0" i="1" strike="noStrike" spc="-1">
                <a:solidFill>
                  <a:srgbClr val="000000"/>
                </a:solidFill>
                <a:latin typeface="Consolas" panose="020B0609020204030204" pitchFamily="49" charset="0"/>
              </a:rPr>
              <a:t>&lt;!-- &lt;th&gt;&lt;/th&gt; --&gt;</a:t>
            </a:r>
            <a:endParaRPr lang="en-US" sz="2800" b="0" strike="noStrike" spc="-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457200">
              <a:lnSpc>
                <a:spcPct val="100000"/>
              </a:lnSpc>
              <a:spcBef>
                <a:spcPts val="56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Consolas" panose="020B0609020204030204" pitchFamily="49" charset="0"/>
              </a:rPr>
              <a:t>    &lt;/tr&gt;</a:t>
            </a:r>
          </a:p>
          <a:p>
            <a:pPr marL="457200">
              <a:lnSpc>
                <a:spcPct val="100000"/>
              </a:lnSpc>
              <a:spcBef>
                <a:spcPts val="56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Consolas" panose="020B0609020204030204" pitchFamily="49" charset="0"/>
              </a:rPr>
              <a:t>&lt;/table&gt;</a:t>
            </a:r>
          </a:p>
        </p:txBody>
      </p:sp>
      <p:sp>
        <p:nvSpPr>
          <p:cNvPr id="345" name="CustomShape 2"/>
          <p:cNvSpPr/>
          <p:nvPr/>
        </p:nvSpPr>
        <p:spPr>
          <a:xfrm>
            <a:off x="7452360" y="6487200"/>
            <a:ext cx="503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BE698399-65D5-4404-947A-642EC887A8D4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12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346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47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348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9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50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351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2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3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54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5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56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7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58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359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60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Cấu trúc 1 table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TextShape 1"/>
          <p:cNvSpPr txBox="1"/>
          <p:nvPr/>
        </p:nvSpPr>
        <p:spPr>
          <a:xfrm>
            <a:off x="990719" y="1443600"/>
            <a:ext cx="7938127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border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độ dày biên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bordercolor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màu đường biên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bgcolor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màu nền table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hình nền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chiều rộng table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height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chiều cao table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align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canh lề table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cellspacing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khoảng các giữa các ô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cellpadding</a:t>
            </a: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khoảng cách từ biên đến nội dung ô</a:t>
            </a:r>
          </a:p>
        </p:txBody>
      </p:sp>
      <p:sp>
        <p:nvSpPr>
          <p:cNvPr id="362" name="CustomShape 2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A8055982-DEFD-4D1C-98D3-94E6F7515DBE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13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363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64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365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6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67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368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9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70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71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72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73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74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75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376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77" name="TextShape 17"/>
          <p:cNvSpPr txBox="1"/>
          <p:nvPr/>
        </p:nvSpPr>
        <p:spPr>
          <a:xfrm>
            <a:off x="990720" y="609480"/>
            <a:ext cx="5069421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333399"/>
                </a:solidFill>
                <a:latin typeface="Microsoft Sans Serif"/>
              </a:rPr>
              <a:t>Các thuộc tính thường dùng của table</a:t>
            </a:r>
            <a:endParaRPr lang="en-US" sz="28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TextShape 1"/>
          <p:cNvSpPr txBox="1"/>
          <p:nvPr/>
        </p:nvSpPr>
        <p:spPr>
          <a:xfrm>
            <a:off x="990720" y="1443600"/>
            <a:ext cx="7541640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align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canh lề nội dung các ô của dòng theo chiều ngang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valign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canh chỉnh nội dung các ô của dòng theo chiều dọc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bgcolor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màu nền dòng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bordercolor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màu đường biên</a:t>
            </a:r>
          </a:p>
          <a:p>
            <a:endParaRPr lang="en-US" sz="32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9" name="CustomShape 2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7A526EF8-53AA-426B-BEAD-A8A767717CB7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14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380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81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382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83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4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385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6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7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88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9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90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91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92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393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94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333399"/>
                </a:solidFill>
                <a:latin typeface="Microsoft Sans Serif"/>
              </a:rPr>
              <a:t>Các thuộc tính </a:t>
            </a:r>
            <a:br/>
            <a:r>
              <a:rPr lang="en-US" sz="2800" b="1" strike="noStrike" spc="-1">
                <a:solidFill>
                  <a:srgbClr val="333399"/>
                </a:solidFill>
                <a:latin typeface="Microsoft Sans Serif"/>
              </a:rPr>
              <a:t>thường dùng của tr</a:t>
            </a:r>
            <a:endParaRPr lang="en-US" sz="28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TextShape 1"/>
          <p:cNvSpPr txBox="1"/>
          <p:nvPr/>
        </p:nvSpPr>
        <p:spPr>
          <a:xfrm>
            <a:off x="990720" y="1443600"/>
            <a:ext cx="7504352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align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canh lề nội dung ô theo chiều ngang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valign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canh chỉnh nội dung ô theo chiều dọc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colspan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="n": trộn ô theo chiều ngang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rowspan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="n": trộn ô theo chiều dọc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bgcolor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màu nền ô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bordercolor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màu đường biên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hình nền </a:t>
            </a:r>
          </a:p>
          <a:p>
            <a:endParaRPr lang="en-US" sz="32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6" name="CustomShape 2"/>
          <p:cNvSpPr/>
          <p:nvPr/>
        </p:nvSpPr>
        <p:spPr>
          <a:xfrm>
            <a:off x="7452360" y="6487200"/>
            <a:ext cx="575640" cy="2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3590F318-6892-47B2-B8C0-7F59789A202A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15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397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98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399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0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1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402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03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04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05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06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07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08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09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10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411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333399"/>
                </a:solidFill>
                <a:latin typeface="Microsoft Sans Serif"/>
              </a:rPr>
              <a:t>Các thuộc tính </a:t>
            </a:r>
            <a:br/>
            <a:r>
              <a:rPr lang="en-US" sz="2800" b="1" strike="noStrike" spc="-1">
                <a:solidFill>
                  <a:srgbClr val="333399"/>
                </a:solidFill>
                <a:latin typeface="Microsoft Sans Serif"/>
              </a:rPr>
              <a:t>thường dùng của td</a:t>
            </a:r>
            <a:endParaRPr lang="en-US" sz="28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TextShape 1"/>
          <p:cNvSpPr txBox="1"/>
          <p:nvPr/>
        </p:nvSpPr>
        <p:spPr>
          <a:xfrm>
            <a:off x="990720" y="1443600"/>
            <a:ext cx="7541640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thead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tbody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tfoot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caption</a:t>
            </a:r>
          </a:p>
          <a:p>
            <a:endParaRPr lang="en-US" sz="32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3" name="CustomShape 2"/>
          <p:cNvSpPr/>
          <p:nvPr/>
        </p:nvSpPr>
        <p:spPr>
          <a:xfrm>
            <a:off x="7452360" y="6487200"/>
            <a:ext cx="503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64AF8150-C838-4C6C-91AE-A17ABE723D37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16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414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415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416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7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8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419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0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1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22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3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24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5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26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27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428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333399"/>
                </a:solidFill>
                <a:latin typeface="Microsoft Sans Serif"/>
              </a:rPr>
              <a:t>Các tag khác của table</a:t>
            </a:r>
            <a:endParaRPr lang="en-US" sz="28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Shape 1"/>
          <p:cNvSpPr txBox="1"/>
          <p:nvPr/>
        </p:nvSpPr>
        <p:spPr>
          <a:xfrm>
            <a:off x="990720" y="1443600"/>
            <a:ext cx="7541640" cy="2705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Microsoft Sans Serif"/>
              </a:rPr>
              <a:t>Tạo các table sau:</a:t>
            </a:r>
          </a:p>
          <a:p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430" name="CustomShape 2"/>
          <p:cNvSpPr/>
          <p:nvPr/>
        </p:nvSpPr>
        <p:spPr>
          <a:xfrm>
            <a:off x="7452360" y="6487200"/>
            <a:ext cx="503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DC267FF0-E583-40CC-BAC8-9F1AE9196030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17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431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432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433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4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5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436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37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38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39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40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41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42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43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44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445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Bài tập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446" name="Picture 2"/>
          <p:cNvPicPr/>
          <p:nvPr/>
        </p:nvPicPr>
        <p:blipFill>
          <a:blip r:embed="rId3"/>
          <a:stretch/>
        </p:blipFill>
        <p:spPr>
          <a:xfrm>
            <a:off x="1226160" y="2192400"/>
            <a:ext cx="7152120" cy="1828440"/>
          </a:xfrm>
          <a:prstGeom prst="rect">
            <a:avLst/>
          </a:prstGeom>
          <a:ln w="9360">
            <a:noFill/>
          </a:ln>
        </p:spPr>
      </p:pic>
      <p:pic>
        <p:nvPicPr>
          <p:cNvPr id="447" name="Picture 3"/>
          <p:cNvPicPr/>
          <p:nvPr/>
        </p:nvPicPr>
        <p:blipFill>
          <a:blip r:embed="rId4"/>
          <a:stretch/>
        </p:blipFill>
        <p:spPr>
          <a:xfrm>
            <a:off x="777960" y="4144320"/>
            <a:ext cx="8048160" cy="19998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TextShape 1"/>
          <p:cNvSpPr txBox="1"/>
          <p:nvPr/>
        </p:nvSpPr>
        <p:spPr>
          <a:xfrm>
            <a:off x="990720" y="1443600"/>
            <a:ext cx="7541640" cy="4570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là gì?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 form</a:t>
            </a:r>
          </a:p>
          <a:p>
            <a:pPr marL="743040" indent="-285480">
              <a:lnSpc>
                <a:spcPct val="100000"/>
              </a:lnSpc>
              <a:spcBef>
                <a:spcPts val="479"/>
              </a:spcBef>
            </a:pP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0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strike="noStrike" spc="-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3000" b="0" strike="noStrike" spc="-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000" b="1" strike="noStrike" spc="-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3000" b="0" strike="noStrike" spc="-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get/post</a:t>
            </a: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”&gt;</a:t>
            </a:r>
          </a:p>
          <a:p>
            <a:pPr marL="743040" indent="-285480">
              <a:lnSpc>
                <a:spcPct val="100000"/>
              </a:lnSpc>
              <a:spcBef>
                <a:spcPts val="479"/>
              </a:spcBef>
            </a:pP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Nội dung form</a:t>
            </a:r>
          </a:p>
          <a:p>
            <a:pPr marL="743040" indent="-285480">
              <a:lnSpc>
                <a:spcPct val="100000"/>
              </a:lnSpc>
              <a:spcBef>
                <a:spcPts val="479"/>
              </a:spcBef>
            </a:pP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3000" b="0" strike="noStrike" spc="-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000" b="0" strike="noStrike" spc="-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form sẽ gửi dữ liệu đến đâu</a:t>
            </a: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3000" b="0" strike="noStrike" spc="-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en-US" sz="30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phương thức truyền dữ liệu </a:t>
            </a:r>
          </a:p>
        </p:txBody>
      </p:sp>
      <p:sp>
        <p:nvSpPr>
          <p:cNvPr id="449" name="CustomShape 2"/>
          <p:cNvSpPr/>
          <p:nvPr/>
        </p:nvSpPr>
        <p:spPr>
          <a:xfrm>
            <a:off x="7452360" y="6487200"/>
            <a:ext cx="503640" cy="2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B8B391DB-9A9E-41FD-8479-8354DEA64225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18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450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451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452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3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54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455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56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57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58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59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60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61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62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63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464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Giới thiệu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TextShape 1"/>
          <p:cNvSpPr txBox="1"/>
          <p:nvPr/>
        </p:nvSpPr>
        <p:spPr>
          <a:xfrm>
            <a:off x="990720" y="1443600"/>
            <a:ext cx="7541640" cy="4635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Textfield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&lt;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input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3200" b="0" strike="noStrike" spc="-1">
                <a:solidFill>
                  <a:schemeClr val="accent1"/>
                </a:solidFill>
                <a:latin typeface="Times New Roman"/>
              </a:rPr>
              <a:t>type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="</a:t>
            </a:r>
            <a:r>
              <a:rPr lang="en-US" sz="3200" b="0" strike="noStrike" spc="-1">
                <a:solidFill>
                  <a:srgbClr val="C00000"/>
                </a:solidFill>
                <a:latin typeface="Times New Roman"/>
              </a:rPr>
              <a:t>text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" /&gt;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Các thuộc tính thường dùng của textfield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latin typeface="Times New Roman"/>
              </a:rPr>
              <a:t>disable</a:t>
            </a:r>
            <a:endParaRPr lang="en-US" sz="2800" b="0" strike="noStrike" spc="-1"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latin typeface="Times New Roman"/>
              </a:rPr>
              <a:t>maxlenght</a:t>
            </a:r>
            <a:endParaRPr lang="en-US" sz="2800" b="0" strike="noStrike" spc="-1"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latin typeface="Times New Roman"/>
              </a:rPr>
              <a:t>readonly</a:t>
            </a:r>
            <a:endParaRPr lang="en-US" sz="2800" b="0" strike="noStrike" spc="-1"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latin typeface="Times New Roman"/>
              </a:rPr>
              <a:t>size</a:t>
            </a:r>
            <a:endParaRPr lang="en-US" sz="2800" b="0" strike="noStrike" spc="-1"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latin typeface="Times New Roman"/>
              </a:rPr>
              <a:t>value</a:t>
            </a:r>
            <a:endParaRPr lang="en-US" sz="2800" b="0" strike="noStrike" spc="-1"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466" name="CustomShape 2"/>
          <p:cNvSpPr/>
          <p:nvPr/>
        </p:nvSpPr>
        <p:spPr>
          <a:xfrm>
            <a:off x="7452359" y="6487200"/>
            <a:ext cx="615875" cy="370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3B31007D-1FA8-44CA-867A-E02797E16068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19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467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468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469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0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71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472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73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74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75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76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77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78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79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80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481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đối tượng trong form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482" name="Picture 9"/>
          <p:cNvPicPr/>
          <p:nvPr/>
        </p:nvPicPr>
        <p:blipFill>
          <a:blip r:embed="rId3"/>
          <a:stretch/>
        </p:blipFill>
        <p:spPr>
          <a:xfrm>
            <a:off x="4716000" y="1484640"/>
            <a:ext cx="4164480" cy="5961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E84BD927-47BD-4B40-8186-16B0EA540A34}"/>
              </a:ext>
            </a:extLst>
          </p:cNvPr>
          <p:cNvSpPr txBox="1">
            <a:spLocks/>
          </p:cNvSpPr>
          <p:nvPr/>
        </p:nvSpPr>
        <p:spPr>
          <a:xfrm>
            <a:off x="2260848" y="188640"/>
            <a:ext cx="5191472" cy="715963"/>
          </a:xfrm>
          <a:prstGeom prst="rect">
            <a:avLst/>
          </a:prstGeom>
        </p:spPr>
        <p:txBody>
          <a:bodyPr lIns="0" tIns="0" rIns="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>
              <a:spcAft>
                <a:spcPct val="0"/>
              </a:spcAft>
            </a:pPr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PHẦN 1: HTML</a:t>
            </a:r>
          </a:p>
        </p:txBody>
      </p:sp>
      <p:sp>
        <p:nvSpPr>
          <p:cNvPr id="14" name="Freeform 2">
            <a:hlinkClick r:id="rId2" action="ppaction://hlinksldjump"/>
            <a:extLst>
              <a:ext uri="{FF2B5EF4-FFF2-40B4-BE49-F238E27FC236}">
                <a16:creationId xmlns:a16="http://schemas.microsoft.com/office/drawing/2014/main" id="{ABCE233E-1261-4434-97F5-45B840F10C50}"/>
              </a:ext>
            </a:extLst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BÀI 1: KHÁI NIỆM  </a:t>
            </a:r>
            <a:br>
              <a:rPr lang="en-US" sz="2400" b="1" i="0" kern="12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400" b="1" i="0" kern="12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          CƠ BẢN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F8C89D8-84B4-4930-819A-B41868B6A539}"/>
              </a:ext>
            </a:extLst>
          </p:cNvPr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reeform 4">
            <a:hlinkClick r:id="rId4" action="ppaction://hlinksldjump"/>
            <a:extLst>
              <a:ext uri="{FF2B5EF4-FFF2-40B4-BE49-F238E27FC236}">
                <a16:creationId xmlns:a16="http://schemas.microsoft.com/office/drawing/2014/main" id="{887F9DC9-B81F-4E96-BFD0-0EC5288C7A75}"/>
              </a:ext>
            </a:extLst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BÀI 2: HTML CĂN BẢN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8A6461E-E026-412A-A19E-6E2F667280B4}"/>
              </a:ext>
            </a:extLst>
          </p:cNvPr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F95C7683-E357-4C63-8575-DF90D9285D3B}"/>
              </a:ext>
            </a:extLst>
          </p:cNvPr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BÀI 3: DANH SÁCH, </a:t>
            </a:r>
            <a:br>
              <a:rPr lang="en-US" sz="2400" b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400" b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          TABLE, FORM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A0F8EEF-5C04-41FD-B25C-0B547C3C34E3}"/>
              </a:ext>
            </a:extLst>
          </p:cNvPr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04B13C5E-2F8E-4B08-9707-1E939BFB196A}"/>
              </a:ext>
            </a:extLst>
          </p:cNvPr>
          <p:cNvSpPr txBox="1">
            <a:spLocks/>
          </p:cNvSpPr>
          <p:nvPr/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>
                <a:latin typeface="+mj-lt"/>
                <a:ea typeface="Microsoft Sans Serif" panose="020B0604020202020204" pitchFamily="34" charset="0"/>
                <a:cs typeface="Microsoft Sans Serif" panose="020B0604020202020204" pitchFamily="34" charset="0"/>
              </a:rPr>
              <a:t>Nhập môn web và ứng dụng </a:t>
            </a:r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01A5750D-AEC2-4166-AACD-5DF1567D58B5}"/>
              </a:ext>
            </a:extLst>
          </p:cNvPr>
          <p:cNvSpPr txBox="1">
            <a:spLocks/>
          </p:cNvSpPr>
          <p:nvPr/>
        </p:nvSpPr>
        <p:spPr bwMode="auto">
          <a:xfrm>
            <a:off x="7452320" y="6487368"/>
            <a:ext cx="576064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eaLnBrk="1" hangingPunct="1"/>
              <a:t>2</a:t>
            </a:fld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id="{78F08DDD-EBE0-4330-A420-A8DAE2051CB8}"/>
              </a:ext>
            </a:extLst>
          </p:cNvPr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BÀI 4: HTML 5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0140E67-A577-4A75-9733-E3D02A3BBA72}"/>
              </a:ext>
            </a:extLst>
          </p:cNvPr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TextShape 1"/>
          <p:cNvSpPr txBox="1"/>
          <p:nvPr/>
        </p:nvSpPr>
        <p:spPr>
          <a:xfrm>
            <a:off x="990720" y="1443600"/>
            <a:ext cx="7541640" cy="4804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Textarea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&lt;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textarea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&gt;&lt;/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textarea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Các thuộc tính </a:t>
            </a:r>
            <a:br/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thường dùng của 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textarea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rows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cols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maxlength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readonly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disable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484" name="CustomShape 2"/>
          <p:cNvSpPr/>
          <p:nvPr/>
        </p:nvSpPr>
        <p:spPr>
          <a:xfrm>
            <a:off x="7452360" y="6487200"/>
            <a:ext cx="503640" cy="2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6B01F7F7-7B1E-4070-90C1-D76ADC37939B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20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485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486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487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8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89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490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1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2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93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4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95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6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497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98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499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đối tượng trong form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500" name="Picture 12"/>
          <p:cNvPicPr/>
          <p:nvPr/>
        </p:nvPicPr>
        <p:blipFill>
          <a:blip r:embed="rId3"/>
          <a:stretch/>
        </p:blipFill>
        <p:spPr>
          <a:xfrm>
            <a:off x="5636880" y="1479600"/>
            <a:ext cx="2895480" cy="13413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TextShape 1"/>
          <p:cNvSpPr txBox="1"/>
          <p:nvPr/>
        </p:nvSpPr>
        <p:spPr>
          <a:xfrm>
            <a:off x="990720" y="1443600"/>
            <a:ext cx="7541640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List/menu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&lt;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select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    </a:t>
            </a: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&lt;</a:t>
            </a:r>
            <a:r>
              <a:rPr lang="en-US" sz="2400" b="0" strike="noStrike" spc="-1">
                <a:solidFill>
                  <a:srgbClr val="0070C0"/>
                </a:solidFill>
                <a:latin typeface="Times New Roman"/>
              </a:rPr>
              <a:t>option</a:t>
            </a: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b="0" strike="noStrike" spc="-1">
                <a:solidFill>
                  <a:schemeClr val="accent1"/>
                </a:solidFill>
                <a:latin typeface="Times New Roman"/>
              </a:rPr>
              <a:t>value</a:t>
            </a: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=“”&gt;…&lt;/</a:t>
            </a:r>
            <a:r>
              <a:rPr lang="en-US" sz="2400" b="0" strike="noStrike" spc="-1">
                <a:solidFill>
                  <a:srgbClr val="0070C0"/>
                </a:solidFill>
                <a:latin typeface="Times New Roman"/>
              </a:rPr>
              <a:t>option</a:t>
            </a: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&gt;</a:t>
            </a:r>
            <a:endParaRPr lang="en-US" sz="24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     &lt;</a:t>
            </a:r>
            <a:r>
              <a:rPr lang="en-US" sz="2400" b="0" strike="noStrike" spc="-1">
                <a:solidFill>
                  <a:srgbClr val="0070C0"/>
                </a:solidFill>
                <a:latin typeface="Times New Roman"/>
              </a:rPr>
              <a:t>option</a:t>
            </a: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b="0" strike="noStrike" spc="-1">
                <a:solidFill>
                  <a:schemeClr val="accent1"/>
                </a:solidFill>
                <a:latin typeface="Times New Roman"/>
              </a:rPr>
              <a:t>value</a:t>
            </a: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=“”&gt;…&lt;/</a:t>
            </a:r>
            <a:r>
              <a:rPr lang="en-US" sz="2400" b="0" strike="noStrike" spc="-1">
                <a:solidFill>
                  <a:srgbClr val="0070C0"/>
                </a:solidFill>
                <a:latin typeface="Times New Roman"/>
              </a:rPr>
              <a:t>option</a:t>
            </a: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&gt;</a:t>
            </a:r>
            <a:endParaRPr lang="en-US" sz="24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    …</a:t>
            </a:r>
            <a:endParaRPr lang="en-US" sz="24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&lt;/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select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502" name="CustomShape 2"/>
          <p:cNvSpPr/>
          <p:nvPr/>
        </p:nvSpPr>
        <p:spPr>
          <a:xfrm>
            <a:off x="7452360" y="6487200"/>
            <a:ext cx="575640" cy="2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63963945-7672-4C82-9A4F-9396BC2EBCA1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21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503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504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505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6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07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508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9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0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11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2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13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4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15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16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517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đối tượng trong form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518" name="Picture 1"/>
          <p:cNvPicPr/>
          <p:nvPr/>
        </p:nvPicPr>
        <p:blipFill>
          <a:blip r:embed="rId3"/>
          <a:stretch/>
        </p:blipFill>
        <p:spPr>
          <a:xfrm>
            <a:off x="6968520" y="1991160"/>
            <a:ext cx="1571400" cy="150948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19" name="Picture 7"/>
          <p:cNvPicPr/>
          <p:nvPr/>
        </p:nvPicPr>
        <p:blipFill>
          <a:blip r:embed="rId4"/>
          <a:stretch/>
        </p:blipFill>
        <p:spPr>
          <a:xfrm>
            <a:off x="3852000" y="4077000"/>
            <a:ext cx="1919880" cy="1728000"/>
          </a:xfrm>
          <a:prstGeom prst="rect">
            <a:avLst/>
          </a:prstGeom>
          <a:ln>
            <a:noFill/>
          </a:ln>
        </p:spPr>
      </p:pic>
      <p:sp>
        <p:nvSpPr>
          <p:cNvPr id="520" name="CustomShape 18"/>
          <p:cNvSpPr/>
          <p:nvPr/>
        </p:nvSpPr>
        <p:spPr>
          <a:xfrm>
            <a:off x="6025680" y="3789000"/>
            <a:ext cx="1439640" cy="1151640"/>
          </a:xfrm>
          <a:prstGeom prst="cloudCallout">
            <a:avLst>
              <a:gd name="adj1" fmla="val -71467"/>
              <a:gd name="adj2" fmla="val 39393"/>
            </a:avLst>
          </a:prstGeom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/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Tạo ntn?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extShape 1"/>
          <p:cNvSpPr txBox="1"/>
          <p:nvPr/>
        </p:nvSpPr>
        <p:spPr>
          <a:xfrm>
            <a:off x="990720" y="1443600"/>
            <a:ext cx="7829640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Nút 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&lt;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input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3200" b="0" strike="noStrike" spc="-1">
                <a:solidFill>
                  <a:schemeClr val="accent1"/>
                </a:solidFill>
                <a:latin typeface="Times New Roman"/>
              </a:rPr>
              <a:t>type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=“” </a:t>
            </a:r>
            <a:r>
              <a:rPr lang="en-US" sz="3200" b="0" strike="noStrike" spc="-1">
                <a:solidFill>
                  <a:schemeClr val="accent1"/>
                </a:solidFill>
                <a:latin typeface="Times New Roman"/>
              </a:rPr>
              <a:t>value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=“”/&gt;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3 loại nút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submit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reset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button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522" name="CustomShape 2"/>
          <p:cNvSpPr/>
          <p:nvPr/>
        </p:nvSpPr>
        <p:spPr>
          <a:xfrm>
            <a:off x="7452360" y="6487200"/>
            <a:ext cx="503640" cy="2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3C936DFA-D7CD-40CA-924F-BE5A0161CEDD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22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523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524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525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6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27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528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9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0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31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2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33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34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35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36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537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đối tượng trong form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TextShape 1"/>
          <p:cNvSpPr txBox="1"/>
          <p:nvPr/>
        </p:nvSpPr>
        <p:spPr>
          <a:xfrm>
            <a:off x="990720" y="1443600"/>
            <a:ext cx="7829640" cy="4804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Checkbox 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&lt;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input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3200" b="0" strike="noStrike" spc="-1">
                <a:solidFill>
                  <a:schemeClr val="accent1"/>
                </a:solidFill>
                <a:latin typeface="Times New Roman"/>
              </a:rPr>
              <a:t>type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=“</a:t>
            </a:r>
            <a:r>
              <a:rPr lang="en-US" sz="3200" b="0" strike="noStrike" spc="-1">
                <a:solidFill>
                  <a:srgbClr val="C00000"/>
                </a:solidFill>
                <a:latin typeface="Times New Roman"/>
              </a:rPr>
              <a:t>checkbox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” /&gt;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Radio button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&lt;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input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3200" b="0" strike="noStrike" spc="-1">
                <a:solidFill>
                  <a:schemeClr val="accent1"/>
                </a:solidFill>
                <a:latin typeface="Times New Roman"/>
              </a:rPr>
              <a:t>type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=“</a:t>
            </a:r>
            <a:r>
              <a:rPr lang="en-US" sz="3200" b="0" strike="noStrike" spc="-1">
                <a:solidFill>
                  <a:srgbClr val="C00000"/>
                </a:solidFill>
                <a:latin typeface="Times New Roman"/>
              </a:rPr>
              <a:t>radio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” /&gt;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Các thuộc tính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value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checked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539" name="CustomShape 2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F0BCB201-D048-48FA-9169-AA8F8BD99BB5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23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540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541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542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3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44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545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6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7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48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9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50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1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52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53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554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đối tượng trong form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555" name="Picture 1"/>
          <p:cNvPicPr/>
          <p:nvPr/>
        </p:nvPicPr>
        <p:blipFill>
          <a:blip r:embed="rId3"/>
          <a:stretch/>
        </p:blipFill>
        <p:spPr>
          <a:xfrm>
            <a:off x="6547320" y="1484640"/>
            <a:ext cx="1480680" cy="1170000"/>
          </a:xfrm>
          <a:prstGeom prst="rect">
            <a:avLst/>
          </a:prstGeom>
          <a:ln>
            <a:noFill/>
          </a:ln>
        </p:spPr>
      </p:pic>
      <p:pic>
        <p:nvPicPr>
          <p:cNvPr id="556" name="Picture 7"/>
          <p:cNvPicPr/>
          <p:nvPr/>
        </p:nvPicPr>
        <p:blipFill>
          <a:blip r:embed="rId4"/>
          <a:stretch/>
        </p:blipFill>
        <p:spPr>
          <a:xfrm>
            <a:off x="6547320" y="2862664"/>
            <a:ext cx="1120680" cy="992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TextShape 1"/>
          <p:cNvSpPr txBox="1"/>
          <p:nvPr/>
        </p:nvSpPr>
        <p:spPr>
          <a:xfrm>
            <a:off x="990720" y="1443600"/>
            <a:ext cx="7829640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File field 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&lt;</a:t>
            </a:r>
            <a:r>
              <a:rPr lang="en-US" sz="3200" b="0" strike="noStrike" spc="-1">
                <a:solidFill>
                  <a:srgbClr val="0070C0"/>
                </a:solidFill>
                <a:latin typeface="Times New Roman"/>
              </a:rPr>
              <a:t>input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3200" b="0" strike="noStrike" spc="-1">
                <a:solidFill>
                  <a:schemeClr val="accent1"/>
                </a:solidFill>
                <a:latin typeface="Times New Roman"/>
              </a:rPr>
              <a:t>type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=“</a:t>
            </a:r>
            <a:r>
              <a:rPr lang="en-US" sz="3200" b="0" strike="noStrike" spc="-1">
                <a:solidFill>
                  <a:srgbClr val="C00000"/>
                </a:solidFill>
                <a:latin typeface="Times New Roman"/>
              </a:rPr>
              <a:t>file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” /&gt;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Lưu  ý thuộc tính </a:t>
            </a:r>
            <a:r>
              <a:rPr lang="en-US" sz="3200" b="0" strike="noStrike" spc="-1">
                <a:solidFill>
                  <a:schemeClr val="accent1"/>
                </a:solidFill>
                <a:latin typeface="Times New Roman"/>
              </a:rPr>
              <a:t>enctype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 của form chứa đối tượng file field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Các thuộc tính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value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checked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558" name="CustomShape 2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803E033D-F591-4301-B201-DE40ADA99D70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24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559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560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561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2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63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564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5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6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67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8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69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0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71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72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573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đối tượng trong form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574" name="Picture 9"/>
          <p:cNvPicPr/>
          <p:nvPr/>
        </p:nvPicPr>
        <p:blipFill>
          <a:blip r:embed="rId3"/>
          <a:stretch/>
        </p:blipFill>
        <p:spPr>
          <a:xfrm>
            <a:off x="5508000" y="1917000"/>
            <a:ext cx="3198960" cy="503640"/>
          </a:xfrm>
          <a:prstGeom prst="rect">
            <a:avLst/>
          </a:prstGeom>
          <a:ln>
            <a:noFill/>
          </a:ln>
        </p:spPr>
      </p:pic>
      <p:pic>
        <p:nvPicPr>
          <p:cNvPr id="575" name="Picture 12"/>
          <p:cNvPicPr/>
          <p:nvPr/>
        </p:nvPicPr>
        <p:blipFill>
          <a:blip r:embed="rId4"/>
          <a:stretch/>
        </p:blipFill>
        <p:spPr>
          <a:xfrm>
            <a:off x="5436000" y="2781000"/>
            <a:ext cx="3062520" cy="28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CustomShape 1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0D10F663-F7F8-4FB2-B72D-8B77B4147BB8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25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577" name="CustomShape 2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578" name="Line 3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579" name="CustomShape 4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0" name="CustomShape 5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81" name="Group 6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582" name="Line 7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3" name="CustomShape 8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4" name="CustomShape 9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85" name="Line 10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6" name="CustomShape 11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87" name="Line 12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8" name="CustomShape 13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589" name="Line 14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90" name="Group 15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591" name="TextShape 16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Bài tập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592" name="TextShape 17"/>
          <p:cNvSpPr txBox="1"/>
          <p:nvPr/>
        </p:nvSpPr>
        <p:spPr>
          <a:xfrm>
            <a:off x="990720" y="1371600"/>
            <a:ext cx="6303600" cy="652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 form như sau:</a:t>
            </a:r>
          </a:p>
        </p:txBody>
      </p:sp>
      <p:pic>
        <p:nvPicPr>
          <p:cNvPr id="593" name="Picture 7"/>
          <p:cNvPicPr/>
          <p:nvPr/>
        </p:nvPicPr>
        <p:blipFill>
          <a:blip r:embed="rId3"/>
          <a:stretch/>
        </p:blipFill>
        <p:spPr>
          <a:xfrm>
            <a:off x="1419120" y="2024280"/>
            <a:ext cx="5875200" cy="4038480"/>
          </a:xfrm>
          <a:prstGeom prst="rect">
            <a:avLst/>
          </a:prstGeom>
          <a:ln w="6480">
            <a:solidFill>
              <a:schemeClr val="tx1"/>
            </a:solidFill>
            <a:rou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TextShape 1"/>
          <p:cNvSpPr txBox="1"/>
          <p:nvPr/>
        </p:nvSpPr>
        <p:spPr>
          <a:xfrm>
            <a:off x="899640" y="1443600"/>
            <a:ext cx="7920360" cy="4865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Có 3 loại danh sách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Không thứ tự (bullet)</a:t>
            </a:r>
            <a:endParaRPr lang="en-US" sz="24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Có thứ tự (numbering)</a:t>
            </a:r>
            <a:endParaRPr lang="en-US" sz="24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Times New Roman"/>
              </a:rPr>
              <a:t>Định nghĩa </a:t>
            </a:r>
            <a:endParaRPr lang="en-US" sz="24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Các thẻ quan trọng để tạo table: &lt;table&gt;, &lt;tr&gt;, &lt;td&gt;, &lt;th&gt;,…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2 phương thức truyền dữ liệu phổ biến từ client lên web server là get và post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800" b="0" strike="noStrike" spc="-1">
                <a:solidFill>
                  <a:srgbClr val="000000"/>
                </a:solidFill>
                <a:latin typeface="Times New Roman"/>
              </a:rPr>
              <a:t>Thuộc tính action của &lt;form&gt; xác định trang xử lý dữ liệu do form gửi lên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595" name="CustomShape 2"/>
          <p:cNvSpPr/>
          <p:nvPr/>
        </p:nvSpPr>
        <p:spPr>
          <a:xfrm>
            <a:off x="7452360" y="6487200"/>
            <a:ext cx="503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6AA70D64-3322-4F53-AD4A-FB98B214834B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26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596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597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598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9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0" name="TextShape 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TÓM TẮT BÀI HỌC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grpSp>
        <p:nvGrpSpPr>
          <p:cNvPr id="610" name="Group 17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grpSp>
        <p:nvGrpSpPr>
          <p:cNvPr id="19" name="Group 6">
            <a:extLst>
              <a:ext uri="{FF2B5EF4-FFF2-40B4-BE49-F238E27FC236}">
                <a16:creationId xmlns:a16="http://schemas.microsoft.com/office/drawing/2014/main" id="{16188F83-67CA-4509-8D82-AE8DA2BBF215}"/>
              </a:ext>
            </a:extLst>
          </p:cNvPr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20" name="Line 7">
              <a:extLst>
                <a:ext uri="{FF2B5EF4-FFF2-40B4-BE49-F238E27FC236}">
                  <a16:creationId xmlns:a16="http://schemas.microsoft.com/office/drawing/2014/main" id="{C8F683A0-96FA-4CB7-9AAA-85DD3A91AEB5}"/>
                </a:ext>
              </a:extLst>
            </p:cNvPr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" name="CustomShape 8">
              <a:extLst>
                <a:ext uri="{FF2B5EF4-FFF2-40B4-BE49-F238E27FC236}">
                  <a16:creationId xmlns:a16="http://schemas.microsoft.com/office/drawing/2014/main" id="{CB3ECB2B-6CD9-4784-AFE8-F4C84735CE5C}"/>
                </a:ext>
              </a:extLst>
            </p:cNvPr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" name="CustomShape 9">
              <a:extLst>
                <a:ext uri="{FF2B5EF4-FFF2-40B4-BE49-F238E27FC236}">
                  <a16:creationId xmlns:a16="http://schemas.microsoft.com/office/drawing/2014/main" id="{9F9C65E4-0682-4B72-A1A6-A76D37BEE216}"/>
                </a:ext>
              </a:extLst>
            </p:cNvPr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FF0000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solidFill>
                  <a:srgbClr val="FF0000"/>
                </a:solidFill>
                <a:latin typeface="Arial"/>
              </a:endParaRPr>
            </a:p>
          </p:txBody>
        </p:sp>
        <p:sp>
          <p:nvSpPr>
            <p:cNvPr id="23" name="Line 10">
              <a:extLst>
                <a:ext uri="{FF2B5EF4-FFF2-40B4-BE49-F238E27FC236}">
                  <a16:creationId xmlns:a16="http://schemas.microsoft.com/office/drawing/2014/main" id="{1641733C-47EA-46F8-B744-BA4F6C437CE3}"/>
                </a:ext>
              </a:extLst>
            </p:cNvPr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" name="CustomShape 11">
              <a:extLst>
                <a:ext uri="{FF2B5EF4-FFF2-40B4-BE49-F238E27FC236}">
                  <a16:creationId xmlns:a16="http://schemas.microsoft.com/office/drawing/2014/main" id="{C05840FB-D349-4181-BD0F-9D7E22FF1469}"/>
                </a:ext>
              </a:extLst>
            </p:cNvPr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FF0000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solidFill>
                  <a:srgbClr val="FF0000"/>
                </a:solidFill>
                <a:latin typeface="Arial"/>
              </a:endParaRPr>
            </a:p>
          </p:txBody>
        </p:sp>
        <p:sp>
          <p:nvSpPr>
            <p:cNvPr id="25" name="Line 12">
              <a:extLst>
                <a:ext uri="{FF2B5EF4-FFF2-40B4-BE49-F238E27FC236}">
                  <a16:creationId xmlns:a16="http://schemas.microsoft.com/office/drawing/2014/main" id="{5081DA90-71DF-467B-B272-B87A58679B40}"/>
                </a:ext>
              </a:extLst>
            </p:cNvPr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6" name="CustomShape 13">
              <a:extLst>
                <a:ext uri="{FF2B5EF4-FFF2-40B4-BE49-F238E27FC236}">
                  <a16:creationId xmlns:a16="http://schemas.microsoft.com/office/drawing/2014/main" id="{B32A0AF9-DB9B-4B95-9E7B-370E9BA70046}"/>
                </a:ext>
              </a:extLst>
            </p:cNvPr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pc="-1">
                  <a:solidFill>
                    <a:srgbClr val="FF0000"/>
                  </a:solidFill>
                  <a:latin typeface="Microsoft Sans Serif"/>
                </a:rPr>
                <a:t>Form</a:t>
              </a:r>
            </a:p>
          </p:txBody>
        </p:sp>
        <p:sp>
          <p:nvSpPr>
            <p:cNvPr id="27" name="Line 14">
              <a:extLst>
                <a:ext uri="{FF2B5EF4-FFF2-40B4-BE49-F238E27FC236}">
                  <a16:creationId xmlns:a16="http://schemas.microsoft.com/office/drawing/2014/main" id="{C8ACE613-83BF-4C18-AEFF-32ED93826FBE}"/>
                </a:ext>
              </a:extLst>
            </p:cNvPr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990720" y="1443600"/>
            <a:ext cx="7829640" cy="4145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được nội dung theo danh sách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layout trang web bằng table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được các trang lấy thông tin của người dùng 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được cách truyền dữ liệu từ client lên server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7" name="CustomShape 2"/>
          <p:cNvSpPr/>
          <p:nvPr/>
        </p:nvSpPr>
        <p:spPr>
          <a:xfrm>
            <a:off x="7452360" y="6487200"/>
            <a:ext cx="503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30400800-9CDA-49E4-863B-15F34901C977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3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228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29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230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1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2" name="TextShape 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b="1" strike="noStrike" spc="-1">
                <a:solidFill>
                  <a:srgbClr val="333399"/>
                </a:solidFill>
                <a:latin typeface="Microsoft Sans Serif"/>
              </a:rPr>
              <a:t>Mục tiêu bài học</a:t>
            </a:r>
            <a:endParaRPr lang="en-US" sz="36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990720" y="1443600"/>
            <a:ext cx="7829640" cy="4145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2060"/>
                </a:solidFill>
                <a:latin typeface="Times New Roman"/>
              </a:rPr>
              <a:t>[1] từ trang 28 đến trang 35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2060"/>
                </a:solidFill>
                <a:latin typeface="Times New Roman"/>
              </a:rPr>
              <a:t>[2] từ trang 33 đến trang 48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2060"/>
              </a:buClr>
              <a:buFont typeface="Symbol" charset="2"/>
              <a:buChar char=""/>
            </a:pPr>
            <a:r>
              <a:rPr lang="en-US" sz="2800" b="0" strike="noStrike" spc="-1">
                <a:solidFill>
                  <a:srgbClr val="002060"/>
                </a:solidFill>
                <a:latin typeface="Times New Roman"/>
              </a:rPr>
              <a:t>http://www.w3schools.com/html/html_lists.asp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2060"/>
              </a:buClr>
              <a:buFont typeface="Symbol" charset="2"/>
              <a:buChar char=""/>
            </a:pPr>
            <a:r>
              <a:rPr lang="en-US" sz="2800" b="0" strike="noStrike" spc="-1">
                <a:solidFill>
                  <a:srgbClr val="002060"/>
                </a:solidFill>
                <a:latin typeface="Times New Roman"/>
              </a:rPr>
              <a:t>http://www.w3schools.com/html/html_tables.asp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2060"/>
              </a:buClr>
              <a:buFont typeface="Symbol" charset="2"/>
              <a:buChar char=""/>
            </a:pPr>
            <a:r>
              <a:rPr lang="en-US" sz="2800" b="0" strike="noStrike" spc="-1">
                <a:solidFill>
                  <a:srgbClr val="002060"/>
                </a:solidFill>
                <a:latin typeface="Times New Roman"/>
              </a:rPr>
              <a:t>http://www.w3schools.com/html/html_forms.asp</a:t>
            </a: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28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34" name="CustomShape 2"/>
          <p:cNvSpPr/>
          <p:nvPr/>
        </p:nvSpPr>
        <p:spPr>
          <a:xfrm>
            <a:off x="7452360" y="6487200"/>
            <a:ext cx="503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DAC8AC6B-37B2-4FF0-9788-E0968F4B99F8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4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235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36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237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8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9" name="TextShape 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b="1" strike="noStrike" spc="-1">
                <a:solidFill>
                  <a:srgbClr val="333399"/>
                </a:solidFill>
                <a:latin typeface="Microsoft Sans Serif"/>
              </a:rPr>
              <a:t>Tài liệu tham khảo</a:t>
            </a:r>
            <a:endParaRPr lang="en-US" sz="36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990720" y="1443600"/>
            <a:ext cx="7829640" cy="4145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Danh sách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Table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Form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41" name="CustomShape 2"/>
          <p:cNvSpPr/>
          <p:nvPr/>
        </p:nvSpPr>
        <p:spPr>
          <a:xfrm>
            <a:off x="7452360" y="6487200"/>
            <a:ext cx="503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D1F5D7C7-A92E-46C0-9001-B0CC141DF975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5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242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43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244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5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TextShape 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b="1" strike="noStrike" spc="-1">
                <a:solidFill>
                  <a:srgbClr val="333399"/>
                </a:solidFill>
                <a:latin typeface="Microsoft Sans Serif"/>
              </a:rPr>
              <a:t>Nội dung bài học</a:t>
            </a:r>
            <a:endParaRPr lang="en-US" sz="3600" b="0" strike="noStrike" spc="-1">
              <a:solidFill>
                <a:srgbClr val="333399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Shape 1"/>
          <p:cNvSpPr txBox="1"/>
          <p:nvPr/>
        </p:nvSpPr>
        <p:spPr>
          <a:xfrm>
            <a:off x="990720" y="609480"/>
            <a:ext cx="5309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b="1" strike="noStrike" spc="-1">
                <a:solidFill>
                  <a:srgbClr val="333399"/>
                </a:solidFill>
                <a:latin typeface="Microsoft Sans Serif"/>
              </a:rPr>
              <a:t>CÂU HỎI ÔN TẬP</a:t>
            </a:r>
            <a:endParaRPr lang="en-US" sz="3600" b="0" strike="noStrike" spc="-1">
              <a:solidFill>
                <a:srgbClr val="333399"/>
              </a:solidFill>
              <a:latin typeface="Arial"/>
            </a:endParaRPr>
          </a:p>
        </p:txBody>
      </p:sp>
      <p:sp>
        <p:nvSpPr>
          <p:cNvPr id="248" name="TextShape 2"/>
          <p:cNvSpPr txBox="1"/>
          <p:nvPr/>
        </p:nvSpPr>
        <p:spPr>
          <a:xfrm>
            <a:off x="990720" y="1659600"/>
            <a:ext cx="7613640" cy="432572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Microsoft Sans Serif"/>
              <a:buAutoNum type="arabicPeriod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Thuộc tính nào của xác định tốc độ chuyển động của &lt;marquee&gt;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Microsoft Sans Serif"/>
              <a:buAutoNum type="arabicPeriod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Nêu điểm khác biệt giữa &lt;div&gt; và &lt;span&gt;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Microsoft Sans Serif"/>
              <a:buAutoNum type="arabicPeriod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Có mấy loại liên kết? Hãy kể tên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Microsoft Sans Serif"/>
              <a:buAutoNum type="arabicPeriod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Đánh dấu l vị trí trong trang dùng để tạo liên kết có tên là </a:t>
            </a:r>
            <a:r>
              <a:rPr lang="en-US" sz="3200" b="0" i="1" strike="noStrike" spc="-1">
                <a:solidFill>
                  <a:srgbClr val="C00000"/>
                </a:solidFill>
                <a:latin typeface="Times New Roman"/>
              </a:rPr>
              <a:t>pos1</a:t>
            </a: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 như thế nào?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Microsoft Sans Serif"/>
              <a:buAutoNum type="arabicPeriod"/>
            </a:pPr>
            <a:r>
              <a:rPr lang="en-US" sz="3200" b="0" strike="noStrike" spc="-1">
                <a:solidFill>
                  <a:srgbClr val="000000"/>
                </a:solidFill>
                <a:latin typeface="Times New Roman"/>
              </a:rPr>
              <a:t>Viết mã HTML để tạo liên kết đến vị trí trên</a:t>
            </a: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solidFill>
                <a:srgbClr val="000000"/>
              </a:solidFill>
              <a:latin typeface="Microsoft Sans Serif"/>
            </a:endParaRPr>
          </a:p>
        </p:txBody>
      </p:sp>
      <p:sp>
        <p:nvSpPr>
          <p:cNvPr id="249" name="CustomShape 3"/>
          <p:cNvSpPr/>
          <p:nvPr/>
        </p:nvSpPr>
        <p:spPr>
          <a:xfrm>
            <a:off x="7452360" y="6487200"/>
            <a:ext cx="503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48814C79-2A5C-48EB-BD06-530F12F9EB33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6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250" name="CustomShape 4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51" name="Line 5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Shape 1"/>
          <p:cNvSpPr txBox="1"/>
          <p:nvPr/>
        </p:nvSpPr>
        <p:spPr>
          <a:xfrm>
            <a:off x="990720" y="1443600"/>
            <a:ext cx="7037280" cy="2293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3 loại: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sách có thứ tự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sách không thứ tự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sách định nghĩa/ mô tả</a:t>
            </a:r>
          </a:p>
        </p:txBody>
      </p:sp>
      <p:sp>
        <p:nvSpPr>
          <p:cNvPr id="253" name="CustomShape 2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D902B51E-20AA-4A61-9D62-4EBD8317293D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7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254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55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256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7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58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259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0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1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262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3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264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5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266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67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268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loại danh sách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269" name="Picture 7"/>
          <p:cNvPicPr/>
          <p:nvPr/>
        </p:nvPicPr>
        <p:blipFill>
          <a:blip r:embed="rId3"/>
          <a:srcRect r="11046"/>
          <a:stretch/>
        </p:blipFill>
        <p:spPr>
          <a:xfrm>
            <a:off x="89280" y="4077000"/>
            <a:ext cx="2394360" cy="17697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0" name="Picture 12"/>
          <p:cNvPicPr/>
          <p:nvPr/>
        </p:nvPicPr>
        <p:blipFill>
          <a:blip r:embed="rId4"/>
          <a:stretch/>
        </p:blipFill>
        <p:spPr>
          <a:xfrm>
            <a:off x="2571120" y="4077000"/>
            <a:ext cx="3152880" cy="17697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1" name="Picture 13"/>
          <p:cNvPicPr/>
          <p:nvPr/>
        </p:nvPicPr>
        <p:blipFill>
          <a:blip r:embed="rId5"/>
          <a:stretch/>
        </p:blipFill>
        <p:spPr>
          <a:xfrm>
            <a:off x="5823000" y="4077000"/>
            <a:ext cx="3213000" cy="17697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indefinite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TextShape 1"/>
          <p:cNvSpPr txBox="1"/>
          <p:nvPr/>
        </p:nvSpPr>
        <p:spPr>
          <a:xfrm>
            <a:off x="990720" y="1443600"/>
            <a:ext cx="4877280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1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sách có thứ tự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của &lt;ol&gt;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= “A/a/I,</a:t>
            </a:r>
            <a:r>
              <a:rPr lang="en-US" sz="2400" b="0" strike="noStrike" spc="-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,i”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start=“n”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của &lt;li&gt;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</a:p>
          <a:p>
            <a:endParaRPr lang="en-US" sz="24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7452360" y="6487200"/>
            <a:ext cx="575640" cy="25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6E57D8CF-47C4-46E9-A6B0-CB8BE6944505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8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274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75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276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78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279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0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1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282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3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284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5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286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87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288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loại danh sách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289" name="Picture 1"/>
          <p:cNvPicPr/>
          <p:nvPr/>
        </p:nvPicPr>
        <p:blipFill>
          <a:blip r:embed="rId3"/>
          <a:stretch/>
        </p:blipFill>
        <p:spPr>
          <a:xfrm>
            <a:off x="5704920" y="1867500"/>
            <a:ext cx="2982240" cy="158364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611640" y="1443600"/>
            <a:ext cx="5040360" cy="5170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200" b="1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sách không thứ tự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 của &lt;ul&gt;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= “</a:t>
            </a:r>
            <a:r>
              <a:rPr lang="en-US" sz="2400" b="0" strike="noStrike" spc="-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</a:t>
            </a:r>
            <a:r>
              <a:rPr lang="en-US" sz="2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circle, square”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 của &lt;li&gt;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</a:p>
          <a:p>
            <a:endParaRPr lang="en-US" sz="24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1" name="CustomShape 2"/>
          <p:cNvSpPr/>
          <p:nvPr/>
        </p:nvSpPr>
        <p:spPr>
          <a:xfrm>
            <a:off x="7452360" y="6487200"/>
            <a:ext cx="503640" cy="2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fld id="{A8AB94C1-B3DE-497B-BE66-00D87CC8D00F}" type="slidenum">
              <a:rPr lang="en-US" sz="2000" b="1" strike="noStrike" spc="-1">
                <a:solidFill>
                  <a:srgbClr val="333399"/>
                </a:solidFill>
                <a:latin typeface="Arial"/>
              </a:rPr>
              <a:t>9</a:t>
            </a:fld>
            <a:endParaRPr lang="en-US" sz="2000" b="0" strike="noStrike" spc="-1">
              <a:latin typeface="Arial"/>
            </a:endParaRPr>
          </a:p>
        </p:txBody>
      </p:sp>
      <p:sp>
        <p:nvSpPr>
          <p:cNvPr id="292" name="CustomShape 3"/>
          <p:cNvSpPr/>
          <p:nvPr/>
        </p:nvSpPr>
        <p:spPr>
          <a:xfrm>
            <a:off x="1403640" y="6597360"/>
            <a:ext cx="5688360" cy="26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en-US" sz="1200" b="1" strike="noStrike" spc="-1">
                <a:solidFill>
                  <a:srgbClr val="333399"/>
                </a:solidFill>
                <a:latin typeface="Arial"/>
              </a:rPr>
              <a:t>Bài 3: Danh sách, table, form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93" name="Line 4"/>
          <p:cNvSpPr/>
          <p:nvPr/>
        </p:nvSpPr>
        <p:spPr>
          <a:xfrm>
            <a:off x="755280" y="1340640"/>
            <a:ext cx="8388720" cy="360"/>
          </a:xfrm>
          <a:prstGeom prst="line">
            <a:avLst/>
          </a:prstGeom>
          <a:ln w="19080"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294" name="CustomShape 5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5" name="CustomShape 6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96" name="Group 7"/>
          <p:cNvGrpSpPr/>
          <p:nvPr/>
        </p:nvGrpSpPr>
        <p:grpSpPr>
          <a:xfrm>
            <a:off x="5704920" y="-27360"/>
            <a:ext cx="3403440" cy="1295640"/>
            <a:chOff x="5704920" y="-27360"/>
            <a:chExt cx="3403440" cy="1295640"/>
          </a:xfrm>
        </p:grpSpPr>
        <p:sp>
          <p:nvSpPr>
            <p:cNvPr id="297" name="Line 8"/>
            <p:cNvSpPr/>
            <p:nvPr/>
          </p:nvSpPr>
          <p:spPr>
            <a:xfrm>
              <a:off x="5704920" y="-27360"/>
              <a:ext cx="3403440" cy="360"/>
            </a:xfrm>
            <a:prstGeom prst="line">
              <a:avLst/>
            </a:prstGeom>
            <a:ln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8" name="CustomShape 9"/>
            <p:cNvSpPr/>
            <p:nvPr/>
          </p:nvSpPr>
          <p:spPr>
            <a:xfrm>
              <a:off x="5704920" y="-27360"/>
              <a:ext cx="680400" cy="1295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9" name="CustomShape 10"/>
            <p:cNvSpPr/>
            <p:nvPr/>
          </p:nvSpPr>
          <p:spPr>
            <a:xfrm>
              <a:off x="6436800" y="-720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1" strike="noStrike" spc="-1">
                  <a:solidFill>
                    <a:srgbClr val="FF0000"/>
                  </a:solidFill>
                  <a:latin typeface="Microsoft Sans Serif"/>
                </a:rPr>
                <a:t>Danh sách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00" name="Line 11"/>
            <p:cNvSpPr/>
            <p:nvPr/>
          </p:nvSpPr>
          <p:spPr>
            <a:xfrm>
              <a:off x="6385680" y="39780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1" name="CustomShape 12"/>
            <p:cNvSpPr/>
            <p:nvPr/>
          </p:nvSpPr>
          <p:spPr>
            <a:xfrm>
              <a:off x="6436800" y="41832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Table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02" name="Line 13"/>
            <p:cNvSpPr/>
            <p:nvPr/>
          </p:nvSpPr>
          <p:spPr>
            <a:xfrm>
              <a:off x="6385680" y="82296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3" name="CustomShape 14"/>
            <p:cNvSpPr/>
            <p:nvPr/>
          </p:nvSpPr>
          <p:spPr>
            <a:xfrm>
              <a:off x="6436800" y="843480"/>
              <a:ext cx="2671200" cy="4046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8760" tIns="68760" rIns="68760" bIns="68760"/>
            <a:lstStyle/>
            <a:p>
              <a:pPr>
                <a:lnSpc>
                  <a:spcPct val="90000"/>
                </a:lnSpc>
                <a:spcAft>
                  <a:spcPts val="629"/>
                </a:spcAft>
              </a:pPr>
              <a:r>
                <a:rPr lang="en-US" sz="1800" b="0" strike="noStrike" spc="-1">
                  <a:solidFill>
                    <a:srgbClr val="333399"/>
                  </a:solidFill>
                  <a:latin typeface="Microsoft Sans Serif"/>
                </a:rPr>
                <a:t>Form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304" name="Line 15"/>
            <p:cNvSpPr/>
            <p:nvPr/>
          </p:nvSpPr>
          <p:spPr>
            <a:xfrm>
              <a:off x="6385680" y="1248480"/>
              <a:ext cx="2722680" cy="360"/>
            </a:xfrm>
            <a:prstGeom prst="line">
              <a:avLst/>
            </a:prstGeom>
            <a:ln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305" name="Group 16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06" name="TextShape 17"/>
          <p:cNvSpPr txBox="1"/>
          <p:nvPr/>
        </p:nvSpPr>
        <p:spPr>
          <a:xfrm>
            <a:off x="990720" y="609480"/>
            <a:ext cx="5453280" cy="71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200" b="1" strike="noStrike" spc="-1">
                <a:solidFill>
                  <a:srgbClr val="333399"/>
                </a:solidFill>
                <a:latin typeface="Microsoft Sans Serif"/>
              </a:rPr>
              <a:t>Các loại danh sách</a:t>
            </a:r>
            <a:endParaRPr lang="en-US" sz="3200" b="0" strike="noStrike" spc="-1">
              <a:solidFill>
                <a:srgbClr val="333399"/>
              </a:solidFill>
              <a:latin typeface="Arial"/>
            </a:endParaRPr>
          </a:p>
        </p:txBody>
      </p:sp>
      <p:pic>
        <p:nvPicPr>
          <p:cNvPr id="307" name="Picture 7"/>
          <p:cNvPicPr/>
          <p:nvPr/>
        </p:nvPicPr>
        <p:blipFill>
          <a:blip r:embed="rId3"/>
          <a:stretch/>
        </p:blipFill>
        <p:spPr>
          <a:xfrm>
            <a:off x="5652000" y="1961640"/>
            <a:ext cx="3170520" cy="150732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26374</TotalTime>
  <Words>1218</Words>
  <Application>Microsoft Office PowerPoint</Application>
  <PresentationFormat>On-screen Show (4:3)</PresentationFormat>
  <Paragraphs>294</Paragraphs>
  <Slides>26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Consolas</vt:lpstr>
      <vt:lpstr>Microsoft Sans Serif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NHẬP MÔN WEB VÀ ỨNG DỤNG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NHẬP MÔN WEB VÀ ỨNG DỤNG</dc:title>
  <dc:subject/>
  <dc:description/>
  <cp:lastModifiedBy>Nghĩa IT</cp:lastModifiedBy>
  <cp:revision>1</cp:revision>
  <dcterms:created xsi:type="dcterms:W3CDTF">2008-09-10T03:58:39Z</dcterms:created>
  <dcterms:modified xsi:type="dcterms:W3CDTF">2024-02-20T02:41:59Z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CSC.HCMUNS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23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26</vt:i4>
  </property>
  <property fmtid="{D5CDD505-2E9C-101B-9397-08002B2CF9AE}" pid="13" name="_TemplateID">
    <vt:lpwstr>TC010706251033</vt:lpwstr>
  </property>
</Properties>
</file>