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7315200" cy="9601200"/>
  <p:embeddedFontLst>
    <p:embeddedFont>
      <p:font typeface="Helvetica Neue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35" roundtripDataSignature="AMtx7mjdZdxaELNBMKeggtLB1XVQMkmQ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HelveticaNeue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HelveticaNeue-italic.fntdata"/><Relationship Id="rId10" Type="http://schemas.openxmlformats.org/officeDocument/2006/relationships/slide" Target="slides/slide5.xml"/><Relationship Id="rId32" Type="http://schemas.openxmlformats.org/officeDocument/2006/relationships/font" Target="fonts/HelveticaNeue-bold.fntdata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font" Target="fonts/HelveticaNeue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9850" lIns="99725" spcFirstLastPara="1" rIns="99725" wrap="square" tIns="49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9850" lIns="99725" spcFirstLastPara="1" rIns="99725" wrap="square" tIns="49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0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1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1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2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3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13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4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14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5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15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6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16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7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7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18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18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9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19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0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0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21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1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2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22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23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3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24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4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25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25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8" name="Google Shape;88;p3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3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9850" lIns="99725" spcFirstLastPara="1" rIns="99725" wrap="square" tIns="49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9850" lIns="99725" spcFirstLastPara="1" rIns="99725" wrap="square" tIns="49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9850" lIns="99725" spcFirstLastPara="1" rIns="99725" wrap="square" tIns="49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8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9:notes"/>
          <p:cNvSpPr txBox="1"/>
          <p:nvPr>
            <p:ph idx="1" type="body"/>
          </p:nvPr>
        </p:nvSpPr>
        <p:spPr>
          <a:xfrm>
            <a:off x="731838" y="4559300"/>
            <a:ext cx="5851525" cy="4321175"/>
          </a:xfrm>
          <a:prstGeom prst="rect">
            <a:avLst/>
          </a:prstGeom>
        </p:spPr>
        <p:txBody>
          <a:bodyPr anchorCtr="0" anchor="t" bIns="49850" lIns="99725" spcFirstLastPara="1" rIns="99725" wrap="square" tIns="49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9:notes"/>
          <p:cNvSpPr/>
          <p:nvPr>
            <p:ph idx="2" type="sldImg"/>
          </p:nvPr>
        </p:nvSpPr>
        <p:spPr>
          <a:xfrm>
            <a:off x="1260475" y="722313"/>
            <a:ext cx="4795838" cy="3597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/>
          <p:nvPr/>
        </p:nvSpPr>
        <p:spPr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1800"/>
              <a:buFont typeface="Noto Sans Symbols"/>
              <a:buNone/>
            </a:pPr>
            <a:r>
              <a:t/>
            </a:r>
            <a:endParaRPr b="0" sz="1800">
              <a:solidFill>
                <a:srgbClr val="FF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" name="Google Shape;17;p27"/>
          <p:cNvCxnSpPr/>
          <p:nvPr/>
        </p:nvCxnSpPr>
        <p:spPr>
          <a:xfrm>
            <a:off x="755650" y="2205038"/>
            <a:ext cx="5903913" cy="0"/>
          </a:xfrm>
          <a:prstGeom prst="straightConnector1">
            <a:avLst/>
          </a:prstGeom>
          <a:noFill/>
          <a:ln cap="flat" cmpd="sng" w="57150">
            <a:solidFill>
              <a:srgbClr val="33339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27"/>
          <p:cNvSpPr txBox="1"/>
          <p:nvPr/>
        </p:nvSpPr>
        <p:spPr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2024</a:t>
            </a:r>
            <a:endParaRPr/>
          </a:p>
        </p:txBody>
      </p:sp>
      <p:cxnSp>
        <p:nvCxnSpPr>
          <p:cNvPr id="19" name="Google Shape;19;p27"/>
          <p:cNvCxnSpPr/>
          <p:nvPr/>
        </p:nvCxnSpPr>
        <p:spPr>
          <a:xfrm>
            <a:off x="755650" y="1208088"/>
            <a:ext cx="0" cy="1008062"/>
          </a:xfrm>
          <a:prstGeom prst="straightConnector1">
            <a:avLst/>
          </a:prstGeom>
          <a:noFill/>
          <a:ln cap="flat" cmpd="sng" w="57150">
            <a:solidFill>
              <a:srgbClr val="33339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27"/>
          <p:cNvSpPr txBox="1"/>
          <p:nvPr>
            <p:ph type="ctrTitle"/>
          </p:nvPr>
        </p:nvSpPr>
        <p:spPr>
          <a:xfrm>
            <a:off x="228600" y="5638800"/>
            <a:ext cx="7772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7"/>
          <p:cNvSpPr txBox="1"/>
          <p:nvPr>
            <p:ph idx="1" type="subTitle"/>
          </p:nvPr>
        </p:nvSpPr>
        <p:spPr>
          <a:xfrm>
            <a:off x="228600" y="6021288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  <a:defRPr sz="20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1" type="body"/>
          </p:nvPr>
        </p:nvSpPr>
        <p:spPr>
          <a:xfrm rot="5400000">
            <a:off x="2514600" y="-152400"/>
            <a:ext cx="426720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7"/>
          <p:cNvSpPr txBox="1"/>
          <p:nvPr>
            <p:ph type="title"/>
          </p:nvPr>
        </p:nvSpPr>
        <p:spPr>
          <a:xfrm rot="5400000">
            <a:off x="4876800" y="2209800"/>
            <a:ext cx="5029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7"/>
          <p:cNvSpPr txBox="1"/>
          <p:nvPr>
            <p:ph idx="1" type="body"/>
          </p:nvPr>
        </p:nvSpPr>
        <p:spPr>
          <a:xfrm rot="5400000">
            <a:off x="1143000" y="457200"/>
            <a:ext cx="50292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objOnly">
  <p:cSld name="OBJECT_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8"/>
          <p:cNvSpPr txBox="1"/>
          <p:nvPr>
            <p:ph idx="1" type="body"/>
          </p:nvPr>
        </p:nvSpPr>
        <p:spPr>
          <a:xfrm>
            <a:off x="323850" y="188913"/>
            <a:ext cx="8064500" cy="6192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2" name="Google Shape;62;p38"/>
          <p:cNvSpPr txBox="1"/>
          <p:nvPr>
            <p:ph idx="10" type="dt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38"/>
          <p:cNvSpPr txBox="1"/>
          <p:nvPr>
            <p:ph idx="11" type="ftr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38"/>
          <p:cNvSpPr txBox="1"/>
          <p:nvPr>
            <p:ph idx="12" type="sldNum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29"/>
          <p:cNvCxnSpPr/>
          <p:nvPr/>
        </p:nvCxnSpPr>
        <p:spPr>
          <a:xfrm>
            <a:off x="755204" y="1341438"/>
            <a:ext cx="8388796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grpSp>
        <p:nvGrpSpPr>
          <p:cNvPr id="25" name="Google Shape;25;p29"/>
          <p:cNvGrpSpPr/>
          <p:nvPr/>
        </p:nvGrpSpPr>
        <p:grpSpPr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26" name="Google Shape;26;p29"/>
            <p:cNvSpPr txBox="1"/>
            <p:nvPr/>
          </p:nvSpPr>
          <p:spPr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86C4E6"/>
                </a:buClr>
                <a:buSzPts val="1100"/>
                <a:buFont typeface="Noto Sans Symbols"/>
                <a:buNone/>
              </a:pPr>
              <a:r>
                <a:rPr b="0" lang="en-US" sz="1100">
                  <a:solidFill>
                    <a:srgbClr val="86C4E6"/>
                  </a:solidFill>
                  <a:latin typeface="Arial"/>
                  <a:ea typeface="Arial"/>
                  <a:cs typeface="Arial"/>
                  <a:sym typeface="Arial"/>
                </a:rPr>
                <a:t>Trường ĐH Công Nghệ Sài Gòn</a:t>
              </a:r>
              <a:endParaRPr/>
            </a:p>
            <a:p>
              <a:pPr indent="0" lvl="0" marL="0" marR="0" rtl="0" algn="ctr">
                <a:spcBef>
                  <a:spcPts val="275"/>
                </a:spcBef>
                <a:spcAft>
                  <a:spcPts val="0"/>
                </a:spcAft>
                <a:buClr>
                  <a:srgbClr val="86C4E6"/>
                </a:buClr>
                <a:buSzPts val="1100"/>
                <a:buFont typeface="Noto Sans Symbols"/>
                <a:buNone/>
              </a:pPr>
              <a:r>
                <a:rPr b="1" lang="en-US" sz="1100">
                  <a:solidFill>
                    <a:srgbClr val="86C4E6"/>
                  </a:solidFill>
                  <a:latin typeface="Arial"/>
                  <a:ea typeface="Arial"/>
                  <a:cs typeface="Arial"/>
                  <a:sym typeface="Arial"/>
                </a:rPr>
                <a:t>KHOA CÔNG NGHỆ THÔNG TIN</a:t>
              </a:r>
              <a:endParaRPr b="0" sz="1200">
                <a:solidFill>
                  <a:srgbClr val="86C4E6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logo STU" id="27" name="Google Shape;27;p2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8" name="Google Shape;28;p29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333399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" type="body"/>
          </p:nvPr>
        </p:nvSpPr>
        <p:spPr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29"/>
          <p:cNvSpPr txBox="1"/>
          <p:nvPr>
            <p:ph idx="11" type="ftr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00"/>
              </a:spcBef>
              <a:spcAft>
                <a:spcPts val="0"/>
              </a:spcAft>
              <a:buSzPts val="1400"/>
              <a:buNone/>
              <a:defRPr b="1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/>
          <p:nvPr>
            <p:ph type="title"/>
          </p:nvPr>
        </p:nvSpPr>
        <p:spPr>
          <a:xfrm>
            <a:off x="755576" y="270892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>
                <a:solidFill>
                  <a:srgbClr val="00206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" type="body"/>
          </p:nvPr>
        </p:nvSpPr>
        <p:spPr>
          <a:xfrm>
            <a:off x="755576" y="112474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Helvetica Neue"/>
              <a:buNone/>
              <a:defRPr b="1" sz="2800" u="sng">
                <a:solidFill>
                  <a:srgbClr val="C00000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1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1"/>
          <p:cNvSpPr txBox="1"/>
          <p:nvPr>
            <p:ph idx="1" type="body"/>
          </p:nvPr>
        </p:nvSpPr>
        <p:spPr>
          <a:xfrm>
            <a:off x="990600" y="1371600"/>
            <a:ext cx="3581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9pPr>
          </a:lstStyle>
          <a:p/>
        </p:txBody>
      </p:sp>
      <p:sp>
        <p:nvSpPr>
          <p:cNvPr id="37" name="Google Shape;37;p31"/>
          <p:cNvSpPr txBox="1"/>
          <p:nvPr>
            <p:ph idx="2" type="body"/>
          </p:nvPr>
        </p:nvSpPr>
        <p:spPr>
          <a:xfrm>
            <a:off x="4724400" y="1371600"/>
            <a:ext cx="3581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9pPr>
          </a:lstStyle>
          <a:p/>
        </p:txBody>
      </p:sp>
      <p:sp>
        <p:nvSpPr>
          <p:cNvPr id="41" name="Google Shape;41;p3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9pPr>
          </a:lstStyle>
          <a:p/>
        </p:txBody>
      </p:sp>
      <p:sp>
        <p:nvSpPr>
          <p:cNvPr id="42" name="Google Shape;42;p3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None/>
              <a:defRPr b="1" sz="1600"/>
            </a:lvl9pPr>
          </a:lstStyle>
          <a:p/>
        </p:txBody>
      </p:sp>
      <p:sp>
        <p:nvSpPr>
          <p:cNvPr id="43" name="Google Shape;43;p3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Helvetica Neue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sz="2000"/>
            </a:lvl9pPr>
          </a:lstStyle>
          <a:p/>
        </p:txBody>
      </p:sp>
      <p:sp>
        <p:nvSpPr>
          <p:cNvPr id="49" name="Google Shape;49;p3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elvetica Neue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elvetica Neue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3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elvetica Neue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elvetica Neue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Helvetica Neue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3.jpg"/><Relationship Id="rId2" Type="http://schemas.openxmlformats.org/officeDocument/2006/relationships/image" Target="../media/image4.png"/><Relationship Id="rId3" Type="http://schemas.openxmlformats.org/officeDocument/2006/relationships/slide" Target="/ppt/slides/slide7.xml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1" name="Google Shape;11;p26"/>
          <p:cNvSpPr txBox="1"/>
          <p:nvPr>
            <p:ph idx="1" type="body"/>
          </p:nvPr>
        </p:nvSpPr>
        <p:spPr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Char char="•"/>
              <a:defRPr b="0" i="0" sz="3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–"/>
              <a:defRPr b="0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Char char="•"/>
              <a:defRPr b="0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–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Char char="»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2" name="Google Shape;12;p26"/>
          <p:cNvSpPr/>
          <p:nvPr/>
        </p:nvSpPr>
        <p:spPr>
          <a:xfrm>
            <a:off x="0" y="0"/>
            <a:ext cx="79533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6">
            <a:hlinkClick action="ppaction://hlinksldjump" r:id="rId3"/>
          </p:cNvPr>
          <p:cNvSpPr/>
          <p:nvPr/>
        </p:nvSpPr>
        <p:spPr>
          <a:xfrm>
            <a:off x="7092950" y="6557963"/>
            <a:ext cx="358775" cy="242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44768" y="60000"/>
                </a:moveTo>
                <a:lnTo>
                  <a:pt x="90465" y="15000"/>
                </a:lnTo>
                <a:lnTo>
                  <a:pt x="90465" y="105000"/>
                </a:lnTo>
                <a:close/>
                <a:moveTo>
                  <a:pt x="37152" y="15000"/>
                </a:moveTo>
                <a:lnTo>
                  <a:pt x="29535" y="15000"/>
                </a:lnTo>
                <a:lnTo>
                  <a:pt x="29535" y="105000"/>
                </a:lnTo>
                <a:lnTo>
                  <a:pt x="37152" y="105000"/>
                </a:lnTo>
                <a:close/>
              </a:path>
              <a:path extrusionOk="0" fill="darken" h="120000" w="120000">
                <a:moveTo>
                  <a:pt x="44768" y="60000"/>
                </a:moveTo>
                <a:lnTo>
                  <a:pt x="90465" y="15000"/>
                </a:lnTo>
                <a:lnTo>
                  <a:pt x="90465" y="105000"/>
                </a:lnTo>
                <a:close/>
                <a:moveTo>
                  <a:pt x="37152" y="15000"/>
                </a:moveTo>
                <a:lnTo>
                  <a:pt x="29535" y="15000"/>
                </a:lnTo>
                <a:lnTo>
                  <a:pt x="29535" y="105000"/>
                </a:lnTo>
                <a:lnTo>
                  <a:pt x="37152" y="105000"/>
                </a:lnTo>
                <a:close/>
              </a:path>
              <a:path extrusionOk="0" fill="none" h="120000" w="120000">
                <a:moveTo>
                  <a:pt x="44768" y="60000"/>
                </a:moveTo>
                <a:lnTo>
                  <a:pt x="90465" y="15000"/>
                </a:lnTo>
                <a:lnTo>
                  <a:pt x="90465" y="105000"/>
                </a:lnTo>
                <a:close/>
                <a:moveTo>
                  <a:pt x="37152" y="15000"/>
                </a:moveTo>
                <a:lnTo>
                  <a:pt x="37152" y="105000"/>
                </a:lnTo>
                <a:lnTo>
                  <a:pt x="29535" y="105000"/>
                </a:lnTo>
                <a:lnTo>
                  <a:pt x="29535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D9C09B"/>
          </a:solidFill>
          <a:ln cap="flat" cmpd="sng" w="9525">
            <a:solidFill>
              <a:srgbClr val="771E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14;p26"/>
          <p:cNvCxnSpPr/>
          <p:nvPr/>
        </p:nvCxnSpPr>
        <p:spPr>
          <a:xfrm>
            <a:off x="2138363" y="6608763"/>
            <a:ext cx="4597400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9.xml"/><Relationship Id="rId4" Type="http://schemas.openxmlformats.org/officeDocument/2006/relationships/image" Target="../media/image8.jpg"/><Relationship Id="rId5" Type="http://schemas.openxmlformats.org/officeDocument/2006/relationships/slide" Target="/ppt/slides/slide13.xml"/><Relationship Id="rId6" Type="http://schemas.openxmlformats.org/officeDocument/2006/relationships/image" Target="../media/image7.jpg"/><Relationship Id="rId7" Type="http://schemas.openxmlformats.org/officeDocument/2006/relationships/image" Target="../media/image5.jpg"/><Relationship Id="rId8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"/>
          <p:cNvSpPr txBox="1"/>
          <p:nvPr>
            <p:ph type="ctrTitle"/>
          </p:nvPr>
        </p:nvSpPr>
        <p:spPr>
          <a:xfrm>
            <a:off x="755650" y="1644030"/>
            <a:ext cx="7772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C00000"/>
                </a:solidFill>
              </a:rPr>
              <a:t>NHẬP MÔN WEB VÀ ỨNG DỤNG</a:t>
            </a:r>
            <a:endParaRPr b="1" sz="2400">
              <a:solidFill>
                <a:srgbClr val="C00000"/>
              </a:solidFill>
            </a:endParaRPr>
          </a:p>
        </p:txBody>
      </p:sp>
      <p:sp>
        <p:nvSpPr>
          <p:cNvPr id="70" name="Google Shape;70;p1"/>
          <p:cNvSpPr txBox="1"/>
          <p:nvPr>
            <p:ph idx="1" type="subTitle"/>
          </p:nvPr>
        </p:nvSpPr>
        <p:spPr>
          <a:xfrm>
            <a:off x="228600" y="6021288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71" name="Google Shape;71;p1"/>
          <p:cNvSpPr txBox="1"/>
          <p:nvPr/>
        </p:nvSpPr>
        <p:spPr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Noto Sans Symbols"/>
              <a:buNone/>
            </a:pPr>
            <a:r>
              <a:rPr b="0" lang="en-US" sz="200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GV: Bùi Nhựt Bằng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Noto Sans Symbols"/>
              <a:buNone/>
            </a:pPr>
            <a:r>
              <a:rPr b="0" lang="en-US" sz="1400">
                <a:solidFill>
                  <a:srgbClr val="002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Mail: bang.buinhut@stu.edu.vn  </a:t>
            </a:r>
            <a:endParaRPr b="0" sz="1400">
              <a:solidFill>
                <a:srgbClr val="0020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0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History</a:t>
            </a:r>
            <a:endParaRPr/>
          </a:p>
        </p:txBody>
      </p:sp>
      <p:sp>
        <p:nvSpPr>
          <p:cNvPr id="274" name="Google Shape;274;p10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5" name="Google Shape;275;p10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276" name="Google Shape;276;p10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7" name="Google Shape;277;p10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0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0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0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281" name="Google Shape;281;p10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82" name="Google Shape;282;p10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0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284" name="Google Shape;284;p10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85" name="Google Shape;285;p10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0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287" name="Google Shape;287;p10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88" name="Google Shape;288;p10"/>
          <p:cNvSpPr txBox="1"/>
          <p:nvPr>
            <p:ph idx="1" type="body"/>
          </p:nvPr>
        </p:nvSpPr>
        <p:spPr>
          <a:xfrm>
            <a:off x="990600" y="1371600"/>
            <a:ext cx="7469832" cy="4649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Thuộc tính: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length: trả về số lượng URL đã duyệt</a:t>
            </a:r>
            <a:endParaRPr/>
          </a:p>
          <a:p>
            <a:pPr indent="0" lvl="0" marL="28733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Internet Explorer and Opera start at  </a:t>
            </a:r>
            <a:r>
              <a:rPr b="1" i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, while Firefox, Chrome, and Safari start at </a:t>
            </a:r>
            <a:r>
              <a:rPr b="1" i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Phương thức: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back()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forward()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go(</a:t>
            </a:r>
            <a:r>
              <a:rPr i="1" lang="en-US" sz="2800"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|</a:t>
            </a:r>
            <a:r>
              <a:rPr i="1" lang="en-US" sz="2800">
                <a:latin typeface="Times New Roman"/>
                <a:ea typeface="Times New Roman"/>
                <a:cs typeface="Times New Roman"/>
                <a:sym typeface="Times New Roman"/>
              </a:rPr>
              <a:t>URL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): n=-1 ≈ back(); n=1 ≈ forward()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9" name="Google Shape;289;p10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Location</a:t>
            </a:r>
            <a:endParaRPr/>
          </a:p>
        </p:txBody>
      </p:sp>
      <p:sp>
        <p:nvSpPr>
          <p:cNvPr id="295" name="Google Shape;295;p11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Google Shape;296;p11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297" name="Google Shape;297;p11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98" name="Google Shape;298;p11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11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11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302" name="Google Shape;302;p11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3" name="Google Shape;303;p11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11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305" name="Google Shape;305;p11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6" name="Google Shape;306;p11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11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308" name="Google Shape;308;p11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09" name="Google Shape;309;p11"/>
          <p:cNvSpPr txBox="1"/>
          <p:nvPr>
            <p:ph idx="1" type="body"/>
          </p:nvPr>
        </p:nvSpPr>
        <p:spPr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Thuộc tính: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i="1" lang="en-US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host: hostname &amp; port of URL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hostname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port (nếu port=80 sẽ trả về rỗng)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href: toàn bộ URL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Phương thức: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assign(</a:t>
            </a:r>
            <a:r>
              <a:rPr i="1" lang="en-US" sz="2400">
                <a:latin typeface="Times New Roman"/>
                <a:ea typeface="Times New Roman"/>
                <a:cs typeface="Times New Roman"/>
                <a:sym typeface="Times New Roman"/>
              </a:rPr>
              <a:t>URL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): load trang khác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reload()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-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replace(</a:t>
            </a:r>
            <a:r>
              <a:rPr i="1" lang="en-US" sz="2400">
                <a:latin typeface="Times New Roman"/>
                <a:ea typeface="Times New Roman"/>
                <a:cs typeface="Times New Roman"/>
                <a:sym typeface="Times New Roman"/>
              </a:rPr>
              <a:t>URL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): thay trang hiện tại bằng trang khác</a:t>
            </a:r>
            <a:endParaRPr/>
          </a:p>
        </p:txBody>
      </p:sp>
      <p:sp>
        <p:nvSpPr>
          <p:cNvPr id="310" name="Google Shape;310;p11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2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Navigator</a:t>
            </a:r>
            <a:endParaRPr/>
          </a:p>
        </p:txBody>
      </p:sp>
      <p:sp>
        <p:nvSpPr>
          <p:cNvPr id="316" name="Google Shape;316;p12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7" name="Google Shape;317;p12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318" name="Google Shape;318;p12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19" name="Google Shape;319;p12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12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12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323" name="Google Shape;323;p12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24" name="Google Shape;324;p12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12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326" name="Google Shape;326;p12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27" name="Google Shape;327;p12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12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329" name="Google Shape;329;p12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30" name="Google Shape;330;p12"/>
          <p:cNvSpPr txBox="1"/>
          <p:nvPr>
            <p:ph idx="1" type="body"/>
          </p:nvPr>
        </p:nvSpPr>
        <p:spPr>
          <a:xfrm>
            <a:off x="990600" y="1371600"/>
            <a:ext cx="7541840" cy="4721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Thuộc tính: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appName: tên browser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appVersion: version information of the browser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cookieEnabled: kiểm tra xem browser có cho phép</a:t>
            </a:r>
            <a:endParaRPr/>
          </a:p>
        </p:txBody>
      </p:sp>
      <p:sp>
        <p:nvSpPr>
          <p:cNvPr id="331" name="Google Shape;331;p12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3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Screen</a:t>
            </a:r>
            <a:endParaRPr/>
          </a:p>
        </p:txBody>
      </p:sp>
      <p:sp>
        <p:nvSpPr>
          <p:cNvPr id="337" name="Google Shape;337;p13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8" name="Google Shape;338;p13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339" name="Google Shape;339;p13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40" name="Google Shape;340;p13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13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13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344" name="Google Shape;344;p13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45" name="Google Shape;345;p13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13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347" name="Google Shape;347;p13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48" name="Google Shape;348;p13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13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350" name="Google Shape;350;p13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51" name="Google Shape;351;p13"/>
          <p:cNvSpPr txBox="1"/>
          <p:nvPr>
            <p:ph idx="1" type="body"/>
          </p:nvPr>
        </p:nvSpPr>
        <p:spPr>
          <a:xfrm>
            <a:off x="990600" y="1371600"/>
            <a:ext cx="7613848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Thuộc tính: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availHeight: chiều cao màn hình </a:t>
            </a:r>
            <a:r>
              <a:rPr lang="en-US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taskbar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availWidth: chiều rộng screen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height: chiều cao screen</a:t>
            </a:r>
            <a:endParaRPr/>
          </a:p>
          <a:p>
            <a:pPr indent="-285750" lvl="1" marL="7429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width: chiều rộng screen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2" name="Google Shape;352;p13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4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Giới thiệu DOM</a:t>
            </a:r>
            <a:endParaRPr/>
          </a:p>
        </p:txBody>
      </p:sp>
      <p:sp>
        <p:nvSpPr>
          <p:cNvPr id="358" name="Google Shape;358;p1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9" name="Google Shape;359;p14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360" name="Google Shape;360;p14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61" name="Google Shape;361;p14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14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4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14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365" name="Google Shape;365;p14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66" name="Google Shape;366;p14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14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368" name="Google Shape;368;p14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69" name="Google Shape;369;p14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14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371" name="Google Shape;371;p14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72" name="Google Shape;372;p14"/>
          <p:cNvSpPr txBox="1"/>
          <p:nvPr>
            <p:ph idx="1" type="body"/>
          </p:nvPr>
        </p:nvSpPr>
        <p:spPr>
          <a:xfrm>
            <a:off x="990600" y="1371600"/>
            <a:ext cx="7541840" cy="4577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Document Object Model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Phản ánh cấu trúc 1 trang html, mô tả mối quan hệ giữa các thành phần trong 1 trang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Cho phép truy xuất, cập nhật nội dung, cấu trúc và style của 1 object trong trang html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Tham chiếu đến một đối tượng trong DOM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document.&lt;tên thuộc tính tập hợp&gt;["tên đối tượng"|chỉ số].&lt;thuộc tính&gt; hoặc 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document.&lt;tên thuộc tính tập hợp&gt;.&lt;"tên đối tượng"&gt;. &lt;thuộc tính&gt;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3" name="Google Shape;373;p14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5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Document</a:t>
            </a:r>
            <a:endParaRPr/>
          </a:p>
        </p:txBody>
      </p:sp>
      <p:sp>
        <p:nvSpPr>
          <p:cNvPr id="379" name="Google Shape;379;p15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0" name="Google Shape;380;p15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381" name="Google Shape;381;p15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82" name="Google Shape;382;p15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15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5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15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386" name="Google Shape;386;p15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87" name="Google Shape;387;p15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15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389" name="Google Shape;389;p15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90" name="Google Shape;390;p15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15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392" name="Google Shape;392;p15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93" name="Google Shape;393;p15"/>
          <p:cNvSpPr txBox="1"/>
          <p:nvPr>
            <p:ph idx="1" type="body"/>
          </p:nvPr>
        </p:nvSpPr>
        <p:spPr>
          <a:xfrm>
            <a:off x="990600" y="1371600"/>
            <a:ext cx="7613848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Các thuộc tính thường dùng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title: cho biết thanh tiêu đề trang web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URL: địa chỉ URL trang hiện hành  </a:t>
            </a:r>
            <a:endParaRPr/>
          </a:p>
          <a:p>
            <a:pPr indent="-342900" lvl="1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Các phương thức thường dùng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write(s): in chuỗi s lên trang web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writeln(s): in chuỗi s lên trang web có xuống dòng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getElementById(s): tham chiếu đến đối tượng có id=s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getElementsByName(s): trả về tập các đối tượng có name=s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getElementsByTagName(s): trả về tập đối tượng có cùng tên tag</a:t>
            </a:r>
            <a:endParaRPr/>
          </a:p>
        </p:txBody>
      </p:sp>
      <p:sp>
        <p:nvSpPr>
          <p:cNvPr id="394" name="Google Shape;394;p15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16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Truy xuất các đối tượng </a:t>
            </a:r>
            <a:endParaRPr/>
          </a:p>
        </p:txBody>
      </p:sp>
      <p:sp>
        <p:nvSpPr>
          <p:cNvPr id="400" name="Google Shape;400;p16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1" name="Google Shape;401;p16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402" name="Google Shape;402;p16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03" name="Google Shape;403;p16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16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16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407" name="Google Shape;407;p16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08" name="Google Shape;408;p16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9" name="Google Shape;409;p16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410" name="Google Shape;410;p16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11" name="Google Shape;411;p16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16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413" name="Google Shape;413;p16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4" name="Google Shape;414;p16"/>
          <p:cNvSpPr txBox="1"/>
          <p:nvPr>
            <p:ph idx="1" type="body"/>
          </p:nvPr>
        </p:nvSpPr>
        <p:spPr>
          <a:xfrm>
            <a:off x="990600" y="1371600"/>
            <a:ext cx="7685856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document.&lt;tên thuộc tính tập hợp&gt;["tên đối tượng"|chỉ số].&lt;thuộc tính&gt; hoặc  </a:t>
            </a:r>
            <a:endParaRPr/>
          </a:p>
          <a:p>
            <a:pPr indent="-342900" lvl="1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document.&lt;tên thuộc tính tập hợp&gt;.&lt;"tên đối tượng"&gt;. &lt;thuộc tính&gt;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Thuộc tính tập hợp gồm có: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anchors[] : 	tập các tag &lt;a name…&gt;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forms[] : 	tập các tag &lt;form&gt; </a:t>
            </a:r>
            <a:endParaRPr/>
          </a:p>
          <a:p>
            <a:pPr indent="-285750" lvl="1" marL="74295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images[]: 	tập các tag &lt;img&gt; </a:t>
            </a:r>
            <a:endParaRPr/>
          </a:p>
          <a:p>
            <a:pPr indent="-107950" lvl="1" marL="28575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5" name="Google Shape;415;p16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7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Truy xuất các đối tượng (tt)</a:t>
            </a:r>
            <a:endParaRPr/>
          </a:p>
        </p:txBody>
      </p:sp>
      <p:sp>
        <p:nvSpPr>
          <p:cNvPr id="421" name="Google Shape;421;p17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2" name="Google Shape;422;p17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423" name="Google Shape;423;p17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24" name="Google Shape;424;p17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17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17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428" name="Google Shape;428;p17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29" name="Google Shape;429;p17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17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431" name="Google Shape;431;p17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32" name="Google Shape;432;p17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17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434" name="Google Shape;434;p17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35" name="Google Shape;435;p17"/>
          <p:cNvSpPr txBox="1"/>
          <p:nvPr>
            <p:ph idx="1" type="body"/>
          </p:nvPr>
        </p:nvSpPr>
        <p:spPr>
          <a:xfrm>
            <a:off x="990600" y="1371600"/>
            <a:ext cx="7685856" cy="4721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Textfield (name=‘txt’, id=‘txt1’)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document.frm.txt.</a:t>
            </a:r>
            <a:r>
              <a:rPr lang="en-US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document.getElementById(‘txt1’).</a:t>
            </a:r>
            <a:r>
              <a:rPr lang="en-US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Texterea (name=‘txa’)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document.frm.txa.</a:t>
            </a:r>
            <a:r>
              <a:rPr lang="en-US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</a:t>
            </a:r>
            <a:endParaRPr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Checkbox (name=‘chk’)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document.frm.chk.checked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document.frm.chk.value</a:t>
            </a:r>
            <a:endParaRPr/>
          </a:p>
        </p:txBody>
      </p:sp>
      <p:sp>
        <p:nvSpPr>
          <p:cNvPr id="436" name="Google Shape;436;p17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8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Truy xuất các đối tượng (tt)</a:t>
            </a:r>
            <a:endParaRPr/>
          </a:p>
        </p:txBody>
      </p:sp>
      <p:sp>
        <p:nvSpPr>
          <p:cNvPr id="442" name="Google Shape;442;p18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3" name="Google Shape;443;p18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444" name="Google Shape;444;p18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5" name="Google Shape;445;p18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18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8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18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449" name="Google Shape;449;p18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50" name="Google Shape;450;p18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18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452" name="Google Shape;452;p18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53" name="Google Shape;453;p18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18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455" name="Google Shape;455;p18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56" name="Google Shape;456;p18"/>
          <p:cNvSpPr txBox="1"/>
          <p:nvPr>
            <p:ph idx="1" type="body"/>
          </p:nvPr>
        </p:nvSpPr>
        <p:spPr>
          <a:xfrm>
            <a:off x="990600" y="1371600"/>
            <a:ext cx="7541840" cy="4721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Radio button (name=‘rdb’)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document.frm.rdb[i].checked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document.frm.rdb[i].value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document.frm.rdb.length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List/Menu (name=‘ddl’ id=‘ddl1’)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i=document.frm.ddl.selectedIndex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document.frm.ddl[i].innerHTML/value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document.getElementById(‘ddl1’).options[i]</a:t>
            </a:r>
            <a:endParaRPr/>
          </a:p>
        </p:txBody>
      </p:sp>
      <p:sp>
        <p:nvSpPr>
          <p:cNvPr id="457" name="Google Shape;457;p18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9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Truy xuất các đối tượng (tt)</a:t>
            </a:r>
            <a:endParaRPr/>
          </a:p>
        </p:txBody>
      </p:sp>
      <p:sp>
        <p:nvSpPr>
          <p:cNvPr id="463" name="Google Shape;463;p19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4" name="Google Shape;464;p19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465" name="Google Shape;465;p19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66" name="Google Shape;466;p19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7" name="Google Shape;467;p19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19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470" name="Google Shape;470;p19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71" name="Google Shape;471;p19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19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473" name="Google Shape;473;p19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74" name="Google Shape;474;p19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19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476" name="Google Shape;476;p19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77" name="Google Shape;477;p19"/>
          <p:cNvSpPr txBox="1"/>
          <p:nvPr>
            <p:ph idx="1" type="body"/>
          </p:nvPr>
        </p:nvSpPr>
        <p:spPr>
          <a:xfrm>
            <a:off x="990600" y="1371600"/>
            <a:ext cx="8153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Thay đổi thuộc tính HTML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Object.tên_thuộc_tính = giá_trị;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Thay đổi thuộc tính CSS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Object.style.tên_thuộc_tính=giá_trị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Thay đổi class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Object.className = tên_class;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Thay đổi nội dung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innerHTML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innerText</a:t>
            </a:r>
            <a:endParaRPr/>
          </a:p>
        </p:txBody>
      </p:sp>
      <p:sp>
        <p:nvSpPr>
          <p:cNvPr id="478" name="Google Shape;478;p19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idx="4294967295" type="title"/>
          </p:nvPr>
        </p:nvSpPr>
        <p:spPr>
          <a:xfrm>
            <a:off x="1259632" y="188640"/>
            <a:ext cx="684076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002060"/>
                </a:solidFill>
              </a:rPr>
              <a:t>PHẦN 3: JAVASCRIPT</a:t>
            </a:r>
            <a:endParaRPr/>
          </a:p>
        </p:txBody>
      </p:sp>
      <p:sp>
        <p:nvSpPr>
          <p:cNvPr id="77" name="Google Shape;77;p2">
            <a:hlinkClick action="ppaction://hlinksldjump" r:id="rId3"/>
          </p:cNvPr>
          <p:cNvSpPr/>
          <p:nvPr/>
        </p:nvSpPr>
        <p:spPr>
          <a:xfrm>
            <a:off x="2756503" y="1558866"/>
            <a:ext cx="4440905" cy="940597"/>
          </a:xfrm>
          <a:custGeom>
            <a:rect b="b" l="l" r="r" t="t"/>
            <a:pathLst>
              <a:path extrusionOk="0" h="1240405" w="5581146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  <a:gradFill>
            <a:gsLst>
              <a:gs pos="0">
                <a:srgbClr val="452F5D"/>
              </a:gs>
              <a:gs pos="80000">
                <a:srgbClr val="5B3D7B"/>
              </a:gs>
              <a:gs pos="100000">
                <a:srgbClr val="5D3D7C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137150" lIns="857075" spcFirstLastPara="1" rIns="256025" wrap="square" tIns="1371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9: JAVASCRIPT</a:t>
            </a:r>
            <a:b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CƠ BẢN</a:t>
            </a: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-27998" l="0" r="0" t="-27998"/>
            </a:stretch>
          </a:blip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">
            <a:hlinkClick action="ppaction://hlinksldjump" r:id="rId5"/>
          </p:cNvPr>
          <p:cNvSpPr/>
          <p:nvPr/>
        </p:nvSpPr>
        <p:spPr>
          <a:xfrm>
            <a:off x="2739592" y="2780237"/>
            <a:ext cx="4463453" cy="940596"/>
          </a:xfrm>
          <a:custGeom>
            <a:rect b="b" l="l" r="r" t="t"/>
            <a:pathLst>
              <a:path extrusionOk="0" h="1240405" w="5609484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gradFill>
            <a:gsLst>
              <a:gs pos="0">
                <a:srgbClr val="084265"/>
              </a:gs>
              <a:gs pos="80000">
                <a:srgbClr val="0C5884"/>
              </a:gs>
              <a:gs pos="100000">
                <a:srgbClr val="095988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137150" lIns="857075" spcFirstLastPara="1" rIns="256025" wrap="square" tIns="1371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10: CÁC ĐỐI TƯỢNG </a:t>
            </a:r>
            <a:br>
              <a:rPr b="1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CƠ BẢN</a:t>
            </a: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-64995" l="0" r="0" t="-64995"/>
            </a:stretch>
          </a:blip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739592" y="4001608"/>
            <a:ext cx="4463453" cy="940596"/>
          </a:xfrm>
          <a:custGeom>
            <a:rect b="b" l="l" r="r" t="t"/>
            <a:pathLst>
              <a:path extrusionOk="0" h="1240405" w="5609484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rgbClr val="771E2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137150" lIns="857075" spcFirstLastPara="1" rIns="256025" wrap="square" tIns="1371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 rotWithShape="1">
            <a:blip r:embed="rId7">
              <a:alphaModFix/>
            </a:blip>
            <a:stretch>
              <a:fillRect b="-57994" l="0" r="0" t="-57992"/>
            </a:stretch>
          </a:blip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2"/>
          <p:cNvSpPr txBox="1"/>
          <p:nvPr>
            <p:ph idx="11" type="ftr"/>
          </p:nvPr>
        </p:nvSpPr>
        <p:spPr>
          <a:xfrm>
            <a:off x="1781175" y="6591300"/>
            <a:ext cx="5167089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Nhập môn web và ứng dụng</a:t>
            </a:r>
            <a:endParaRPr/>
          </a:p>
        </p:txBody>
      </p:sp>
      <p:sp>
        <p:nvSpPr>
          <p:cNvPr id="84" name="Google Shape;84;p2"/>
          <p:cNvSpPr/>
          <p:nvPr/>
        </p:nvSpPr>
        <p:spPr>
          <a:xfrm>
            <a:off x="2729942" y="5229200"/>
            <a:ext cx="4463453" cy="940596"/>
          </a:xfrm>
          <a:custGeom>
            <a:rect b="b" l="l" r="r" t="t"/>
            <a:pathLst>
              <a:path extrusionOk="0" h="1240405" w="5609484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rgbClr val="3A633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137150" lIns="857075" spcFirstLastPara="1" rIns="256025" wrap="square" tIns="1371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BÀI 12: CÔNG CỤ</a:t>
            </a:r>
            <a:endParaRPr/>
          </a:p>
        </p:txBody>
      </p:sp>
      <p:sp>
        <p:nvSpPr>
          <p:cNvPr id="85" name="Google Shape;85;p2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 rotWithShape="1">
            <a:blip r:embed="rId8">
              <a:alphaModFix/>
            </a:blip>
            <a:stretch>
              <a:fillRect b="-57994" l="0" r="0" t="-57992"/>
            </a:stretch>
          </a:blip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20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Các sự kiện</a:t>
            </a:r>
            <a:endParaRPr/>
          </a:p>
        </p:txBody>
      </p:sp>
      <p:sp>
        <p:nvSpPr>
          <p:cNvPr id="484" name="Google Shape;484;p20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5" name="Google Shape;485;p20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486" name="Google Shape;486;p20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87" name="Google Shape;487;p20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20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20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20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491" name="Google Shape;491;p20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92" name="Google Shape;492;p20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20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494" name="Google Shape;494;p20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95" name="Google Shape;495;p20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20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497" name="Google Shape;497;p20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98" name="Google Shape;498;p20"/>
          <p:cNvSpPr txBox="1"/>
          <p:nvPr>
            <p:ph idx="1" type="body"/>
          </p:nvPr>
        </p:nvSpPr>
        <p:spPr>
          <a:xfrm>
            <a:off x="990600" y="1371600"/>
            <a:ext cx="7685856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blur: Xảy ra khi một đối tượng mất quyền điều khiển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change: Xảy ra khi giá trị của một đối tượng bị thay đổi 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click: Xảy ra  khi click vào đối tượng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dbclick: Xảy ra  khi double click vào đối tượng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error  : Xảy ra khi javascript có lỗi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focus  : Xảy ra khi đối tượng có quyền điều khiển 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load  : Xảy ra khi khởi tạo một trang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9" name="Google Shape;499;p20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21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Các sự kiện</a:t>
            </a:r>
            <a:endParaRPr/>
          </a:p>
        </p:txBody>
      </p:sp>
      <p:sp>
        <p:nvSpPr>
          <p:cNvPr id="505" name="Google Shape;505;p21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6" name="Google Shape;506;p21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507" name="Google Shape;507;p21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08" name="Google Shape;508;p21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21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1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p21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512" name="Google Shape;512;p21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13" name="Google Shape;513;p21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21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515" name="Google Shape;515;p21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16" name="Google Shape;516;p21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7" name="Google Shape;517;p21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518" name="Google Shape;518;p21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519" name="Google Shape;519;p21"/>
          <p:cNvSpPr txBox="1"/>
          <p:nvPr>
            <p:ph idx="1" type="body"/>
          </p:nvPr>
        </p:nvSpPr>
        <p:spPr>
          <a:xfrm>
            <a:off x="990600" y="1371600"/>
            <a:ext cx="7647904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load  : Xảy ra khi khởi tạo một trang 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reset  : Xảy ra khi reset form 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scroll  : Xảy ra khi cuộn (scroll) trang 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select  : Xảy ra khi chọn text trong textfield hay textarea. 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‑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submit  : Xảy ra khi User xác nhận đã nhập xong dữ liệu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t/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t/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0" name="Google Shape;520;p21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2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Các sự kiện</a:t>
            </a:r>
            <a:endParaRPr/>
          </a:p>
        </p:txBody>
      </p:sp>
      <p:sp>
        <p:nvSpPr>
          <p:cNvPr id="526" name="Google Shape;526;p22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7" name="Google Shape;527;p22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528" name="Google Shape;528;p22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29" name="Google Shape;529;p22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0" name="Google Shape;530;p22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22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22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533" name="Google Shape;533;p22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34" name="Google Shape;534;p22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22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536" name="Google Shape;536;p22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37" name="Google Shape;537;p22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22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539" name="Google Shape;539;p22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540" name="Google Shape;540;p22"/>
          <p:cNvSpPr txBox="1"/>
          <p:nvPr>
            <p:ph idx="1" type="body"/>
          </p:nvPr>
        </p:nvSpPr>
        <p:spPr>
          <a:xfrm>
            <a:off x="990600" y="1371599"/>
            <a:ext cx="7685856" cy="5029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mousedown  : Xảy ra khi nhấn chuột </a:t>
            </a:r>
            <a:endParaRPr/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mousemove  : Xảy ra khi di chuyển chuột </a:t>
            </a:r>
            <a:endParaRPr/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mouseout  : Xảy ra khi mouse di chuyển ra khỏi đối tượng </a:t>
            </a:r>
            <a:endParaRPr/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mouseover  : Xảy ra khi mouse di chuyển qua đối tượng </a:t>
            </a:r>
            <a:endParaRPr/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mouseup  : Xảy ra khi nhả chuột </a:t>
            </a:r>
            <a:endParaRPr/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keydown  : Xảy ra khi nhấn 1 phím (key)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keypress  : Xảy ra khi nhấn 1 ký tự (character)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342900" rtl="0" algn="just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‑"/>
            </a:pP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keyup  : Xảy ra khi khi nhả 1 phím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1" name="Google Shape;541;p22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3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Timeout &amp; Interval</a:t>
            </a:r>
            <a:endParaRPr/>
          </a:p>
        </p:txBody>
      </p:sp>
      <p:sp>
        <p:nvSpPr>
          <p:cNvPr id="547" name="Google Shape;547;p23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48" name="Google Shape;548;p23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549" name="Google Shape;549;p23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50" name="Google Shape;550;p23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1" name="Google Shape;551;p23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3" name="Google Shape;553;p23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554" name="Google Shape;554;p23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55" name="Google Shape;555;p23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23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557" name="Google Shape;557;p23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58" name="Google Shape;558;p23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23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560" name="Google Shape;560;p23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561" name="Google Shape;561;p23"/>
          <p:cNvSpPr txBox="1"/>
          <p:nvPr>
            <p:ph idx="1" type="body"/>
          </p:nvPr>
        </p:nvSpPr>
        <p:spPr>
          <a:xfrm>
            <a:off x="990600" y="1371600"/>
            <a:ext cx="7685856" cy="4649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279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var t=setTimeout("s",x): thực thi đoạn code s sau x millisecond. </a:t>
            </a:r>
            <a:endParaRPr/>
          </a:p>
          <a:p>
            <a:pPr indent="-279400" lvl="0" marL="279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clearTimeout(t): hủy bỏ thiết lập setTimeout được gán cho biến t. </a:t>
            </a:r>
            <a:endParaRPr/>
          </a:p>
          <a:p>
            <a:pPr indent="-279400" lvl="0" marL="279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var t=setInterval("s",x): thực thi đoạn code s sau </a:t>
            </a: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x millisecond. </a:t>
            </a:r>
            <a:endParaRPr/>
          </a:p>
          <a:p>
            <a:pPr indent="-279400" lvl="0" marL="279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clearInterval(t): hủy bỏ thiết lập setInterval được gán cho biến t.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562" name="Google Shape;562;p23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24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Bài tập</a:t>
            </a:r>
            <a:endParaRPr/>
          </a:p>
        </p:txBody>
      </p:sp>
      <p:sp>
        <p:nvSpPr>
          <p:cNvPr id="568" name="Google Shape;568;p2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9" name="Google Shape;569;p24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570" name="Google Shape;570;p24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71" name="Google Shape;571;p24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24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24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575" name="Google Shape;575;p24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76" name="Google Shape;576;p24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24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578" name="Google Shape;578;p24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79" name="Google Shape;579;p24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24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581" name="Google Shape;581;p24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582" name="Google Shape;582;p24"/>
          <p:cNvSpPr txBox="1"/>
          <p:nvPr>
            <p:ph idx="1" type="body"/>
          </p:nvPr>
        </p:nvSpPr>
        <p:spPr>
          <a:xfrm>
            <a:off x="990600" y="1371600"/>
            <a:ext cx="7597588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AutoNum type="arabicPeriod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Viết chương trình xuất ra trang web giờ hiện tại, tự động cập nhật sau mỗi giây?</a:t>
            </a:r>
            <a:endParaRPr/>
          </a:p>
          <a:p>
            <a:pPr indent="-514350" lvl="0" marL="51435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AutoNum type="arabicPeriod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Viết hàm tăng kích thước một ảnh lên 200% khi rê chuột lên ảnh đó, rê chuột ra ngoài ảnh quay về kích thước ban đầu. Yêu cầu tăng, giảm từ từ?</a:t>
            </a:r>
            <a:endParaRPr/>
          </a:p>
        </p:txBody>
      </p:sp>
      <p:sp>
        <p:nvSpPr>
          <p:cNvPr id="583" name="Google Shape;583;p24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25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TÓM TẮT BÀI HỌC</a:t>
            </a:r>
            <a:endParaRPr/>
          </a:p>
        </p:txBody>
      </p:sp>
      <p:sp>
        <p:nvSpPr>
          <p:cNvPr id="589" name="Google Shape;589;p25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0" name="Google Shape;590;p25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591" name="Google Shape;591;p25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2" name="Google Shape;592;p25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3" name="Google Shape;593;p25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Google Shape;594;p25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25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596" name="Google Shape;596;p25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7" name="Google Shape;597;p25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25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599" name="Google Shape;599;p25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0" name="Google Shape;600;p25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25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602" name="Google Shape;602;p25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603" name="Google Shape;603;p25"/>
          <p:cNvSpPr txBox="1"/>
          <p:nvPr>
            <p:ph idx="1" type="body"/>
          </p:nvPr>
        </p:nvSpPr>
        <p:spPr>
          <a:xfrm>
            <a:off x="990600" y="1371600"/>
            <a:ext cx="7613848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‒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Các đối tượng trong mô hình BOM chuyên dùng để điều khiển trình duyệt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‒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Các đối tượng trong mô hình DOM chuyên dùng để truy xuất đến các đối tượng trong trang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‒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Truy xuất nhanh đến 1 đối tượng đã có id bằng document.getElementById(id)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‒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Các sự kiện thường dùng: blur, click, focus, mouseOver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Char char="‒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Thiết lập và hủy thời gian: setTimeout, clearTimeOut, setInterval, clearInterval</a:t>
            </a:r>
            <a:endParaRPr/>
          </a:p>
        </p:txBody>
      </p:sp>
      <p:sp>
        <p:nvSpPr>
          <p:cNvPr id="604" name="Google Shape;604;p25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/>
          <p:nvPr>
            <p:ph idx="1" type="body"/>
          </p:nvPr>
        </p:nvSpPr>
        <p:spPr>
          <a:xfrm>
            <a:off x="990600" y="1443608"/>
            <a:ext cx="7829872" cy="4145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Phân biệt được mô hình BOM &amp; DOM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Truy xuất các đối tượng trong trang theo mô hình DOM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Giải thích được các sự kiện trong Javascript</a:t>
            </a:r>
            <a:endParaRPr/>
          </a:p>
          <a:p>
            <a:pPr indent="-3429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Viết được các chức năng cơ bản cho các sự kiện thường xảy ra</a:t>
            </a:r>
            <a:endParaRPr/>
          </a:p>
          <a:p>
            <a:pPr indent="-139700" lvl="0" marL="34290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3"/>
          <p:cNvSpPr txBox="1"/>
          <p:nvPr/>
        </p:nvSpPr>
        <p:spPr>
          <a:xfrm>
            <a:off x="7452320" y="6487368"/>
            <a:ext cx="648072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  <p:cxnSp>
        <p:nvCxnSpPr>
          <p:cNvPr id="94" name="Google Shape;94;p3"/>
          <p:cNvCxnSpPr/>
          <p:nvPr/>
        </p:nvCxnSpPr>
        <p:spPr>
          <a:xfrm>
            <a:off x="755576" y="1340768"/>
            <a:ext cx="8388424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95" name="Google Shape;95;p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96" name="Google Shape;96;p3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>
            <p:ph type="title"/>
          </p:nvPr>
        </p:nvSpPr>
        <p:spPr>
          <a:xfrm>
            <a:off x="990600" y="609600"/>
            <a:ext cx="5453608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Mục tiêu bài học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755576" y="1443608"/>
            <a:ext cx="8064896" cy="4145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lang="en-US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[1] trang 90 đến trang 100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lang="en-US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http://www.w3schools.com/js/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t/>
            </a:r>
            <a:endParaRPr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t/>
            </a:r>
            <a:endParaRPr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4"/>
          <p:cNvSpPr txBox="1"/>
          <p:nvPr/>
        </p:nvSpPr>
        <p:spPr>
          <a:xfrm>
            <a:off x="7452320" y="6487368"/>
            <a:ext cx="720080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  <p:cxnSp>
        <p:nvCxnSpPr>
          <p:cNvPr id="106" name="Google Shape;106;p4"/>
          <p:cNvCxnSpPr/>
          <p:nvPr/>
        </p:nvCxnSpPr>
        <p:spPr>
          <a:xfrm>
            <a:off x="755576" y="1340768"/>
            <a:ext cx="8388424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107" name="Google Shape;107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108" name="Google Shape;108;p4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4"/>
          <p:cNvSpPr txBox="1"/>
          <p:nvPr>
            <p:ph type="title"/>
          </p:nvPr>
        </p:nvSpPr>
        <p:spPr>
          <a:xfrm>
            <a:off x="990600" y="609600"/>
            <a:ext cx="5453608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Tài liệu tham khảo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990600" y="1443608"/>
            <a:ext cx="7829872" cy="4145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Mô hình BOM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Mô hình DOM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Sự kiện trong Javascript</a:t>
            </a:r>
            <a:endParaRPr/>
          </a:p>
        </p:txBody>
      </p:sp>
      <p:sp>
        <p:nvSpPr>
          <p:cNvPr id="116" name="Google Shape;116;p5"/>
          <p:cNvSpPr txBox="1"/>
          <p:nvPr/>
        </p:nvSpPr>
        <p:spPr>
          <a:xfrm>
            <a:off x="7452320" y="6487368"/>
            <a:ext cx="648072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5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  <p:cxnSp>
        <p:nvCxnSpPr>
          <p:cNvPr id="118" name="Google Shape;118;p5"/>
          <p:cNvCxnSpPr/>
          <p:nvPr/>
        </p:nvCxnSpPr>
        <p:spPr>
          <a:xfrm>
            <a:off x="755576" y="1340768"/>
            <a:ext cx="8388424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119" name="Google Shape;119;p5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 id="120" name="Google Shape;120;p5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"/>
          <p:cNvSpPr txBox="1"/>
          <p:nvPr>
            <p:ph type="title"/>
          </p:nvPr>
        </p:nvSpPr>
        <p:spPr>
          <a:xfrm>
            <a:off x="990600" y="609600"/>
            <a:ext cx="5453608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Nội dung bài học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990600" y="609600"/>
            <a:ext cx="5309592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CÂU HỎI ÔN TẬP</a:t>
            </a:r>
            <a:endParaRPr/>
          </a:p>
        </p:txBody>
      </p:sp>
      <p:sp>
        <p:nvSpPr>
          <p:cNvPr id="127" name="Google Shape;127;p6"/>
          <p:cNvSpPr txBox="1"/>
          <p:nvPr>
            <p:ph idx="1" type="body"/>
          </p:nvPr>
        </p:nvSpPr>
        <p:spPr>
          <a:xfrm>
            <a:off x="755576" y="1659632"/>
            <a:ext cx="7776864" cy="45887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AutoNum type="arabicPeriod"/>
            </a:pPr>
            <a:r>
              <a:rPr lang="en-US" sz="3000">
                <a:latin typeface="Times New Roman"/>
                <a:ea typeface="Times New Roman"/>
                <a:cs typeface="Times New Roman"/>
                <a:sym typeface="Times New Roman"/>
              </a:rPr>
              <a:t>Hàm nào có thể cho biết số 123 hệ thập phân tương đương với số nào hệ thập lục phân ?</a:t>
            </a:r>
            <a:endParaRPr/>
          </a:p>
          <a:p>
            <a:pPr indent="-514350" lvl="0" marL="51435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AutoNum type="arabicPeriod"/>
            </a:pPr>
            <a:r>
              <a:rPr lang="en-US" sz="3000">
                <a:latin typeface="Times New Roman"/>
                <a:ea typeface="Times New Roman"/>
                <a:cs typeface="Times New Roman"/>
                <a:sym typeface="Times New Roman"/>
              </a:rPr>
              <a:t>Muốn biết một chuỗi có mấy từ ta dùng các hàm nào? Muốn xuất các từ theo thứ tự ngược lại thì phải làm sao?</a:t>
            </a:r>
            <a:endParaRPr/>
          </a:p>
          <a:p>
            <a:pPr indent="-514350" lvl="0" marL="51435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AutoNum type="arabicPeriod"/>
            </a:pPr>
            <a:r>
              <a:rPr lang="en-US" sz="3000">
                <a:latin typeface="Times New Roman"/>
                <a:ea typeface="Times New Roman"/>
                <a:cs typeface="Times New Roman"/>
                <a:sym typeface="Times New Roman"/>
              </a:rPr>
              <a:t>Hàm nào có thể cho biết một ngày là thứ mấy?</a:t>
            </a:r>
            <a:endParaRPr/>
          </a:p>
          <a:p>
            <a:pPr indent="-514350" lvl="0" marL="51435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AutoNum type="arabicPeriod"/>
            </a:pPr>
            <a:r>
              <a:rPr lang="en-US" sz="3000">
                <a:latin typeface="Times New Roman"/>
                <a:ea typeface="Times New Roman"/>
                <a:cs typeface="Times New Roman"/>
                <a:sym typeface="Times New Roman"/>
              </a:rPr>
              <a:t>Muốn tạo ra một mảng các số nguyên ngẫu nhiên có n phần tử thì phải làm sao?</a:t>
            </a:r>
            <a:endParaRPr/>
          </a:p>
        </p:txBody>
      </p:sp>
      <p:sp>
        <p:nvSpPr>
          <p:cNvPr id="128" name="Google Shape;128;p6"/>
          <p:cNvSpPr txBox="1"/>
          <p:nvPr/>
        </p:nvSpPr>
        <p:spPr>
          <a:xfrm>
            <a:off x="7452320" y="6487368"/>
            <a:ext cx="720080" cy="370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6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  <p:cxnSp>
        <p:nvCxnSpPr>
          <p:cNvPr id="130" name="Google Shape;130;p6"/>
          <p:cNvCxnSpPr/>
          <p:nvPr/>
        </p:nvCxnSpPr>
        <p:spPr>
          <a:xfrm>
            <a:off x="755576" y="1340768"/>
            <a:ext cx="8388424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BOM &amp; DOM</a:t>
            </a:r>
            <a:endParaRPr/>
          </a:p>
        </p:txBody>
      </p:sp>
      <p:sp>
        <p:nvSpPr>
          <p:cNvPr id="136" name="Google Shape;136;p7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" name="Google Shape;137;p7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138" name="Google Shape;138;p7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9" name="Google Shape;139;p7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7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7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143" name="Google Shape;143;p7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4" name="Google Shape;144;p7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7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146" name="Google Shape;146;p7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7" name="Google Shape;147;p7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7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149" name="Google Shape;149;p7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0" name="Google Shape;150;p7"/>
          <p:cNvGrpSpPr/>
          <p:nvPr/>
        </p:nvGrpSpPr>
        <p:grpSpPr>
          <a:xfrm>
            <a:off x="899805" y="2325140"/>
            <a:ext cx="7771973" cy="2741119"/>
            <a:chOff x="213" y="724940"/>
            <a:chExt cx="7771973" cy="2741119"/>
          </a:xfrm>
        </p:grpSpPr>
        <p:sp>
          <p:nvSpPr>
            <p:cNvPr id="151" name="Google Shape;151;p7"/>
            <p:cNvSpPr/>
            <p:nvPr/>
          </p:nvSpPr>
          <p:spPr>
            <a:xfrm>
              <a:off x="3886200" y="1135287"/>
              <a:ext cx="297911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2" name="Google Shape;152;p7"/>
            <p:cNvSpPr/>
            <p:nvPr/>
          </p:nvSpPr>
          <p:spPr>
            <a:xfrm>
              <a:off x="3886200" y="1135287"/>
              <a:ext cx="198607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3" name="Google Shape;153;p7"/>
            <p:cNvSpPr/>
            <p:nvPr/>
          </p:nvSpPr>
          <p:spPr>
            <a:xfrm>
              <a:off x="3886200" y="1135287"/>
              <a:ext cx="99303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4" name="Google Shape;154;p7"/>
            <p:cNvSpPr/>
            <p:nvPr/>
          </p:nvSpPr>
          <p:spPr>
            <a:xfrm>
              <a:off x="3886199" y="1717980"/>
              <a:ext cx="297911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7"/>
            <p:cNvSpPr/>
            <p:nvPr/>
          </p:nvSpPr>
          <p:spPr>
            <a:xfrm>
              <a:off x="3886199" y="1717980"/>
              <a:ext cx="198607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6" name="Google Shape;156;p7"/>
            <p:cNvSpPr/>
            <p:nvPr/>
          </p:nvSpPr>
          <p:spPr>
            <a:xfrm>
              <a:off x="3886199" y="1717980"/>
              <a:ext cx="99303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7" name="Google Shape;157;p7"/>
            <p:cNvSpPr/>
            <p:nvPr/>
          </p:nvSpPr>
          <p:spPr>
            <a:xfrm>
              <a:off x="3886200" y="2300673"/>
              <a:ext cx="347563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7"/>
            <p:cNvSpPr/>
            <p:nvPr/>
          </p:nvSpPr>
          <p:spPr>
            <a:xfrm>
              <a:off x="3886200" y="2300673"/>
              <a:ext cx="248259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9" name="Google Shape;159;p7"/>
            <p:cNvSpPr/>
            <p:nvPr/>
          </p:nvSpPr>
          <p:spPr>
            <a:xfrm>
              <a:off x="3886200" y="2300673"/>
              <a:ext cx="148955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0" name="Google Shape;160;p7"/>
            <p:cNvSpPr/>
            <p:nvPr/>
          </p:nvSpPr>
          <p:spPr>
            <a:xfrm>
              <a:off x="3886200" y="2300673"/>
              <a:ext cx="496519" cy="1723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7"/>
            <p:cNvSpPr/>
            <p:nvPr/>
          </p:nvSpPr>
          <p:spPr>
            <a:xfrm>
              <a:off x="3389680" y="2300673"/>
              <a:ext cx="49651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2" name="Google Shape;162;p7"/>
            <p:cNvSpPr/>
            <p:nvPr/>
          </p:nvSpPr>
          <p:spPr>
            <a:xfrm>
              <a:off x="2396640" y="2300673"/>
              <a:ext cx="148955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3" name="Google Shape;163;p7"/>
            <p:cNvSpPr/>
            <p:nvPr/>
          </p:nvSpPr>
          <p:spPr>
            <a:xfrm>
              <a:off x="1403600" y="2300673"/>
              <a:ext cx="248259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7"/>
            <p:cNvSpPr/>
            <p:nvPr/>
          </p:nvSpPr>
          <p:spPr>
            <a:xfrm>
              <a:off x="82282" y="2883366"/>
              <a:ext cx="123104" cy="37751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5" name="Google Shape;165;p7"/>
            <p:cNvSpPr/>
            <p:nvPr/>
          </p:nvSpPr>
          <p:spPr>
            <a:xfrm>
              <a:off x="410560" y="2300673"/>
              <a:ext cx="347563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6" name="Google Shape;166;p7"/>
            <p:cNvSpPr/>
            <p:nvPr/>
          </p:nvSpPr>
          <p:spPr>
            <a:xfrm>
              <a:off x="3840479" y="1717980"/>
              <a:ext cx="91440" cy="17234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7"/>
            <p:cNvSpPr/>
            <p:nvPr/>
          </p:nvSpPr>
          <p:spPr>
            <a:xfrm>
              <a:off x="2893160" y="1717980"/>
              <a:ext cx="99303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7"/>
            <p:cNvSpPr/>
            <p:nvPr/>
          </p:nvSpPr>
          <p:spPr>
            <a:xfrm>
              <a:off x="1900120" y="1717980"/>
              <a:ext cx="198607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9" name="Google Shape;169;p7"/>
            <p:cNvSpPr/>
            <p:nvPr/>
          </p:nvSpPr>
          <p:spPr>
            <a:xfrm>
              <a:off x="907080" y="1717980"/>
              <a:ext cx="297911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D871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Google Shape;170;p7"/>
            <p:cNvSpPr/>
            <p:nvPr/>
          </p:nvSpPr>
          <p:spPr>
            <a:xfrm>
              <a:off x="3840479" y="1135287"/>
              <a:ext cx="91440" cy="17234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1" name="Google Shape;171;p7"/>
            <p:cNvSpPr/>
            <p:nvPr/>
          </p:nvSpPr>
          <p:spPr>
            <a:xfrm>
              <a:off x="2893160" y="1135287"/>
              <a:ext cx="99303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2" name="Google Shape;172;p7"/>
            <p:cNvSpPr/>
            <p:nvPr/>
          </p:nvSpPr>
          <p:spPr>
            <a:xfrm>
              <a:off x="1900120" y="1135287"/>
              <a:ext cx="198607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3" name="Google Shape;173;p7"/>
            <p:cNvSpPr/>
            <p:nvPr/>
          </p:nvSpPr>
          <p:spPr>
            <a:xfrm>
              <a:off x="907080" y="1135287"/>
              <a:ext cx="2979119" cy="17234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640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4" name="Google Shape;174;p7"/>
            <p:cNvSpPr/>
            <p:nvPr/>
          </p:nvSpPr>
          <p:spPr>
            <a:xfrm>
              <a:off x="3475852" y="724940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 txBox="1"/>
            <p:nvPr/>
          </p:nvSpPr>
          <p:spPr>
            <a:xfrm>
              <a:off x="3475852" y="724940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Window</a:t>
              </a:r>
              <a:endPara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496733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7"/>
            <p:cNvSpPr txBox="1"/>
            <p:nvPr/>
          </p:nvSpPr>
          <p:spPr>
            <a:xfrm>
              <a:off x="496733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History</a:t>
              </a:r>
              <a:endParaRPr/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1489773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7"/>
            <p:cNvSpPr txBox="1"/>
            <p:nvPr/>
          </p:nvSpPr>
          <p:spPr>
            <a:xfrm>
              <a:off x="1489773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Location</a:t>
              </a:r>
              <a:endParaRPr/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2482813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7"/>
            <p:cNvSpPr txBox="1"/>
            <p:nvPr/>
          </p:nvSpPr>
          <p:spPr>
            <a:xfrm>
              <a:off x="2482813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Navigator</a:t>
              </a:r>
              <a:endParaRPr/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3475852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7"/>
            <p:cNvSpPr txBox="1"/>
            <p:nvPr/>
          </p:nvSpPr>
          <p:spPr>
            <a:xfrm>
              <a:off x="3475852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Document</a:t>
              </a:r>
              <a:endParaRPr/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496733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7"/>
            <p:cNvSpPr txBox="1"/>
            <p:nvPr/>
          </p:nvSpPr>
          <p:spPr>
            <a:xfrm>
              <a:off x="496733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Area</a:t>
              </a:r>
              <a:endParaRPr/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1489773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1489773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Anchor</a:t>
              </a:r>
              <a:endParaRPr/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2482813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2482813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Applet</a:t>
              </a:r>
              <a:endParaRPr/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3475852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7"/>
            <p:cNvSpPr txBox="1"/>
            <p:nvPr/>
          </p:nvSpPr>
          <p:spPr>
            <a:xfrm>
              <a:off x="3475852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Form</a:t>
              </a:r>
              <a:endParaRPr/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213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7"/>
            <p:cNvSpPr txBox="1"/>
            <p:nvPr/>
          </p:nvSpPr>
          <p:spPr>
            <a:xfrm>
              <a:off x="213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Select</a:t>
              </a:r>
              <a:endParaRPr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205386" y="3055712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7"/>
            <p:cNvSpPr txBox="1"/>
            <p:nvPr/>
          </p:nvSpPr>
          <p:spPr>
            <a:xfrm>
              <a:off x="205386" y="3055712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Option</a:t>
              </a:r>
              <a:endParaRPr/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993253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993253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Button</a:t>
              </a:r>
              <a:endParaRPr/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1986293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1986293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Checkbox</a:t>
              </a:r>
              <a:endParaRPr/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2979333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7"/>
            <p:cNvSpPr txBox="1"/>
            <p:nvPr/>
          </p:nvSpPr>
          <p:spPr>
            <a:xfrm>
              <a:off x="2979333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Radio</a:t>
              </a:r>
              <a:endParaRPr/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3972372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7"/>
            <p:cNvSpPr txBox="1"/>
            <p:nvPr/>
          </p:nvSpPr>
          <p:spPr>
            <a:xfrm>
              <a:off x="3972372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Reset</a:t>
              </a:r>
              <a:endParaRPr/>
            </a:p>
          </p:txBody>
        </p:sp>
        <p:sp>
          <p:nvSpPr>
            <p:cNvPr id="204" name="Google Shape;204;p7"/>
            <p:cNvSpPr/>
            <p:nvPr/>
          </p:nvSpPr>
          <p:spPr>
            <a:xfrm>
              <a:off x="4965412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4965412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Submit</a:t>
              </a:r>
              <a:endParaRPr/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5958452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5958452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Hidden</a:t>
              </a:r>
              <a:endParaRPr/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6951492" y="2473019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6951492" y="2473019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...</a:t>
              </a:r>
              <a:endParaRPr/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4468892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7"/>
            <p:cNvSpPr txBox="1"/>
            <p:nvPr/>
          </p:nvSpPr>
          <p:spPr>
            <a:xfrm>
              <a:off x="4468892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Link</a:t>
              </a:r>
              <a:endParaRPr/>
            </a:p>
          </p:txBody>
        </p:sp>
        <p:sp>
          <p:nvSpPr>
            <p:cNvPr id="212" name="Google Shape;212;p7"/>
            <p:cNvSpPr/>
            <p:nvPr/>
          </p:nvSpPr>
          <p:spPr>
            <a:xfrm>
              <a:off x="5461932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7"/>
            <p:cNvSpPr txBox="1"/>
            <p:nvPr/>
          </p:nvSpPr>
          <p:spPr>
            <a:xfrm>
              <a:off x="5461932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Image</a:t>
              </a:r>
              <a:endParaRPr/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6454972" y="1890326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7"/>
            <p:cNvSpPr txBox="1"/>
            <p:nvPr/>
          </p:nvSpPr>
          <p:spPr>
            <a:xfrm>
              <a:off x="6454972" y="1890326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Noto Sans Symbols"/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…</a:t>
              </a:r>
              <a:endParaRPr/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4468892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7"/>
            <p:cNvSpPr txBox="1"/>
            <p:nvPr/>
          </p:nvSpPr>
          <p:spPr>
            <a:xfrm>
              <a:off x="4468892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Screen</a:t>
              </a:r>
              <a:endParaRPr/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5461932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7"/>
            <p:cNvSpPr txBox="1"/>
            <p:nvPr/>
          </p:nvSpPr>
          <p:spPr>
            <a:xfrm>
              <a:off x="5461932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Event</a:t>
              </a:r>
              <a:endParaRPr/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6454972" y="1307633"/>
              <a:ext cx="820694" cy="410347"/>
            </a:xfrm>
            <a:prstGeom prst="rect">
              <a:avLst/>
            </a:prstGeom>
            <a:solidFill>
              <a:srgbClr val="EF7F0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6454972" y="1307633"/>
              <a:ext cx="820694" cy="4103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Noto Sans Symbol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Frame</a:t>
              </a:r>
              <a:endParaRPr/>
            </a:p>
          </p:txBody>
        </p:sp>
      </p:grpSp>
      <p:sp>
        <p:nvSpPr>
          <p:cNvPr id="222" name="Google Shape;222;p7"/>
          <p:cNvSpPr/>
          <p:nvPr/>
        </p:nvSpPr>
        <p:spPr>
          <a:xfrm>
            <a:off x="1145232" y="2276872"/>
            <a:ext cx="7315200" cy="1080120"/>
          </a:xfrm>
          <a:prstGeom prst="rect">
            <a:avLst/>
          </a:prstGeom>
          <a:noFill/>
          <a:ln cap="flat" cmpd="sng" w="28575">
            <a:solidFill>
              <a:srgbClr val="4DA3D8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7"/>
          <p:cNvSpPr/>
          <p:nvPr/>
        </p:nvSpPr>
        <p:spPr>
          <a:xfrm>
            <a:off x="7031280" y="1853069"/>
            <a:ext cx="792082" cy="346442"/>
          </a:xfrm>
          <a:prstGeom prst="wedgeRoundRectCallout">
            <a:avLst>
              <a:gd fmla="val -156065" name="adj1"/>
              <a:gd fmla="val 147402" name="adj2"/>
              <a:gd fmla="val 16667" name="adj3"/>
            </a:avLst>
          </a:prstGeom>
          <a:solidFill>
            <a:schemeClr val="lt1"/>
          </a:solidFill>
          <a:ln cap="flat" cmpd="sng" w="9525">
            <a:solidFill>
              <a:srgbClr val="4DA3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BOM</a:t>
            </a:r>
            <a:endParaRPr/>
          </a:p>
        </p:txBody>
      </p:sp>
      <p:sp>
        <p:nvSpPr>
          <p:cNvPr id="224" name="Google Shape;224;p7"/>
          <p:cNvSpPr/>
          <p:nvPr/>
        </p:nvSpPr>
        <p:spPr>
          <a:xfrm>
            <a:off x="7503282" y="5170790"/>
            <a:ext cx="792082" cy="346442"/>
          </a:xfrm>
          <a:prstGeom prst="wedgeRoundRectCallout">
            <a:avLst>
              <a:gd fmla="val -186850" name="adj1"/>
              <a:gd fmla="val -134134" name="adj2"/>
              <a:gd fmla="val 16667" name="adj3"/>
            </a:avLst>
          </a:prstGeom>
          <a:solidFill>
            <a:schemeClr val="lt1"/>
          </a:solidFill>
          <a:ln cap="flat" cmpd="sng" w="9525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</a:t>
            </a:r>
            <a:endParaRPr/>
          </a:p>
        </p:txBody>
      </p:sp>
      <p:sp>
        <p:nvSpPr>
          <p:cNvPr id="225" name="Google Shape;225;p7"/>
          <p:cNvSpPr/>
          <p:nvPr/>
        </p:nvSpPr>
        <p:spPr>
          <a:xfrm>
            <a:off x="827584" y="3429000"/>
            <a:ext cx="7992888" cy="1677521"/>
          </a:xfrm>
          <a:prstGeom prst="rect">
            <a:avLst/>
          </a:prstGeom>
          <a:noFill/>
          <a:ln cap="flat" cmpd="sng" w="28575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7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Thuộc tính của Window</a:t>
            </a:r>
            <a:endParaRPr/>
          </a:p>
        </p:txBody>
      </p:sp>
      <p:sp>
        <p:nvSpPr>
          <p:cNvPr id="232" name="Google Shape;232;p8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3" name="Google Shape;233;p8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234" name="Google Shape;234;p8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35" name="Google Shape;235;p8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8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8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239" name="Google Shape;239;p8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40" name="Google Shape;240;p8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8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242" name="Google Shape;242;p8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43" name="Google Shape;243;p8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8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245" name="Google Shape;245;p8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46" name="Google Shape;246;p8"/>
          <p:cNvSpPr txBox="1"/>
          <p:nvPr>
            <p:ph idx="1" type="body"/>
          </p:nvPr>
        </p:nvSpPr>
        <p:spPr>
          <a:xfrm>
            <a:off x="990600" y="1371599"/>
            <a:ext cx="7757864" cy="5029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x.closed: kiểm tra window x đã đóng hay chưa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innerHeight: get chiều cao phần chứa nội dung của window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innerWidth: get chiều rộng phần chứa nội dung của window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outerHeight: get chiều cao của window (có cả thanh cuộn và toolbar)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outerWidth: get chiều rộng của window (có cả thanh cuộn và toolbar)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pageXOffset: trả về số pixel đã cuộn theo chiều ngang (IE: document.body.scrollLeft)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pageYOffset: trả về số pixel đã cuộn theo chiều dọc</a:t>
            </a:r>
            <a:endParaRPr/>
          </a:p>
          <a:p>
            <a:pPr indent="-342900" lvl="0" marL="3429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screenLeft (IE,O,S) = screenX (F,O): tọa độ x của window</a:t>
            </a:r>
            <a:endParaRPr/>
          </a:p>
          <a:p>
            <a:pPr indent="-228600" lvl="0" marL="2286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screenTop (IE,O,S) = screenY (F,O): tọa độ y của window</a:t>
            </a:r>
            <a:endParaRPr/>
          </a:p>
          <a:p>
            <a:pPr indent="-228600" lvl="0" marL="228600" rtl="0" algn="just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‐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status: get/set thông tin trên thanh trạng thái</a:t>
            </a:r>
            <a:endParaRPr/>
          </a:p>
        </p:txBody>
      </p:sp>
      <p:sp>
        <p:nvSpPr>
          <p:cNvPr id="247" name="Google Shape;247;p8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9"/>
          <p:cNvSpPr txBox="1"/>
          <p:nvPr>
            <p:ph type="title"/>
          </p:nvPr>
        </p:nvSpPr>
        <p:spPr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Phương thức của Window</a:t>
            </a:r>
            <a:endParaRPr/>
          </a:p>
        </p:txBody>
      </p:sp>
      <p:sp>
        <p:nvSpPr>
          <p:cNvPr id="253" name="Google Shape;253;p9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20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2000">
              <a:solidFill>
                <a:srgbClr val="33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4" name="Google Shape;254;p9"/>
          <p:cNvGrpSpPr/>
          <p:nvPr/>
        </p:nvGrpSpPr>
        <p:grpSpPr>
          <a:xfrm>
            <a:off x="5705072" y="-27384"/>
            <a:ext cx="3403432" cy="1296144"/>
            <a:chOff x="0" y="0"/>
            <a:chExt cx="3403432" cy="1296144"/>
          </a:xfrm>
        </p:grpSpPr>
        <p:cxnSp>
          <p:nvCxnSpPr>
            <p:cNvPr id="255" name="Google Shape;255;p9"/>
            <p:cNvCxnSpPr/>
            <p:nvPr/>
          </p:nvCxnSpPr>
          <p:spPr>
            <a:xfrm>
              <a:off x="0" y="0"/>
              <a:ext cx="3403432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EF7F07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56" name="Google Shape;256;p9"/>
            <p:cNvSpPr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9"/>
            <p:cNvSpPr txBox="1"/>
            <p:nvPr/>
          </p:nvSpPr>
          <p:spPr>
            <a:xfrm>
              <a:off x="0" y="0"/>
              <a:ext cx="680686" cy="12961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t/>
              </a:r>
              <a:endParaRPr b="1" sz="16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9"/>
            <p:cNvSpPr txBox="1"/>
            <p:nvPr/>
          </p:nvSpPr>
          <p:spPr>
            <a:xfrm>
              <a:off x="731737" y="20252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1" lang="en-US" sz="16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BOM</a:t>
              </a:r>
              <a:endParaRPr/>
            </a:p>
          </p:txBody>
        </p:sp>
        <p:cxnSp>
          <p:nvCxnSpPr>
            <p:cNvPr id="260" name="Google Shape;260;p9"/>
            <p:cNvCxnSpPr/>
            <p:nvPr/>
          </p:nvCxnSpPr>
          <p:spPr>
            <a:xfrm>
              <a:off x="680686" y="425297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1" name="Google Shape;261;p9"/>
            <p:cNvSpPr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9"/>
            <p:cNvSpPr txBox="1"/>
            <p:nvPr/>
          </p:nvSpPr>
          <p:spPr>
            <a:xfrm>
              <a:off x="731737" y="445549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DOM</a:t>
              </a:r>
              <a:endParaRPr/>
            </a:p>
          </p:txBody>
        </p:sp>
        <p:cxnSp>
          <p:nvCxnSpPr>
            <p:cNvPr id="263" name="Google Shape;263;p9"/>
            <p:cNvCxnSpPr/>
            <p:nvPr/>
          </p:nvCxnSpPr>
          <p:spPr>
            <a:xfrm>
              <a:off x="680686" y="850594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4" name="Google Shape;264;p9"/>
            <p:cNvSpPr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9"/>
            <p:cNvSpPr txBox="1"/>
            <p:nvPr/>
          </p:nvSpPr>
          <p:spPr>
            <a:xfrm>
              <a:off x="731737" y="870846"/>
              <a:ext cx="2671694" cy="40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20"/>
                <a:buFont typeface="Noto Sans Symbols"/>
                <a:buNone/>
              </a:pPr>
              <a:r>
                <a:rPr b="0" lang="en-US" sz="1600">
                  <a:solidFill>
                    <a:srgbClr val="333399"/>
                  </a:solidFill>
                  <a:latin typeface="Arial"/>
                  <a:ea typeface="Arial"/>
                  <a:cs typeface="Arial"/>
                  <a:sym typeface="Arial"/>
                </a:rPr>
                <a:t>Sự kiện trong Javascript</a:t>
              </a:r>
              <a:endParaRPr/>
            </a:p>
          </p:txBody>
        </p:sp>
        <p:cxnSp>
          <p:nvCxnSpPr>
            <p:cNvPr id="266" name="Google Shape;266;p9"/>
            <p:cNvCxnSpPr/>
            <p:nvPr/>
          </p:nvCxnSpPr>
          <p:spPr>
            <a:xfrm>
              <a:off x="680686" y="1275891"/>
              <a:ext cx="2722745" cy="0"/>
            </a:xfrm>
            <a:prstGeom prst="straightConnector1">
              <a:avLst/>
            </a:prstGeom>
            <a:solidFill>
              <a:srgbClr val="EF7F07"/>
            </a:solidFill>
            <a:ln cap="flat" cmpd="sng" w="25400">
              <a:solidFill>
                <a:srgbClr val="F8CBB9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67" name="Google Shape;267;p9"/>
          <p:cNvSpPr txBox="1"/>
          <p:nvPr>
            <p:ph idx="1" type="body"/>
          </p:nvPr>
        </p:nvSpPr>
        <p:spPr>
          <a:xfrm>
            <a:off x="755576" y="1556792"/>
            <a:ext cx="8208900" cy="43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2250" lvl="0" marL="2222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alert(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close()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confirm(s)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moveBy(dx,dy)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moveTo(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x,y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open(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URL,name,specs,replace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print()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prompt(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s,default_value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resizeBy(dx,dy)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resizeTo(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x,y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scrollBy(dx,dy)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scrollTo(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x,y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setInterval(code,millisec,lang)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setTimeout(code,millisec,lang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clearInterval(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id_of_setinterval)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/>
          </a:p>
          <a:p>
            <a:pPr indent="-222250" lvl="0" marL="22225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‑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clearTimeout (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id_of_settimeout)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9"/>
          <p:cNvSpPr txBox="1"/>
          <p:nvPr/>
        </p:nvSpPr>
        <p:spPr>
          <a:xfrm>
            <a:off x="1403648" y="6597352"/>
            <a:ext cx="5688632" cy="260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Bài 11: BOM &amp; DOM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werpoint-template">
  <a:themeElements>
    <a:clrScheme name="Custom 2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2008-09-10T03:58:39Z</dcterms:created>
  <dc:creator>NGUYEN An Te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