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</p:sldMasterIdLst>
  <p:notesMasterIdLst>
    <p:notesMasterId r:id="rId142"/>
  </p:notesMasterIdLst>
  <p:handoutMasterIdLst>
    <p:handoutMasterId r:id="rId143"/>
  </p:handoutMasterIdLst>
  <p:sldIdLst>
    <p:sldId id="897" r:id="rId2"/>
    <p:sldId id="1000" r:id="rId3"/>
    <p:sldId id="928" r:id="rId4"/>
    <p:sldId id="932" r:id="rId5"/>
    <p:sldId id="933" r:id="rId6"/>
    <p:sldId id="931" r:id="rId7"/>
    <p:sldId id="929" r:id="rId8"/>
    <p:sldId id="970" r:id="rId9"/>
    <p:sldId id="972" r:id="rId10"/>
    <p:sldId id="973" r:id="rId11"/>
    <p:sldId id="974" r:id="rId12"/>
    <p:sldId id="999" r:id="rId13"/>
    <p:sldId id="976" r:id="rId14"/>
    <p:sldId id="977" r:id="rId15"/>
    <p:sldId id="978" r:id="rId16"/>
    <p:sldId id="979" r:id="rId17"/>
    <p:sldId id="980" r:id="rId18"/>
    <p:sldId id="981" r:id="rId19"/>
    <p:sldId id="982" r:id="rId20"/>
    <p:sldId id="983" r:id="rId21"/>
    <p:sldId id="984" r:id="rId22"/>
    <p:sldId id="986" r:id="rId23"/>
    <p:sldId id="1012" r:id="rId24"/>
    <p:sldId id="1126" r:id="rId25"/>
    <p:sldId id="987" r:id="rId26"/>
    <p:sldId id="1013" r:id="rId27"/>
    <p:sldId id="1103" r:id="rId28"/>
    <p:sldId id="1104" r:id="rId29"/>
    <p:sldId id="1008" r:id="rId30"/>
    <p:sldId id="1009" r:id="rId31"/>
    <p:sldId id="1001" r:id="rId32"/>
    <p:sldId id="989" r:id="rId33"/>
    <p:sldId id="1002" r:id="rId34"/>
    <p:sldId id="1003" r:id="rId35"/>
    <p:sldId id="1004" r:id="rId36"/>
    <p:sldId id="993" r:id="rId37"/>
    <p:sldId id="1006" r:id="rId38"/>
    <p:sldId id="996" r:id="rId39"/>
    <p:sldId id="997" r:id="rId40"/>
    <p:sldId id="1109" r:id="rId41"/>
    <p:sldId id="1014" r:id="rId42"/>
    <p:sldId id="998" r:id="rId43"/>
    <p:sldId id="1015" r:id="rId44"/>
    <p:sldId id="1016" r:id="rId45"/>
    <p:sldId id="1105" r:id="rId46"/>
    <p:sldId id="1017" r:id="rId47"/>
    <p:sldId id="1018" r:id="rId48"/>
    <p:sldId id="1019" r:id="rId49"/>
    <p:sldId id="1020" r:id="rId50"/>
    <p:sldId id="1021" r:id="rId51"/>
    <p:sldId id="1022" r:id="rId52"/>
    <p:sldId id="1023" r:id="rId53"/>
    <p:sldId id="1024" r:id="rId54"/>
    <p:sldId id="1025" r:id="rId55"/>
    <p:sldId id="1026" r:id="rId56"/>
    <p:sldId id="1027" r:id="rId57"/>
    <p:sldId id="1028" r:id="rId58"/>
    <p:sldId id="1029" r:id="rId59"/>
    <p:sldId id="1030" r:id="rId60"/>
    <p:sldId id="1032" r:id="rId61"/>
    <p:sldId id="1110" r:id="rId62"/>
    <p:sldId id="1031" r:id="rId63"/>
    <p:sldId id="1033" r:id="rId64"/>
    <p:sldId id="1034" r:id="rId65"/>
    <p:sldId id="1036" r:id="rId66"/>
    <p:sldId id="1037" r:id="rId67"/>
    <p:sldId id="1038" r:id="rId68"/>
    <p:sldId id="1039" r:id="rId69"/>
    <p:sldId id="1040" r:id="rId70"/>
    <p:sldId id="1041" r:id="rId71"/>
    <p:sldId id="1042" r:id="rId72"/>
    <p:sldId id="1043" r:id="rId73"/>
    <p:sldId id="1044" r:id="rId74"/>
    <p:sldId id="1045" r:id="rId75"/>
    <p:sldId id="1046" r:id="rId76"/>
    <p:sldId id="1047" r:id="rId77"/>
    <p:sldId id="1048" r:id="rId78"/>
    <p:sldId id="1049" r:id="rId79"/>
    <p:sldId id="1050" r:id="rId80"/>
    <p:sldId id="1051" r:id="rId81"/>
    <p:sldId id="1052" r:id="rId82"/>
    <p:sldId id="1053" r:id="rId83"/>
    <p:sldId id="1054" r:id="rId84"/>
    <p:sldId id="1055" r:id="rId85"/>
    <p:sldId id="1056" r:id="rId86"/>
    <p:sldId id="1058" r:id="rId87"/>
    <p:sldId id="1059" r:id="rId88"/>
    <p:sldId id="1060" r:id="rId89"/>
    <p:sldId id="1061" r:id="rId90"/>
    <p:sldId id="1062" r:id="rId91"/>
    <p:sldId id="1063" r:id="rId92"/>
    <p:sldId id="1064" r:id="rId93"/>
    <p:sldId id="1065" r:id="rId94"/>
    <p:sldId id="1066" r:id="rId95"/>
    <p:sldId id="1067" r:id="rId96"/>
    <p:sldId id="1068" r:id="rId97"/>
    <p:sldId id="1069" r:id="rId98"/>
    <p:sldId id="1070" r:id="rId99"/>
    <p:sldId id="1106" r:id="rId100"/>
    <p:sldId id="1072" r:id="rId101"/>
    <p:sldId id="1107" r:id="rId102"/>
    <p:sldId id="1074" r:id="rId103"/>
    <p:sldId id="1075" r:id="rId104"/>
    <p:sldId id="1076" r:id="rId105"/>
    <p:sldId id="1077" r:id="rId106"/>
    <p:sldId id="1112" r:id="rId107"/>
    <p:sldId id="1078" r:id="rId108"/>
    <p:sldId id="1079" r:id="rId109"/>
    <p:sldId id="1080" r:id="rId110"/>
    <p:sldId id="1081" r:id="rId111"/>
    <p:sldId id="1082" r:id="rId112"/>
    <p:sldId id="1083" r:id="rId113"/>
    <p:sldId id="1084" r:id="rId114"/>
    <p:sldId id="1085" r:id="rId115"/>
    <p:sldId id="1086" r:id="rId116"/>
    <p:sldId id="1087" r:id="rId117"/>
    <p:sldId id="1116" r:id="rId118"/>
    <p:sldId id="1113" r:id="rId119"/>
    <p:sldId id="1114" r:id="rId120"/>
    <p:sldId id="1117" r:id="rId121"/>
    <p:sldId id="1088" r:id="rId122"/>
    <p:sldId id="1089" r:id="rId123"/>
    <p:sldId id="1090" r:id="rId124"/>
    <p:sldId id="1091" r:id="rId125"/>
    <p:sldId id="1092" r:id="rId126"/>
    <p:sldId id="1093" r:id="rId127"/>
    <p:sldId id="1094" r:id="rId128"/>
    <p:sldId id="1111" r:id="rId129"/>
    <p:sldId id="1095" r:id="rId130"/>
    <p:sldId id="1096" r:id="rId131"/>
    <p:sldId id="1097" r:id="rId132"/>
    <p:sldId id="1098" r:id="rId133"/>
    <p:sldId id="1099" r:id="rId134"/>
    <p:sldId id="1100" r:id="rId135"/>
    <p:sldId id="1101" r:id="rId136"/>
    <p:sldId id="1102" r:id="rId137"/>
    <p:sldId id="1118" r:id="rId138"/>
    <p:sldId id="1120" r:id="rId139"/>
    <p:sldId id="1108" r:id="rId140"/>
    <p:sldId id="1119" r:id="rId14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lr>
        <a:schemeClr val="tx2"/>
      </a:buClr>
      <a:buSzPct val="70000"/>
      <a:buFont typeface="Wingdings" pitchFamily="2" charset="2"/>
      <a:defRPr sz="2000" b="1" kern="1200">
        <a:solidFill>
          <a:srgbClr val="333399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lr>
        <a:schemeClr val="tx2"/>
      </a:buClr>
      <a:buSzPct val="70000"/>
      <a:buFont typeface="Wingdings" pitchFamily="2" charset="2"/>
      <a:defRPr sz="2000" b="1" kern="1200">
        <a:solidFill>
          <a:srgbClr val="333399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lr>
        <a:schemeClr val="tx2"/>
      </a:buClr>
      <a:buSzPct val="70000"/>
      <a:buFont typeface="Wingdings" pitchFamily="2" charset="2"/>
      <a:defRPr sz="2000" b="1" kern="1200">
        <a:solidFill>
          <a:srgbClr val="333399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lr>
        <a:schemeClr val="tx2"/>
      </a:buClr>
      <a:buSzPct val="70000"/>
      <a:buFont typeface="Wingdings" pitchFamily="2" charset="2"/>
      <a:defRPr sz="2000" b="1" kern="1200">
        <a:solidFill>
          <a:srgbClr val="333399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lr>
        <a:schemeClr val="tx2"/>
      </a:buClr>
      <a:buSzPct val="70000"/>
      <a:buFont typeface="Wingdings" pitchFamily="2" charset="2"/>
      <a:defRPr sz="2000" b="1" kern="1200">
        <a:solidFill>
          <a:srgbClr val="3333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3333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3333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3333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3333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 Dang" initials="S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1F3"/>
    <a:srgbClr val="333399"/>
    <a:srgbClr val="CC3300"/>
    <a:srgbClr val="FF99FF"/>
    <a:srgbClr val="FF33CC"/>
    <a:srgbClr val="99CCFF"/>
    <a:srgbClr val="C0C0C0"/>
    <a:srgbClr val="DDDDD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8" autoAdjust="0"/>
    <p:restoredTop sz="93525" autoAdjust="0"/>
  </p:normalViewPr>
  <p:slideViewPr>
    <p:cSldViewPr>
      <p:cViewPr varScale="1">
        <p:scale>
          <a:sx n="68" d="100"/>
          <a:sy n="68" d="100"/>
        </p:scale>
        <p:origin x="133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62" y="19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handoutMaster" Target="handoutMasters/handoutMaster1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16T19:50:42.91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slide" Target="../slides/slide5.xml"/><Relationship Id="rId1" Type="http://schemas.openxmlformats.org/officeDocument/2006/relationships/slide" Target="../slides/slide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B6BF3908-B8D1-47DB-934A-EED36BB5A24D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0F03D57A-F857-8048-A091-6D49860EC404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23CC17EC-C31B-9F40-A42D-34CD673652DF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4150872D-D85A-6C4A-9C65-F6DC133FFD35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DFEB8DE7-1187-8B49-B316-53B3863667CA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BFC4FB32-9DFA-4601-B4D2-153B8DA597CB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4FE16FC3-7A55-4669-9956-E0373491D04A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725CBD13-48FD-496D-AF29-15BC695B634E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8F355D54-5FD0-433D-9A86-FD7198EA13F4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6487947A-23D8-4474-A630-01A46EBD1DC4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2F5AFC-344D-4E4C-9E09-424E0537149F}" type="doc">
      <dgm:prSet loTypeId="urn:microsoft.com/office/officeart/2005/8/layout/vList3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04DAA75-D735-468D-AE11-AB4E6C10DCFC}">
      <dgm:prSet phldrT="[Text]"/>
      <dgm:spPr/>
      <dgm:t>
        <a:bodyPr/>
        <a:lstStyle/>
        <a:p>
          <a:pPr algn="l"/>
          <a:r>
            <a:rPr lang="en-US" b="1" i="0">
              <a:solidFill>
                <a:schemeClr val="bg1"/>
              </a:solidFill>
            </a:rPr>
            <a:t>Tại sao cần kỹ sư ?</a:t>
          </a:r>
          <a:endParaRPr lang="en-US" b="1" i="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CDDE1C0-D3F3-4047-96BB-6BC10A720AC8}" type="parTrans" cxnId="{CDC5CB9D-9CAE-4D77-91B6-3CAF9BBCD7FA}">
      <dgm:prSet/>
      <dgm:spPr/>
      <dgm:t>
        <a:bodyPr/>
        <a:lstStyle/>
        <a:p>
          <a:endParaRPr lang="en-US"/>
        </a:p>
      </dgm:t>
    </dgm:pt>
    <dgm:pt modelId="{BD3FAF86-8C40-4847-9BBC-EEE855FD5AD2}" type="sibTrans" cxnId="{CDC5CB9D-9CAE-4D77-91B6-3CAF9BBCD7FA}">
      <dgm:prSet/>
      <dgm:spPr/>
      <dgm:t>
        <a:bodyPr/>
        <a:lstStyle/>
        <a:p>
          <a:endParaRPr lang="en-US"/>
        </a:p>
      </dgm:t>
    </dgm:pt>
    <dgm:pt modelId="{84EF6C0B-AEEA-46E2-83B5-61D7EE724614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vi-VN" b="1" i="0">
              <a:solidFill>
                <a:schemeClr val="bg1"/>
              </a:solidFill>
            </a:rPr>
            <a:t>Kỹ sư là ai ?</a:t>
          </a:r>
          <a:endParaRPr lang="en-US" b="1" i="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805ED4D-5985-4385-A431-FFF829B6B7D5}" type="parTrans" cxnId="{90108D39-613F-44C5-BDDC-732A3267747E}">
      <dgm:prSet/>
      <dgm:spPr/>
      <dgm:t>
        <a:bodyPr/>
        <a:lstStyle/>
        <a:p>
          <a:endParaRPr lang="en-US"/>
        </a:p>
      </dgm:t>
    </dgm:pt>
    <dgm:pt modelId="{B9AD290C-4276-414B-8EBF-FC3A3D873E9D}" type="sibTrans" cxnId="{90108D39-613F-44C5-BDDC-732A3267747E}">
      <dgm:prSet/>
      <dgm:spPr/>
      <dgm:t>
        <a:bodyPr/>
        <a:lstStyle/>
        <a:p>
          <a:endParaRPr lang="en-US"/>
        </a:p>
      </dgm:t>
    </dgm:pt>
    <dgm:pt modelId="{3B00F86C-93FC-4C64-9B8D-FFC117188269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pPr algn="l"/>
          <a:r>
            <a:rPr lang="en-US" b="1" i="0">
              <a:solidFill>
                <a:schemeClr val="bg1"/>
              </a:solidFill>
            </a:rPr>
            <a:t>Cách mạng công nghiệp</a:t>
          </a:r>
          <a:endParaRPr lang="en-US" b="1" dirty="0">
            <a:solidFill>
              <a:srgbClr val="7030A0"/>
            </a:solidFill>
          </a:endParaRPr>
        </a:p>
      </dgm:t>
    </dgm:pt>
    <dgm:pt modelId="{4222CA2E-9EA6-40AD-8032-253B4F0A4B12}" type="parTrans" cxnId="{47232DF2-5309-47AC-BB40-04D23A06C994}">
      <dgm:prSet/>
      <dgm:spPr/>
      <dgm:t>
        <a:bodyPr/>
        <a:lstStyle/>
        <a:p>
          <a:endParaRPr lang="en-US"/>
        </a:p>
      </dgm:t>
    </dgm:pt>
    <dgm:pt modelId="{BE2E6CDE-D35B-4397-86E2-8EFFA13E3CD6}" type="sibTrans" cxnId="{47232DF2-5309-47AC-BB40-04D23A06C994}">
      <dgm:prSet/>
      <dgm:spPr/>
      <dgm:t>
        <a:bodyPr/>
        <a:lstStyle/>
        <a:p>
          <a:endParaRPr lang="en-US"/>
        </a:p>
      </dgm:t>
    </dgm:pt>
    <dgm:pt modelId="{85AB594F-8FB3-416F-8E5F-3D7678448D31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algn="l"/>
          <a:r>
            <a:rPr lang="en-US" b="1" i="0">
              <a:solidFill>
                <a:schemeClr val="bg1"/>
              </a:solidFill>
            </a:rPr>
            <a:t>Đạo đức của người kỹ sư</a:t>
          </a:r>
          <a:endParaRPr lang="en-US" b="1" dirty="0">
            <a:solidFill>
              <a:srgbClr val="FFFF00"/>
            </a:solidFill>
          </a:endParaRPr>
        </a:p>
      </dgm:t>
    </dgm:pt>
    <dgm:pt modelId="{42E3179D-D938-49ED-B4A4-1A895214D043}" type="parTrans" cxnId="{1D36B1F2-23A5-47EA-B410-90F34FA8D341}">
      <dgm:prSet/>
      <dgm:spPr/>
      <dgm:t>
        <a:bodyPr/>
        <a:lstStyle/>
        <a:p>
          <a:endParaRPr lang="en-US"/>
        </a:p>
      </dgm:t>
    </dgm:pt>
    <dgm:pt modelId="{D54EB8A3-EF93-48F4-BD6B-DED8B29F60BD}" type="sibTrans" cxnId="{1D36B1F2-23A5-47EA-B410-90F34FA8D341}">
      <dgm:prSet/>
      <dgm:spPr/>
      <dgm:t>
        <a:bodyPr/>
        <a:lstStyle/>
        <a:p>
          <a:endParaRPr lang="en-US"/>
        </a:p>
      </dgm:t>
    </dgm:pt>
    <dgm:pt modelId="{6D388C1C-9CFB-4024-8FBC-55C1E88C5B98}">
      <dgm:prSet/>
      <dgm:spPr/>
      <dgm:t>
        <a:bodyPr/>
        <a:lstStyle/>
        <a:p>
          <a:pPr algn="l"/>
          <a:r>
            <a:rPr lang="en-US" b="1" i="0">
              <a:solidFill>
                <a:schemeClr val="bg1"/>
              </a:solidFill>
            </a:rPr>
            <a:t>Kỹ năng cần thiết của người kỹ sư</a:t>
          </a:r>
          <a:endParaRPr lang="en-US" i="1" dirty="0">
            <a:solidFill>
              <a:schemeClr val="bg1"/>
            </a:solidFill>
          </a:endParaRPr>
        </a:p>
      </dgm:t>
    </dgm:pt>
    <dgm:pt modelId="{43F9B671-7034-4686-806D-13B906B406EB}" type="parTrans" cxnId="{09EA7544-199C-4265-8E09-A2399BEFFA3E}">
      <dgm:prSet/>
      <dgm:spPr/>
      <dgm:t>
        <a:bodyPr/>
        <a:lstStyle/>
        <a:p>
          <a:endParaRPr lang="en-US"/>
        </a:p>
      </dgm:t>
    </dgm:pt>
    <dgm:pt modelId="{799A7BE2-E5A9-42C7-A459-C28A99EADA0F}" type="sibTrans" cxnId="{09EA7544-199C-4265-8E09-A2399BEFFA3E}">
      <dgm:prSet/>
      <dgm:spPr/>
      <dgm:t>
        <a:bodyPr/>
        <a:lstStyle/>
        <a:p>
          <a:endParaRPr lang="en-US"/>
        </a:p>
      </dgm:t>
    </dgm:pt>
    <dgm:pt modelId="{B51B6420-6147-4965-8B5B-D67F0423BECC}" type="pres">
      <dgm:prSet presAssocID="{FF2F5AFC-344D-4E4C-9E09-424E0537149F}" presName="linearFlow" presStyleCnt="0">
        <dgm:presLayoutVars>
          <dgm:dir/>
          <dgm:resizeHandles val="exact"/>
        </dgm:presLayoutVars>
      </dgm:prSet>
      <dgm:spPr/>
    </dgm:pt>
    <dgm:pt modelId="{0E85280B-330E-46C4-90C3-0BAAF9FEFAE8}" type="pres">
      <dgm:prSet presAssocID="{304DAA75-D735-468D-AE11-AB4E6C10DCFC}" presName="composite" presStyleCnt="0"/>
      <dgm:spPr/>
    </dgm:pt>
    <dgm:pt modelId="{281A721D-9EE2-4C81-8BA1-2C714C8E19B9}" type="pres">
      <dgm:prSet presAssocID="{304DAA75-D735-468D-AE11-AB4E6C10DCFC}" presName="imgShp" presStyleLbl="fgImgPlace1" presStyleIdx="0" presStyleCnt="5" custLinFactNeighborX="-50134" custLinFactNeighborY="-21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2737249E-13DD-4BE8-B958-F872C8B8ED8D}" type="pres">
      <dgm:prSet presAssocID="{304DAA75-D735-468D-AE11-AB4E6C10DCFC}" presName="txShp" presStyleLbl="node1" presStyleIdx="0" presStyleCnt="5" custScaleX="100051">
        <dgm:presLayoutVars>
          <dgm:bulletEnabled val="1"/>
        </dgm:presLayoutVars>
      </dgm:prSet>
      <dgm:spPr/>
    </dgm:pt>
    <dgm:pt modelId="{DC0A0146-1E66-4273-904A-6E7DF04B8915}" type="pres">
      <dgm:prSet presAssocID="{BD3FAF86-8C40-4847-9BBC-EEE855FD5AD2}" presName="spacing" presStyleCnt="0"/>
      <dgm:spPr/>
    </dgm:pt>
    <dgm:pt modelId="{4AEDC81B-EC73-4B29-AB33-C0A101F7FBA2}" type="pres">
      <dgm:prSet presAssocID="{84EF6C0B-AEEA-46E2-83B5-61D7EE724614}" presName="composite" presStyleCnt="0"/>
      <dgm:spPr/>
    </dgm:pt>
    <dgm:pt modelId="{A27BCCDB-C8E5-4DBD-88CA-031CA604C447}" type="pres">
      <dgm:prSet presAssocID="{84EF6C0B-AEEA-46E2-83B5-61D7EE724614}" presName="imgShp" presStyleLbl="fgImgPlace1" presStyleIdx="1" presStyleCnt="5" custLinFactNeighborX="-5013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</dgm:spPr>
    </dgm:pt>
    <dgm:pt modelId="{A8CF0980-05AD-4C81-8E6E-20FF1383282E}" type="pres">
      <dgm:prSet presAssocID="{84EF6C0B-AEEA-46E2-83B5-61D7EE724614}" presName="txShp" presStyleLbl="node1" presStyleIdx="1" presStyleCnt="5" custScaleX="100559">
        <dgm:presLayoutVars>
          <dgm:bulletEnabled val="1"/>
        </dgm:presLayoutVars>
      </dgm:prSet>
      <dgm:spPr/>
    </dgm:pt>
    <dgm:pt modelId="{0C470A7B-5EA4-4A27-A240-2B2101A6A992}" type="pres">
      <dgm:prSet presAssocID="{B9AD290C-4276-414B-8EBF-FC3A3D873E9D}" presName="spacing" presStyleCnt="0"/>
      <dgm:spPr/>
    </dgm:pt>
    <dgm:pt modelId="{475C09CE-6C76-4603-8A92-1E10A5541A6A}" type="pres">
      <dgm:prSet presAssocID="{3B00F86C-93FC-4C64-9B8D-FFC117188269}" presName="composite" presStyleCnt="0"/>
      <dgm:spPr/>
    </dgm:pt>
    <dgm:pt modelId="{38042374-274D-4FEC-8781-B8B63E756BC5}" type="pres">
      <dgm:prSet presAssocID="{3B00F86C-93FC-4C64-9B8D-FFC117188269}" presName="imgShp" presStyleLbl="fgImgPlace1" presStyleIdx="2" presStyleCnt="5" custLinFactNeighborX="-5013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</dgm:pt>
    <dgm:pt modelId="{AC5CA6F9-48F8-469D-BA6C-549AAB9B1C51}" type="pres">
      <dgm:prSet presAssocID="{3B00F86C-93FC-4C64-9B8D-FFC117188269}" presName="txShp" presStyleLbl="node1" presStyleIdx="2" presStyleCnt="5" custScaleX="100559">
        <dgm:presLayoutVars>
          <dgm:bulletEnabled val="1"/>
        </dgm:presLayoutVars>
      </dgm:prSet>
      <dgm:spPr/>
    </dgm:pt>
    <dgm:pt modelId="{18747A99-3F40-4976-9AFF-AB4DDAC851A9}" type="pres">
      <dgm:prSet presAssocID="{BE2E6CDE-D35B-4397-86E2-8EFFA13E3CD6}" presName="spacing" presStyleCnt="0"/>
      <dgm:spPr/>
    </dgm:pt>
    <dgm:pt modelId="{E9CD8468-EF73-4AFB-A540-2802EF69C392}" type="pres">
      <dgm:prSet presAssocID="{85AB594F-8FB3-416F-8E5F-3D7678448D31}" presName="composite" presStyleCnt="0"/>
      <dgm:spPr/>
    </dgm:pt>
    <dgm:pt modelId="{585516B7-E68C-4187-B6C0-D2AF3795E2F2}" type="pres">
      <dgm:prSet presAssocID="{85AB594F-8FB3-416F-8E5F-3D7678448D31}" presName="imgShp" presStyleLbl="fgImgPlace1" presStyleIdx="3" presStyleCnt="5" custLinFactNeighborX="-5013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</dgm:pt>
    <dgm:pt modelId="{92745DA9-9C8A-4238-8F20-D80787C0BB03}" type="pres">
      <dgm:prSet presAssocID="{85AB594F-8FB3-416F-8E5F-3D7678448D31}" presName="txShp" presStyleLbl="node1" presStyleIdx="3" presStyleCnt="5" custScaleX="100559">
        <dgm:presLayoutVars>
          <dgm:bulletEnabled val="1"/>
        </dgm:presLayoutVars>
      </dgm:prSet>
      <dgm:spPr/>
    </dgm:pt>
    <dgm:pt modelId="{6437F725-8EA7-4A16-BFC4-53D821E6E6ED}" type="pres">
      <dgm:prSet presAssocID="{D54EB8A3-EF93-48F4-BD6B-DED8B29F60BD}" presName="spacing" presStyleCnt="0"/>
      <dgm:spPr/>
    </dgm:pt>
    <dgm:pt modelId="{52C2C668-8036-4634-94D5-F8F61DF8D369}" type="pres">
      <dgm:prSet presAssocID="{6D388C1C-9CFB-4024-8FBC-55C1E88C5B98}" presName="composite" presStyleCnt="0"/>
      <dgm:spPr/>
    </dgm:pt>
    <dgm:pt modelId="{13F7B433-265C-42E6-88C9-F0B7AAA835B4}" type="pres">
      <dgm:prSet presAssocID="{6D388C1C-9CFB-4024-8FBC-55C1E88C5B98}" presName="imgShp" presStyleLbl="fgImgPlace1" presStyleIdx="4" presStyleCnt="5" custLinFactNeighborX="-5013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</dgm:spPr>
    </dgm:pt>
    <dgm:pt modelId="{2B829640-B1D8-44EB-A651-8821E8F5A0C8}" type="pres">
      <dgm:prSet presAssocID="{6D388C1C-9CFB-4024-8FBC-55C1E88C5B98}" presName="txShp" presStyleLbl="node1" presStyleIdx="4" presStyleCnt="5" custScaleX="100559">
        <dgm:presLayoutVars>
          <dgm:bulletEnabled val="1"/>
        </dgm:presLayoutVars>
      </dgm:prSet>
      <dgm:spPr/>
    </dgm:pt>
  </dgm:ptLst>
  <dgm:cxnLst>
    <dgm:cxn modelId="{CDBDDC0E-9141-D842-B184-1C46D062AF37}" type="presOf" srcId="{3B00F86C-93FC-4C64-9B8D-FFC117188269}" destId="{AC5CA6F9-48F8-469D-BA6C-549AAB9B1C51}" srcOrd="0" destOrd="0" presId="urn:microsoft.com/office/officeart/2005/8/layout/vList3"/>
    <dgm:cxn modelId="{370A4812-8025-494B-A521-883C8E09FEB5}" type="presOf" srcId="{6D388C1C-9CFB-4024-8FBC-55C1E88C5B98}" destId="{2B829640-B1D8-44EB-A651-8821E8F5A0C8}" srcOrd="0" destOrd="0" presId="urn:microsoft.com/office/officeart/2005/8/layout/vList3"/>
    <dgm:cxn modelId="{8DE10E21-964D-3749-BEB3-3E9DAD393915}" type="presOf" srcId="{84EF6C0B-AEEA-46E2-83B5-61D7EE724614}" destId="{A8CF0980-05AD-4C81-8E6E-20FF1383282E}" srcOrd="0" destOrd="0" presId="urn:microsoft.com/office/officeart/2005/8/layout/vList3"/>
    <dgm:cxn modelId="{90108D39-613F-44C5-BDDC-732A3267747E}" srcId="{FF2F5AFC-344D-4E4C-9E09-424E0537149F}" destId="{84EF6C0B-AEEA-46E2-83B5-61D7EE724614}" srcOrd="1" destOrd="0" parTransId="{C805ED4D-5985-4385-A431-FFF829B6B7D5}" sibTransId="{B9AD290C-4276-414B-8EBF-FC3A3D873E9D}"/>
    <dgm:cxn modelId="{09EA7544-199C-4265-8E09-A2399BEFFA3E}" srcId="{FF2F5AFC-344D-4E4C-9E09-424E0537149F}" destId="{6D388C1C-9CFB-4024-8FBC-55C1E88C5B98}" srcOrd="4" destOrd="0" parTransId="{43F9B671-7034-4686-806D-13B906B406EB}" sibTransId="{799A7BE2-E5A9-42C7-A459-C28A99EADA0F}"/>
    <dgm:cxn modelId="{F3FBF867-AF47-E04B-A7A8-48F2880EA027}" type="presOf" srcId="{304DAA75-D735-468D-AE11-AB4E6C10DCFC}" destId="{2737249E-13DD-4BE8-B958-F872C8B8ED8D}" srcOrd="0" destOrd="0" presId="urn:microsoft.com/office/officeart/2005/8/layout/vList3"/>
    <dgm:cxn modelId="{CDC5CB9D-9CAE-4D77-91B6-3CAF9BBCD7FA}" srcId="{FF2F5AFC-344D-4E4C-9E09-424E0537149F}" destId="{304DAA75-D735-468D-AE11-AB4E6C10DCFC}" srcOrd="0" destOrd="0" parTransId="{9CDDE1C0-D3F3-4047-96BB-6BC10A720AC8}" sibTransId="{BD3FAF86-8C40-4847-9BBC-EEE855FD5AD2}"/>
    <dgm:cxn modelId="{7E9CBAC0-9481-3D4E-87C4-5E0AA0B715D1}" type="presOf" srcId="{FF2F5AFC-344D-4E4C-9E09-424E0537149F}" destId="{B51B6420-6147-4965-8B5B-D67F0423BECC}" srcOrd="0" destOrd="0" presId="urn:microsoft.com/office/officeart/2005/8/layout/vList3"/>
    <dgm:cxn modelId="{C391C2D8-809E-0B48-B0C0-87DAD918F0A3}" type="presOf" srcId="{85AB594F-8FB3-416F-8E5F-3D7678448D31}" destId="{92745DA9-9C8A-4238-8F20-D80787C0BB03}" srcOrd="0" destOrd="0" presId="urn:microsoft.com/office/officeart/2005/8/layout/vList3"/>
    <dgm:cxn modelId="{47232DF2-5309-47AC-BB40-04D23A06C994}" srcId="{FF2F5AFC-344D-4E4C-9E09-424E0537149F}" destId="{3B00F86C-93FC-4C64-9B8D-FFC117188269}" srcOrd="2" destOrd="0" parTransId="{4222CA2E-9EA6-40AD-8032-253B4F0A4B12}" sibTransId="{BE2E6CDE-D35B-4397-86E2-8EFFA13E3CD6}"/>
    <dgm:cxn modelId="{1D36B1F2-23A5-47EA-B410-90F34FA8D341}" srcId="{FF2F5AFC-344D-4E4C-9E09-424E0537149F}" destId="{85AB594F-8FB3-416F-8E5F-3D7678448D31}" srcOrd="3" destOrd="0" parTransId="{42E3179D-D938-49ED-B4A4-1A895214D043}" sibTransId="{D54EB8A3-EF93-48F4-BD6B-DED8B29F60BD}"/>
    <dgm:cxn modelId="{39172D29-AEF1-2E4A-853E-3B873E21FE83}" type="presParOf" srcId="{B51B6420-6147-4965-8B5B-D67F0423BECC}" destId="{0E85280B-330E-46C4-90C3-0BAAF9FEFAE8}" srcOrd="0" destOrd="0" presId="urn:microsoft.com/office/officeart/2005/8/layout/vList3"/>
    <dgm:cxn modelId="{ECE5944A-2603-1D4C-BD13-03D77F622900}" type="presParOf" srcId="{0E85280B-330E-46C4-90C3-0BAAF9FEFAE8}" destId="{281A721D-9EE2-4C81-8BA1-2C714C8E19B9}" srcOrd="0" destOrd="0" presId="urn:microsoft.com/office/officeart/2005/8/layout/vList3"/>
    <dgm:cxn modelId="{FC7D3CA2-E420-7C45-9F2F-A3FA4B435CA3}" type="presParOf" srcId="{0E85280B-330E-46C4-90C3-0BAAF9FEFAE8}" destId="{2737249E-13DD-4BE8-B958-F872C8B8ED8D}" srcOrd="1" destOrd="0" presId="urn:microsoft.com/office/officeart/2005/8/layout/vList3"/>
    <dgm:cxn modelId="{D0228485-A376-BE4B-936D-2CFAA74F70D3}" type="presParOf" srcId="{B51B6420-6147-4965-8B5B-D67F0423BECC}" destId="{DC0A0146-1E66-4273-904A-6E7DF04B8915}" srcOrd="1" destOrd="0" presId="urn:microsoft.com/office/officeart/2005/8/layout/vList3"/>
    <dgm:cxn modelId="{36802319-ACC8-1340-9BE5-73DDEA989DFD}" type="presParOf" srcId="{B51B6420-6147-4965-8B5B-D67F0423BECC}" destId="{4AEDC81B-EC73-4B29-AB33-C0A101F7FBA2}" srcOrd="2" destOrd="0" presId="urn:microsoft.com/office/officeart/2005/8/layout/vList3"/>
    <dgm:cxn modelId="{5EEE3F14-8F92-2D4E-9E66-6D53D3D89BA1}" type="presParOf" srcId="{4AEDC81B-EC73-4B29-AB33-C0A101F7FBA2}" destId="{A27BCCDB-C8E5-4DBD-88CA-031CA604C447}" srcOrd="0" destOrd="0" presId="urn:microsoft.com/office/officeart/2005/8/layout/vList3"/>
    <dgm:cxn modelId="{404AD082-ADE0-0941-9F5A-5311AD51322C}" type="presParOf" srcId="{4AEDC81B-EC73-4B29-AB33-C0A101F7FBA2}" destId="{A8CF0980-05AD-4C81-8E6E-20FF1383282E}" srcOrd="1" destOrd="0" presId="urn:microsoft.com/office/officeart/2005/8/layout/vList3"/>
    <dgm:cxn modelId="{014BBFE8-EA4D-EF46-BCD2-EC937C612E10}" type="presParOf" srcId="{B51B6420-6147-4965-8B5B-D67F0423BECC}" destId="{0C470A7B-5EA4-4A27-A240-2B2101A6A992}" srcOrd="3" destOrd="0" presId="urn:microsoft.com/office/officeart/2005/8/layout/vList3"/>
    <dgm:cxn modelId="{A574D6FB-30A3-C144-950E-FB21326DBAA2}" type="presParOf" srcId="{B51B6420-6147-4965-8B5B-D67F0423BECC}" destId="{475C09CE-6C76-4603-8A92-1E10A5541A6A}" srcOrd="4" destOrd="0" presId="urn:microsoft.com/office/officeart/2005/8/layout/vList3"/>
    <dgm:cxn modelId="{E237C83A-8F57-C249-9493-9F8EE7D48D96}" type="presParOf" srcId="{475C09CE-6C76-4603-8A92-1E10A5541A6A}" destId="{38042374-274D-4FEC-8781-B8B63E756BC5}" srcOrd="0" destOrd="0" presId="urn:microsoft.com/office/officeart/2005/8/layout/vList3"/>
    <dgm:cxn modelId="{5AED2C1A-6B20-864A-B380-84F63D83AC6F}" type="presParOf" srcId="{475C09CE-6C76-4603-8A92-1E10A5541A6A}" destId="{AC5CA6F9-48F8-469D-BA6C-549AAB9B1C51}" srcOrd="1" destOrd="0" presId="urn:microsoft.com/office/officeart/2005/8/layout/vList3"/>
    <dgm:cxn modelId="{98AA74B3-48F0-6544-B668-2E4C30673503}" type="presParOf" srcId="{B51B6420-6147-4965-8B5B-D67F0423BECC}" destId="{18747A99-3F40-4976-9AFF-AB4DDAC851A9}" srcOrd="5" destOrd="0" presId="urn:microsoft.com/office/officeart/2005/8/layout/vList3"/>
    <dgm:cxn modelId="{25BF5417-E665-C64D-A1C1-E25C413836E1}" type="presParOf" srcId="{B51B6420-6147-4965-8B5B-D67F0423BECC}" destId="{E9CD8468-EF73-4AFB-A540-2802EF69C392}" srcOrd="6" destOrd="0" presId="urn:microsoft.com/office/officeart/2005/8/layout/vList3"/>
    <dgm:cxn modelId="{484E2469-5571-E545-B5D4-340F2FE32E88}" type="presParOf" srcId="{E9CD8468-EF73-4AFB-A540-2802EF69C392}" destId="{585516B7-E68C-4187-B6C0-D2AF3795E2F2}" srcOrd="0" destOrd="0" presId="urn:microsoft.com/office/officeart/2005/8/layout/vList3"/>
    <dgm:cxn modelId="{DF01D247-E372-C942-B10A-A45D4BF9D5F0}" type="presParOf" srcId="{E9CD8468-EF73-4AFB-A540-2802EF69C392}" destId="{92745DA9-9C8A-4238-8F20-D80787C0BB03}" srcOrd="1" destOrd="0" presId="urn:microsoft.com/office/officeart/2005/8/layout/vList3"/>
    <dgm:cxn modelId="{03AD7C98-9860-0B4C-B7E4-D1426454FBC1}" type="presParOf" srcId="{B51B6420-6147-4965-8B5B-D67F0423BECC}" destId="{6437F725-8EA7-4A16-BFC4-53D821E6E6ED}" srcOrd="7" destOrd="0" presId="urn:microsoft.com/office/officeart/2005/8/layout/vList3"/>
    <dgm:cxn modelId="{A56417F0-463C-C44C-9EAC-7462425E16A3}" type="presParOf" srcId="{B51B6420-6147-4965-8B5B-D67F0423BECC}" destId="{52C2C668-8036-4634-94D5-F8F61DF8D369}" srcOrd="8" destOrd="0" presId="urn:microsoft.com/office/officeart/2005/8/layout/vList3"/>
    <dgm:cxn modelId="{4CDF734F-7076-BE48-9555-B889E73F9416}" type="presParOf" srcId="{52C2C668-8036-4634-94D5-F8F61DF8D369}" destId="{13F7B433-265C-42E6-88C9-F0B7AAA835B4}" srcOrd="0" destOrd="0" presId="urn:microsoft.com/office/officeart/2005/8/layout/vList3"/>
    <dgm:cxn modelId="{4790FE2E-F85E-0240-83A2-60CA4C5B6907}" type="presParOf" srcId="{52C2C668-8036-4634-94D5-F8F61DF8D369}" destId="{2B829640-B1D8-44EB-A651-8821E8F5A0C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0E935B-632B-4424-9BFB-F1C5A9D014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396E0-32BA-46BE-B28A-A2673D61FB1A}" type="pres">
      <dgm:prSet presAssocID="{170E935B-632B-4424-9BFB-F1C5A9D014B6}" presName="vert0" presStyleCnt="0">
        <dgm:presLayoutVars>
          <dgm:dir/>
          <dgm:animOne val="branch"/>
          <dgm:animLvl val="lvl"/>
        </dgm:presLayoutVars>
      </dgm:prSet>
      <dgm:spPr/>
    </dgm:pt>
  </dgm:ptLst>
  <dgm:cxnLst>
    <dgm:cxn modelId="{9A7A62B8-303D-E14A-BDDF-9C5B9D46BAA3}" type="presOf" srcId="{170E935B-632B-4424-9BFB-F1C5A9D014B6}" destId="{C66396E0-32BA-46BE-B28A-A2673D61FB1A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7249E-13DD-4BE8-B958-F872C8B8ED8D}">
      <dsp:nvSpPr>
        <dsp:cNvPr id="0" name=""/>
        <dsp:cNvSpPr/>
      </dsp:nvSpPr>
      <dsp:spPr>
        <a:xfrm rot="10800000">
          <a:off x="1583019" y="1256"/>
          <a:ext cx="5581146" cy="72036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662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>
              <a:solidFill>
                <a:schemeClr val="bg1"/>
              </a:solidFill>
            </a:rPr>
            <a:t>Tại sao cần kỹ sư ?</a:t>
          </a:r>
          <a:endParaRPr lang="en-US" sz="2600" b="1" i="0" kern="1200" dirty="0">
            <a:solidFill>
              <a:schemeClr val="bg1"/>
            </a:solidFill>
          </a:endParaRPr>
        </a:p>
      </dsp:txBody>
      <dsp:txXfrm rot="10800000">
        <a:off x="1763111" y="1256"/>
        <a:ext cx="5401054" cy="720368"/>
      </dsp:txXfrm>
    </dsp:sp>
    <dsp:sp modelId="{281A721D-9EE2-4C81-8BA1-2C714C8E19B9}">
      <dsp:nvSpPr>
        <dsp:cNvPr id="0" name=""/>
        <dsp:cNvSpPr/>
      </dsp:nvSpPr>
      <dsp:spPr>
        <a:xfrm>
          <a:off x="863108" y="0"/>
          <a:ext cx="720368" cy="7203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8CF0980-05AD-4C81-8E6E-20FF1383282E}">
      <dsp:nvSpPr>
        <dsp:cNvPr id="0" name=""/>
        <dsp:cNvSpPr/>
      </dsp:nvSpPr>
      <dsp:spPr>
        <a:xfrm rot="10800000">
          <a:off x="1561766" y="936660"/>
          <a:ext cx="5609484" cy="720368"/>
        </a:xfrm>
        <a:prstGeom prst="homePlat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17662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i="0" kern="1200">
              <a:solidFill>
                <a:schemeClr val="bg1"/>
              </a:solidFill>
            </a:rPr>
            <a:t>Kỹ sư là ai ?</a:t>
          </a:r>
          <a:endParaRPr lang="en-US" sz="2600" b="1" i="0" kern="1200" dirty="0">
            <a:solidFill>
              <a:schemeClr val="bg1"/>
            </a:solidFill>
          </a:endParaRPr>
        </a:p>
      </dsp:txBody>
      <dsp:txXfrm rot="10800000">
        <a:off x="1741858" y="936660"/>
        <a:ext cx="5429392" cy="720368"/>
      </dsp:txXfrm>
    </dsp:sp>
    <dsp:sp modelId="{A27BCCDB-C8E5-4DBD-88CA-031CA604C447}">
      <dsp:nvSpPr>
        <dsp:cNvPr id="0" name=""/>
        <dsp:cNvSpPr/>
      </dsp:nvSpPr>
      <dsp:spPr>
        <a:xfrm>
          <a:off x="856023" y="936660"/>
          <a:ext cx="720368" cy="72036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C5CA6F9-48F8-469D-BA6C-549AAB9B1C51}">
      <dsp:nvSpPr>
        <dsp:cNvPr id="0" name=""/>
        <dsp:cNvSpPr/>
      </dsp:nvSpPr>
      <dsp:spPr>
        <a:xfrm rot="10800000">
          <a:off x="1561766" y="1872063"/>
          <a:ext cx="5609484" cy="720368"/>
        </a:xfrm>
        <a:prstGeom prst="homePlate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662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>
              <a:solidFill>
                <a:schemeClr val="bg1"/>
              </a:solidFill>
            </a:rPr>
            <a:t>Cách mạng công nghiệp</a:t>
          </a:r>
          <a:endParaRPr lang="en-US" sz="2600" b="1" kern="1200" dirty="0">
            <a:solidFill>
              <a:srgbClr val="7030A0"/>
            </a:solidFill>
          </a:endParaRPr>
        </a:p>
      </dsp:txBody>
      <dsp:txXfrm rot="10800000">
        <a:off x="1741858" y="1872063"/>
        <a:ext cx="5429392" cy="720368"/>
      </dsp:txXfrm>
    </dsp:sp>
    <dsp:sp modelId="{38042374-274D-4FEC-8781-B8B63E756BC5}">
      <dsp:nvSpPr>
        <dsp:cNvPr id="0" name=""/>
        <dsp:cNvSpPr/>
      </dsp:nvSpPr>
      <dsp:spPr>
        <a:xfrm>
          <a:off x="856023" y="1872063"/>
          <a:ext cx="720368" cy="72036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2745DA9-9C8A-4238-8F20-D80787C0BB03}">
      <dsp:nvSpPr>
        <dsp:cNvPr id="0" name=""/>
        <dsp:cNvSpPr/>
      </dsp:nvSpPr>
      <dsp:spPr>
        <a:xfrm rot="10800000">
          <a:off x="1561766" y="2807467"/>
          <a:ext cx="5609484" cy="720368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662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>
              <a:solidFill>
                <a:schemeClr val="bg1"/>
              </a:solidFill>
            </a:rPr>
            <a:t>Đạo đức của người kỹ sư</a:t>
          </a:r>
          <a:endParaRPr lang="en-US" sz="2600" b="1" kern="1200" dirty="0">
            <a:solidFill>
              <a:srgbClr val="FFFF00"/>
            </a:solidFill>
          </a:endParaRPr>
        </a:p>
      </dsp:txBody>
      <dsp:txXfrm rot="10800000">
        <a:off x="1741858" y="2807467"/>
        <a:ext cx="5429392" cy="720368"/>
      </dsp:txXfrm>
    </dsp:sp>
    <dsp:sp modelId="{585516B7-E68C-4187-B6C0-D2AF3795E2F2}">
      <dsp:nvSpPr>
        <dsp:cNvPr id="0" name=""/>
        <dsp:cNvSpPr/>
      </dsp:nvSpPr>
      <dsp:spPr>
        <a:xfrm>
          <a:off x="856023" y="2807467"/>
          <a:ext cx="720368" cy="72036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B829640-B1D8-44EB-A651-8821E8F5A0C8}">
      <dsp:nvSpPr>
        <dsp:cNvPr id="0" name=""/>
        <dsp:cNvSpPr/>
      </dsp:nvSpPr>
      <dsp:spPr>
        <a:xfrm rot="10800000">
          <a:off x="1561766" y="3742870"/>
          <a:ext cx="5609484" cy="720368"/>
        </a:xfrm>
        <a:prstGeom prst="homePlate">
          <a:avLst/>
        </a:prstGeom>
        <a:gradFill rotWithShape="0">
          <a:gsLst>
            <a:gs pos="0">
              <a:schemeClr val="accent5">
                <a:hueOff val="-14019298"/>
                <a:satOff val="20613"/>
                <a:lumOff val="17647"/>
                <a:alphaOff val="0"/>
                <a:shade val="51000"/>
                <a:satMod val="130000"/>
              </a:schemeClr>
            </a:gs>
            <a:gs pos="80000">
              <a:schemeClr val="accent5">
                <a:hueOff val="-14019298"/>
                <a:satOff val="20613"/>
                <a:lumOff val="17647"/>
                <a:alphaOff val="0"/>
                <a:shade val="93000"/>
                <a:satMod val="130000"/>
              </a:schemeClr>
            </a:gs>
            <a:gs pos="100000">
              <a:schemeClr val="accent5">
                <a:hueOff val="-14019298"/>
                <a:satOff val="20613"/>
                <a:lumOff val="17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662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>
              <a:solidFill>
                <a:schemeClr val="bg1"/>
              </a:solidFill>
            </a:rPr>
            <a:t>Kỹ năng cần thiết của người kỹ sư</a:t>
          </a:r>
          <a:endParaRPr lang="en-US" sz="2600" i="1" kern="1200" dirty="0">
            <a:solidFill>
              <a:schemeClr val="bg1"/>
            </a:solidFill>
          </a:endParaRPr>
        </a:p>
      </dsp:txBody>
      <dsp:txXfrm rot="10800000">
        <a:off x="1741858" y="3742870"/>
        <a:ext cx="5429392" cy="720368"/>
      </dsp:txXfrm>
    </dsp:sp>
    <dsp:sp modelId="{13F7B433-265C-42E6-88C9-F0B7AAA835B4}">
      <dsp:nvSpPr>
        <dsp:cNvPr id="0" name=""/>
        <dsp:cNvSpPr/>
      </dsp:nvSpPr>
      <dsp:spPr>
        <a:xfrm>
          <a:off x="856023" y="3742870"/>
          <a:ext cx="720368" cy="72036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6" tIns="49868" rIns="99736" bIns="49868" numCol="1" anchor="t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6" tIns="49868" rIns="99736" bIns="49868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6" tIns="49868" rIns="99736" bIns="49868" numCol="1" anchor="b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6" tIns="49868" rIns="99736" bIns="49868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DE6BDD7-4F28-4317-B0A9-43FC3118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29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6" tIns="49868" rIns="99736" bIns="49868" numCol="1" anchor="t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6" tIns="49868" rIns="99736" bIns="49868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2313"/>
            <a:ext cx="4795838" cy="3597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0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6" tIns="49868" rIns="99736" bIns="498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6" tIns="49868" rIns="99736" bIns="49868" numCol="1" anchor="b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736" tIns="49868" rIns="99736" bIns="49868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buClrTx/>
              <a:buSzTx/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898E90A-CCA4-4D0F-BCE6-37712FA45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31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8E90A-CCA4-4D0F-BCE6-37712FA458C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8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15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98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16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8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17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75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18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9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19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8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21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23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22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08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23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10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0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</a:t>
            </a:fld>
            <a:endParaRPr lang="en-US" sz="1300" b="0" dirty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7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25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91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26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8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27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11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28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62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29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30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06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31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82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32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57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33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82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5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</a:t>
            </a:fld>
            <a:endParaRPr lang="en-US" sz="1300" b="0" dirty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26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35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6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36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6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37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11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38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593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39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40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84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41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948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8E90A-CCA4-4D0F-BCE6-37712FA458C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47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44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824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45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4</a:t>
            </a:fld>
            <a:endParaRPr lang="en-US" sz="1300" b="0" dirty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99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48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5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49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13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50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29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51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573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52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290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53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999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21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55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612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56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512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57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</a:t>
            </a:fld>
            <a:endParaRPr lang="en-US" sz="1300" b="0" dirty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147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58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277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62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452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8E90A-CCA4-4D0F-BCE6-37712FA458C9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26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64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41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67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009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68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113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69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410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70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01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72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03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73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21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6</a:t>
            </a:fld>
            <a:endParaRPr lang="en-US" sz="1300" b="0" dirty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889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8E90A-CCA4-4D0F-BCE6-37712FA458C9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976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75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85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77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873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82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863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86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41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89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90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620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91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084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92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687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93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2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7</a:t>
            </a:fld>
            <a:endParaRPr lang="en-US" sz="1300" b="0" dirty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253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94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108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95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94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8E90A-CCA4-4D0F-BCE6-37712FA458C9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233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102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353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104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197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105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69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106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95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107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79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108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409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109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11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9882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110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795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111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1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113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971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114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5692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115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9468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117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89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118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963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119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8271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120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916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123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04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13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802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124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709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126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249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128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6985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129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5288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130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625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131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3018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132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8786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136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8138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defTabSz="990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B274B1B5-A634-421C-8D27-7E9EB3985447}" type="slidenum">
              <a:rPr lang="en-US" sz="1300" b="0" smtClean="0">
                <a:solidFill>
                  <a:schemeClr val="tx1"/>
                </a:solidFill>
              </a:rPr>
              <a:pPr eaLnBrk="1" hangingPunct="1"/>
              <a:t>137</a:t>
            </a:fld>
            <a:endParaRPr lang="en-US" sz="1300" b="0">
              <a:solidFill>
                <a:schemeClr val="tx1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4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 userDrawn="1"/>
        </p:nvSpPr>
        <p:spPr bwMode="auto">
          <a:xfrm>
            <a:off x="971550" y="4797425"/>
            <a:ext cx="5472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None/>
              <a:defRPr/>
            </a:pPr>
            <a:endParaRPr lang="en-US" sz="1800" b="0">
              <a:solidFill>
                <a:srgbClr val="FF6600"/>
              </a:solidFill>
            </a:endParaRPr>
          </a:p>
        </p:txBody>
      </p:sp>
      <p:sp>
        <p:nvSpPr>
          <p:cNvPr id="5" name="Line 56"/>
          <p:cNvSpPr>
            <a:spLocks noChangeShapeType="1"/>
          </p:cNvSpPr>
          <p:nvPr userDrawn="1"/>
        </p:nvSpPr>
        <p:spPr bwMode="auto">
          <a:xfrm flipV="1">
            <a:off x="755650" y="2205038"/>
            <a:ext cx="5903913" cy="0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59"/>
          <p:cNvSpPr txBox="1">
            <a:spLocks noChangeArrowheads="1"/>
          </p:cNvSpPr>
          <p:nvPr userDrawn="1"/>
        </p:nvSpPr>
        <p:spPr bwMode="auto">
          <a:xfrm>
            <a:off x="4095750" y="6302375"/>
            <a:ext cx="69890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800"/>
              <a:t>2018</a:t>
            </a:r>
          </a:p>
        </p:txBody>
      </p:sp>
      <p:sp>
        <p:nvSpPr>
          <p:cNvPr id="7" name="Line 56"/>
          <p:cNvSpPr>
            <a:spLocks noChangeShapeType="1"/>
          </p:cNvSpPr>
          <p:nvPr userDrawn="1"/>
        </p:nvSpPr>
        <p:spPr bwMode="auto">
          <a:xfrm>
            <a:off x="755650" y="1208088"/>
            <a:ext cx="0" cy="1008062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6388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021288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36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871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609600"/>
            <a:ext cx="18288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09600"/>
            <a:ext cx="53340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879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23850" y="188913"/>
            <a:ext cx="8064500" cy="6192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313" y="6381750"/>
            <a:ext cx="1439862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5576" y="5877272"/>
            <a:ext cx="7558087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9938" y="6597650"/>
            <a:ext cx="719137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B2F6C-F137-4CEF-80DC-152BE83D4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0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755204" y="1341438"/>
            <a:ext cx="7550596" cy="3016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107504" y="11113"/>
            <a:ext cx="5508625" cy="473206"/>
            <a:chOff x="4787900" y="11113"/>
            <a:chExt cx="5508625" cy="473206"/>
          </a:xfrm>
        </p:grpSpPr>
        <p:sp>
          <p:nvSpPr>
            <p:cNvPr id="6" name="TextBox 11"/>
            <p:cNvSpPr txBox="1">
              <a:spLocks noChangeArrowheads="1"/>
            </p:cNvSpPr>
            <p:nvPr userDrawn="1"/>
          </p:nvSpPr>
          <p:spPr bwMode="auto">
            <a:xfrm>
              <a:off x="4787900" y="11113"/>
              <a:ext cx="5508625" cy="473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rgbClr val="333399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333399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333399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333399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333399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itchFamily="2" charset="2"/>
                <a:defRPr sz="2000" b="1">
                  <a:solidFill>
                    <a:srgbClr val="333399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itchFamily="2" charset="2"/>
                <a:defRPr sz="2000" b="1">
                  <a:solidFill>
                    <a:srgbClr val="333399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itchFamily="2" charset="2"/>
                <a:defRPr sz="2000" b="1">
                  <a:solidFill>
                    <a:srgbClr val="333399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itchFamily="2" charset="2"/>
                <a:defRPr sz="20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100" b="0">
                  <a:solidFill>
                    <a:schemeClr val="accent3">
                      <a:lumMod val="40000"/>
                      <a:lumOff val="60000"/>
                    </a:schemeClr>
                  </a:solidFill>
                  <a:cs typeface="Arial" charset="0"/>
                </a:rPr>
                <a:t>Trường ĐH Công Nghệ Sài Gòn</a:t>
              </a:r>
            </a:p>
            <a:p>
              <a:pPr algn="ctr" eaLnBrk="1" hangingPunct="1">
                <a:spcBef>
                  <a:spcPct val="25000"/>
                </a:spcBef>
                <a:buClrTx/>
                <a:buSzTx/>
                <a:buFontTx/>
                <a:buNone/>
                <a:defRPr/>
              </a:pPr>
              <a:r>
                <a:rPr lang="en-US" sz="1100">
                  <a:solidFill>
                    <a:schemeClr val="accent3">
                      <a:lumMod val="40000"/>
                      <a:lumOff val="60000"/>
                    </a:schemeClr>
                  </a:solidFill>
                  <a:cs typeface="Arial" charset="0"/>
                </a:rPr>
                <a:t>KHOA CÔNG NGHỆ THÔNG TIN</a:t>
              </a:r>
              <a:endParaRPr lang="en-US" sz="1200" b="0">
                <a:solidFill>
                  <a:schemeClr val="accent3">
                    <a:lumMod val="40000"/>
                    <a:lumOff val="60000"/>
                  </a:schemeClr>
                </a:solidFill>
                <a:cs typeface="Arial" charset="0"/>
              </a:endParaRPr>
            </a:p>
          </p:txBody>
        </p:sp>
        <p:pic>
          <p:nvPicPr>
            <p:cNvPr id="7" name="Picture 61" descr="logo STU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25400"/>
              <a:ext cx="865188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3339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205" y="1371600"/>
            <a:ext cx="7550595" cy="5009728"/>
          </a:xfrm>
        </p:spPr>
        <p:txBody>
          <a:bodyPr/>
          <a:lstStyle>
            <a:lvl1pPr marL="342900" indent="-342900">
              <a:buSzPct val="75000"/>
              <a:buFont typeface="Wingdings" panose="05000000000000000000" pitchFamily="2" charset="2"/>
              <a:buChar char="q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2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81063" y="6591300"/>
            <a:ext cx="7362825" cy="242888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2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3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772400" cy="1362075"/>
          </a:xfrm>
        </p:spPr>
        <p:txBody>
          <a:bodyPr anchor="t"/>
          <a:lstStyle>
            <a:lvl1pPr algn="ctr">
              <a:defRPr sz="40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6" y="1124744"/>
            <a:ext cx="7772400" cy="1500187"/>
          </a:xfrm>
        </p:spPr>
        <p:txBody>
          <a:bodyPr anchor="b"/>
          <a:lstStyle>
            <a:lvl1pPr marL="0" indent="0">
              <a:buNone/>
              <a:defRPr sz="28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6902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371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06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6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16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28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321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475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slide" Target="../slides/slid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096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3716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0" y="0"/>
            <a:ext cx="795338" cy="6858000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7" name="Action Button: Beginning 36">
            <a:hlinkClick r:id="rId16" action="ppaction://hlinksldjump" highlightClick="1"/>
          </p:cNvPr>
          <p:cNvSpPr/>
          <p:nvPr userDrawn="1"/>
        </p:nvSpPr>
        <p:spPr bwMode="auto">
          <a:xfrm>
            <a:off x="7092950" y="6557963"/>
            <a:ext cx="358775" cy="242887"/>
          </a:xfrm>
          <a:prstGeom prst="actionButtonBeginning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lIns="92075" tIns="46038" rIns="92075" bIns="46038"/>
          <a:lstStyle/>
          <a:p>
            <a:pPr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 bwMode="auto">
          <a:xfrm>
            <a:off x="2138363" y="6608763"/>
            <a:ext cx="459740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04-2%20su&#795;&#769;c%20ma&#803;nh%20ngo&#770;n%20tu&#795;&#768;.FLV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05-1%20%20BrainStormingVietnamese.flv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05-1%20%20BrainStormingVietnamese.flv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5%20TRA&#769;I%20TIM-NA&#771;O.mp4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558229"/>
            <a:ext cx="8352928" cy="886049"/>
          </a:xfrm>
        </p:spPr>
        <p:txBody>
          <a:bodyPr/>
          <a:lstStyle/>
          <a:p>
            <a:r>
              <a:rPr lang="en-US" sz="4400">
                <a:solidFill>
                  <a:schemeClr val="tx1"/>
                </a:solidFill>
              </a:rPr>
              <a:t>NHẬP MÔN CÔNG TÁC KỸ SƯ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87624" y="3663764"/>
            <a:ext cx="7772400" cy="1500187"/>
          </a:xfrm>
        </p:spPr>
        <p:txBody>
          <a:bodyPr/>
          <a:lstStyle/>
          <a:p>
            <a:pPr algn="r"/>
            <a:r>
              <a:rPr lang="en-US" sz="2400" u="none" dirty="0"/>
              <a:t>Đặng Trường Sơn</a:t>
            </a:r>
          </a:p>
          <a:p>
            <a:pPr algn="r"/>
            <a:r>
              <a:rPr lang="en-US" sz="2400" dirty="0">
                <a:solidFill>
                  <a:srgbClr val="333399"/>
                </a:solidFill>
              </a:rPr>
              <a:t>son.dangtruong@stu.edu.vn</a:t>
            </a:r>
          </a:p>
          <a:p>
            <a:pPr algn="r"/>
            <a:r>
              <a:rPr lang="en-US" sz="2400" u="none" dirty="0">
                <a:solidFill>
                  <a:srgbClr val="333399"/>
                </a:solidFill>
              </a:rPr>
              <a:t>0913.968.925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7452320" y="6487368"/>
            <a:ext cx="1152128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30C83A35-EE6B-4AE4-8964-63A457AB8079}" type="slidenum">
              <a:rPr lang="en-US" smtClean="0"/>
              <a:pPr eaLnBrk="1" hangingPunct="1"/>
              <a:t>1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452584970"/>
              </p:ext>
            </p:extLst>
          </p:nvPr>
        </p:nvGraphicFramePr>
        <p:xfrm>
          <a:off x="5220072" y="-27384"/>
          <a:ext cx="38884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819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5487" y="476672"/>
            <a:ext cx="7772400" cy="77127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4400" cap="none">
                <a:solidFill>
                  <a:srgbClr val="C00000"/>
                </a:solidFill>
              </a:rPr>
              <a:t>Tại sao cần kỹ sư ?</a:t>
            </a:r>
            <a:endParaRPr lang="en-US" sz="4400" cap="none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7452320" y="6487368"/>
            <a:ext cx="4111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30C83A35-EE6B-4AE4-8964-63A457AB8079}" type="slidenum">
              <a:rPr lang="en-US" smtClean="0"/>
              <a:pPr eaLnBrk="1" hangingPunct="1"/>
              <a:t>10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81063" y="6591300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200"/>
              <a:t>2018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755576" y="1340768"/>
            <a:ext cx="838842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Image result for mục đ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2278692" cy="20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1634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558229"/>
            <a:ext cx="8352928" cy="886049"/>
          </a:xfrm>
        </p:spPr>
        <p:txBody>
          <a:bodyPr/>
          <a:lstStyle/>
          <a:p>
            <a:r>
              <a:rPr lang="en-US" sz="4400">
                <a:solidFill>
                  <a:schemeClr val="tx1"/>
                </a:solidFill>
              </a:rPr>
              <a:t>NHẬP MÔN CÔNG TÁC KỸ SƯ 5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87624" y="3663764"/>
            <a:ext cx="7772400" cy="1500187"/>
          </a:xfrm>
        </p:spPr>
        <p:txBody>
          <a:bodyPr/>
          <a:lstStyle/>
          <a:p>
            <a:pPr algn="r"/>
            <a:r>
              <a:rPr lang="en-US" sz="2400" u="none" dirty="0"/>
              <a:t>Đặng Trường Sơn</a:t>
            </a:r>
          </a:p>
          <a:p>
            <a:pPr algn="r"/>
            <a:r>
              <a:rPr lang="en-US" sz="2400" dirty="0">
                <a:solidFill>
                  <a:srgbClr val="333399"/>
                </a:solidFill>
              </a:rPr>
              <a:t>son.dangtruong@stu.edu.vn</a:t>
            </a:r>
          </a:p>
          <a:p>
            <a:pPr algn="r"/>
            <a:r>
              <a:rPr lang="en-US" sz="2400" u="none" dirty="0">
                <a:solidFill>
                  <a:srgbClr val="333399"/>
                </a:solidFill>
              </a:rPr>
              <a:t>0913.968.925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7452320" y="6487368"/>
            <a:ext cx="1152128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30C83A35-EE6B-4AE4-8964-63A457AB8079}" type="slidenum">
              <a:rPr lang="en-US" smtClean="0"/>
              <a:pPr eaLnBrk="1" hangingPunct="1"/>
              <a:t>100</a:t>
            </a:fld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5220072" y="-27384"/>
          <a:ext cx="38884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9496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205" y="587652"/>
            <a:ext cx="829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C00000"/>
                </a:solidFill>
              </a:rPr>
              <a:t>Thuyết phục người khác</a:t>
            </a:r>
            <a:r>
              <a:rPr lang="en-US" sz="3600">
                <a:solidFill>
                  <a:srgbClr val="C00000"/>
                </a:solidFill>
              </a:rPr>
              <a:t>: </a:t>
            </a:r>
            <a:r>
              <a:rPr lang="en-US" sz="3600"/>
              <a:t>Bài tập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>
                <a:latin typeface="+mj-lt"/>
                <a:ea typeface="Cambria Math" charset="0"/>
                <a:cs typeface="Cambria Math" charset="0"/>
              </a:rPr>
              <a:t>Hãy thuyết phục bạn mình tạo thói quen tốt </a:t>
            </a:r>
            <a:r>
              <a:rPr lang="vi-VN" i="1">
                <a:latin typeface="+mj-lt"/>
                <a:ea typeface="Cambria Math" charset="0"/>
                <a:cs typeface="Cambria Math" charset="0"/>
              </a:rPr>
              <a:t>(dậy sớm, tập thể dục buổi sáng, đọc sách, chơi thể thao, học ngoại ngữ,</a:t>
            </a:r>
            <a:r>
              <a:rPr lang="mr-IN" i="1">
                <a:latin typeface="+mj-lt"/>
                <a:ea typeface="Cambria Math" charset="0"/>
                <a:cs typeface="Cambria Math" charset="0"/>
              </a:rPr>
              <a:t>…</a:t>
            </a:r>
            <a:r>
              <a:rPr lang="vi-VN" i="1">
                <a:latin typeface="+mj-lt"/>
                <a:ea typeface="Cambria Math" charset="0"/>
                <a:cs typeface="Cambria Math" charset="0"/>
              </a:rPr>
              <a:t>)</a:t>
            </a:r>
          </a:p>
          <a:p>
            <a:r>
              <a:rPr lang="vi-VN">
                <a:latin typeface="+mj-lt"/>
                <a:ea typeface="Cambria Math" charset="0"/>
                <a:cs typeface="Cambria Math" charset="0"/>
              </a:rPr>
              <a:t>Lên bảng và trinh bày trên lớp</a:t>
            </a:r>
          </a:p>
          <a:p>
            <a:endParaRPr lang="en-US" i="1">
              <a:latin typeface="+mj-lt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0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102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cần thiết của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4"/>
            <a:ext cx="8244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Kỹ năng cứng &amp; Kỹ năng mềm</a:t>
            </a:r>
          </a:p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Một số kỹ năng mềm quan trọng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giao tiếp </a:t>
            </a:r>
            <a:r>
              <a:rPr lang="en-US" sz="2200" i="1"/>
              <a:t>(Communication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thuyết trình </a:t>
            </a:r>
            <a:r>
              <a:rPr lang="en-US" sz="2200" i="1"/>
              <a:t>(Oral 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làm việc đồng đội </a:t>
            </a:r>
            <a:r>
              <a:rPr lang="en-US" sz="2200" i="1"/>
              <a:t>(Teamwork)</a:t>
            </a:r>
            <a:endParaRPr lang="en-US" sz="2200"/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FF0000"/>
                </a:solidFill>
              </a:rPr>
              <a:t>Kỹ năng giải quyết vấn đề </a:t>
            </a:r>
            <a:r>
              <a:rPr lang="en-US" sz="2200" i="1">
                <a:solidFill>
                  <a:srgbClr val="FF0000"/>
                </a:solidFill>
              </a:rPr>
              <a:t>(Problem solving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C00000"/>
                </a:solidFill>
              </a:rPr>
              <a:t>Tư duy sáng tạo </a:t>
            </a:r>
            <a:r>
              <a:rPr lang="en-US" sz="2200" i="1">
                <a:solidFill>
                  <a:srgbClr val="C00000"/>
                </a:solidFill>
              </a:rPr>
              <a:t>(Leadership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tự học </a:t>
            </a:r>
            <a:r>
              <a:rPr lang="en-US" sz="2200" i="1"/>
              <a:t>(Learning to learn)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0344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Kỹ năng giải quyết vấn đề</a:t>
            </a:r>
          </a:p>
        </p:txBody>
      </p:sp>
      <p:pic>
        <p:nvPicPr>
          <p:cNvPr id="7" name="Picture 2" descr="Kết quả hình ảnh cho Project mana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1412776"/>
            <a:ext cx="801275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5341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104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28650" indent="-57150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>
                <a:solidFill>
                  <a:srgbClr val="C00000"/>
                </a:solidFill>
              </a:rPr>
              <a:t>Xác định vấn đề</a:t>
            </a:r>
          </a:p>
          <a:p>
            <a:pPr marL="628650" indent="-57150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(Tìm kiếm nguyên nhân)</a:t>
            </a:r>
          </a:p>
          <a:p>
            <a:pPr marL="628650" indent="-57150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Xây dựng giải pháp</a:t>
            </a:r>
          </a:p>
          <a:p>
            <a:pPr marL="628650" indent="-57150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Thực hiện giải pháp</a:t>
            </a:r>
          </a:p>
          <a:p>
            <a:pPr marL="628650" indent="-57150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Đánh giá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Kỹ năng giải quyết vấn đề</a:t>
            </a:r>
          </a:p>
        </p:txBody>
      </p:sp>
    </p:spTree>
    <p:extLst>
      <p:ext uri="{BB962C8B-B14F-4D97-AF65-F5344CB8AC3E}">
        <p14:creationId xmlns:p14="http://schemas.microsoft.com/office/powerpoint/2010/main" val="96860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105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800" kern="0">
                <a:solidFill>
                  <a:srgbClr val="C00000"/>
                </a:solidFill>
              </a:rPr>
              <a:t>Vấn đề là gì? Sai chuẩn mực?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800" kern="0"/>
              <a:t>Phân loại vấn đề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800" kern="0"/>
              <a:t>Tính chất vấn đề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800" kern="0"/>
              <a:t>Mô tả vấn đề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A. Xác định vấn đề</a:t>
            </a:r>
          </a:p>
        </p:txBody>
      </p:sp>
    </p:spTree>
    <p:extLst>
      <p:ext uri="{BB962C8B-B14F-4D97-AF65-F5344CB8AC3E}">
        <p14:creationId xmlns:p14="http://schemas.microsoft.com/office/powerpoint/2010/main" val="123845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106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buClrTx/>
              <a:buSzTx/>
              <a:buNone/>
            </a:pPr>
            <a:r>
              <a:rPr lang="vi-VN" sz="2500" kern="0"/>
              <a:t>Hệ thống máy tính của công ty nơi bạn làm mới bị virus tấn công</a:t>
            </a:r>
          </a:p>
          <a:p>
            <a:pPr marL="57150" indent="0" algn="just" eaLnBrk="1" hangingPunct="1">
              <a:buClrTx/>
              <a:buSzTx/>
              <a:buNone/>
            </a:pPr>
            <a:r>
              <a:rPr lang="vi-VN" sz="2500" kern="0"/>
              <a:t>Bạn là người quản trị mạng của công ty. Hãy giúp công ty khắc phục sự cố này</a:t>
            </a:r>
            <a:endParaRPr lang="en-US" sz="2500" kern="0"/>
          </a:p>
        </p:txBody>
      </p:sp>
      <p:sp>
        <p:nvSpPr>
          <p:cNvPr id="9" name="TextBox 8"/>
          <p:cNvSpPr txBox="1"/>
          <p:nvPr/>
        </p:nvSpPr>
        <p:spPr>
          <a:xfrm>
            <a:off x="683568" y="658433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Giải quyết vấn đề: </a:t>
            </a:r>
            <a:r>
              <a:rPr lang="en-US" sz="3600"/>
              <a:t>Virus tấn công</a:t>
            </a:r>
          </a:p>
        </p:txBody>
      </p:sp>
    </p:spTree>
    <p:extLst>
      <p:ext uri="{BB962C8B-B14F-4D97-AF65-F5344CB8AC3E}">
        <p14:creationId xmlns:p14="http://schemas.microsoft.com/office/powerpoint/2010/main" val="132662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107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LcPeriod"/>
            </a:pPr>
            <a:r>
              <a:rPr lang="en-US" sz="2800" kern="0"/>
              <a:t>Theo lĩnh vực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LcPeriod"/>
            </a:pPr>
            <a:r>
              <a:rPr lang="en-US" sz="2800" kern="0"/>
              <a:t>Theo mức độ quan trọng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LcPeriod"/>
            </a:pPr>
            <a:r>
              <a:rPr lang="en-US" sz="2800" kern="0"/>
              <a:t>Theo mức độ lặp lại 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LcPeriod"/>
            </a:pPr>
            <a:r>
              <a:rPr lang="en-US" sz="2800" kern="0"/>
              <a:t>Theo cấu trúc </a:t>
            </a:r>
            <a:r>
              <a:rPr lang="en-US" sz="2800" i="1" kern="0">
                <a:solidFill>
                  <a:srgbClr val="333399"/>
                </a:solidFill>
              </a:rPr>
              <a:t>(trình tự)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LcPeriod"/>
            </a:pPr>
            <a:r>
              <a:rPr lang="en-US" sz="2800" kern="0"/>
              <a:t>Theo tính chất </a:t>
            </a:r>
            <a:r>
              <a:rPr lang="en-US" sz="2800" i="1" kern="0">
                <a:solidFill>
                  <a:srgbClr val="333399"/>
                </a:solidFill>
              </a:rPr>
              <a:t>(hiện tại, tiềm tàng, hoàn thiện)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2. Phân loại vấn đề</a:t>
            </a:r>
          </a:p>
        </p:txBody>
      </p:sp>
    </p:spTree>
    <p:extLst>
      <p:ext uri="{BB962C8B-B14F-4D97-AF65-F5344CB8AC3E}">
        <p14:creationId xmlns:p14="http://schemas.microsoft.com/office/powerpoint/2010/main" val="198752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108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LcPeriod"/>
            </a:pPr>
            <a:r>
              <a:rPr lang="en-US" sz="2800" kern="0"/>
              <a:t>Vấn đề cấp thiết </a:t>
            </a:r>
            <a:r>
              <a:rPr lang="en-US" sz="2800" i="1" kern="0">
                <a:solidFill>
                  <a:srgbClr val="333399"/>
                </a:solidFill>
              </a:rPr>
              <a:t>(Giải quyết ngay)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LcPeriod"/>
            </a:pPr>
            <a:r>
              <a:rPr lang="en-US" sz="2800" kern="0"/>
              <a:t>Vấn đề tiềm năng </a:t>
            </a:r>
            <a:r>
              <a:rPr lang="en-US" sz="2800" i="1" kern="0">
                <a:solidFill>
                  <a:srgbClr val="333399"/>
                </a:solidFill>
              </a:rPr>
              <a:t>(Phòng ngừa)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LcPeriod"/>
            </a:pPr>
            <a:r>
              <a:rPr lang="en-US" sz="2800" kern="0"/>
              <a:t>Vấn đề hoàn thiện </a:t>
            </a:r>
            <a:r>
              <a:rPr lang="en-US" sz="2800" i="1" kern="0">
                <a:solidFill>
                  <a:srgbClr val="333399"/>
                </a:solidFill>
              </a:rPr>
              <a:t>(Cải tiến – PDCA: Plan – Do – Check - Act)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3. Tính chất vấn đề</a:t>
            </a:r>
          </a:p>
        </p:txBody>
      </p:sp>
    </p:spTree>
    <p:extLst>
      <p:ext uri="{BB962C8B-B14F-4D97-AF65-F5344CB8AC3E}">
        <p14:creationId xmlns:p14="http://schemas.microsoft.com/office/powerpoint/2010/main" val="155215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109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343222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Có vấn đề hay không, có cần giải quyết, ai?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i="1" kern="0"/>
              <a:t>Triệu chứng là gì? Ảnh hưởng thế nào?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i="1" kern="0"/>
              <a:t>Ở đâu?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i="1" kern="0"/>
              <a:t>Khi nào được phát hiện lần đầu?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i="1" kern="0"/>
              <a:t>Có gì đặc biệt?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i="1" kern="0"/>
              <a:t>Ai liên quan?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i="1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4. Mô tả vấn đề</a:t>
            </a:r>
          </a:p>
        </p:txBody>
      </p:sp>
    </p:spTree>
    <p:extLst>
      <p:ext uri="{BB962C8B-B14F-4D97-AF65-F5344CB8AC3E}">
        <p14:creationId xmlns:p14="http://schemas.microsoft.com/office/powerpoint/2010/main" val="689266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9198" y="566882"/>
            <a:ext cx="797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Khoa học, kỹ thuật và công nghệ</a:t>
            </a:r>
          </a:p>
        </p:txBody>
      </p:sp>
      <p:pic>
        <p:nvPicPr>
          <p:cNvPr id="1028" name="Picture 4" descr="Kết quả hình ảnh cho robot asi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88725"/>
            <a:ext cx="2997421" cy="226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macb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62845"/>
            <a:ext cx="4528418" cy="19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a-xe-ferrari-laferra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89" y="3578172"/>
            <a:ext cx="3767807" cy="24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Phần mề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97" y="1453747"/>
            <a:ext cx="2870442" cy="215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144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110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Xác định vấn đề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>
                <a:solidFill>
                  <a:srgbClr val="C00000"/>
                </a:solidFill>
              </a:rPr>
              <a:t>Tìm kiếm nguyên nhân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Xây dựng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Thực hiện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Đánh giá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Kỹ năng giải quyết vấn đề</a:t>
            </a:r>
          </a:p>
        </p:txBody>
      </p:sp>
    </p:spTree>
    <p:extLst>
      <p:ext uri="{BB962C8B-B14F-4D97-AF65-F5344CB8AC3E}">
        <p14:creationId xmlns:p14="http://schemas.microsoft.com/office/powerpoint/2010/main" val="49015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111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83568" y="1484784"/>
            <a:ext cx="836856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Tìm theo chiều rộng </a:t>
            </a:r>
            <a:r>
              <a:rPr lang="en-US" sz="2800" i="1" kern="0">
                <a:solidFill>
                  <a:srgbClr val="333399"/>
                </a:solidFill>
              </a:rPr>
              <a:t>(Breadth Search)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Tìm theo chiều sâu </a:t>
            </a:r>
            <a:r>
              <a:rPr lang="en-US" sz="2800" i="1" kern="0">
                <a:solidFill>
                  <a:srgbClr val="333399"/>
                </a:solidFill>
              </a:rPr>
              <a:t>(Depth Search)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Động não tập thể </a:t>
            </a:r>
            <a:r>
              <a:rPr lang="en-US" sz="2800" i="1" kern="0">
                <a:solidFill>
                  <a:srgbClr val="333399"/>
                </a:solidFill>
              </a:rPr>
              <a:t>(Brainstorming)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Mô hình Nguyên nhân </a:t>
            </a:r>
            <a:r>
              <a:rPr lang="mr-IN" sz="2800" kern="0"/>
              <a:t>–</a:t>
            </a:r>
            <a:r>
              <a:rPr lang="en-US" sz="2800" kern="0"/>
              <a:t> Kết quả </a:t>
            </a:r>
            <a:r>
              <a:rPr lang="en-US" sz="2800" i="1" kern="0">
                <a:solidFill>
                  <a:srgbClr val="333399"/>
                </a:solidFill>
              </a:rPr>
              <a:t>(Cause - Effect)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B. Tìm kiếm nguyên nhân</a:t>
            </a:r>
          </a:p>
        </p:txBody>
      </p:sp>
    </p:spTree>
    <p:extLst>
      <p:ext uri="{BB962C8B-B14F-4D97-AF65-F5344CB8AC3E}">
        <p14:creationId xmlns:p14="http://schemas.microsoft.com/office/powerpoint/2010/main" val="18014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4499992" cy="317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1597869"/>
            <a:ext cx="4644008" cy="3176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576" y="548680"/>
            <a:ext cx="8135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Tìm kiếm theo chiều rộng và sâu</a:t>
            </a:r>
          </a:p>
        </p:txBody>
      </p:sp>
    </p:spTree>
    <p:extLst>
      <p:ext uri="{BB962C8B-B14F-4D97-AF65-F5344CB8AC3E}">
        <p14:creationId xmlns:p14="http://schemas.microsoft.com/office/powerpoint/2010/main" val="467755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113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Xác định vấn đề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Tìm kiếm nguyên nhân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>
                <a:solidFill>
                  <a:srgbClr val="C00000"/>
                </a:solidFill>
              </a:rPr>
              <a:t>Xây dựng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Thực hiện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Đánh giá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Kỹ năng giải quyết vấn đề</a:t>
            </a:r>
          </a:p>
        </p:txBody>
      </p:sp>
    </p:spTree>
    <p:extLst>
      <p:ext uri="{BB962C8B-B14F-4D97-AF65-F5344CB8AC3E}">
        <p14:creationId xmlns:p14="http://schemas.microsoft.com/office/powerpoint/2010/main" val="1774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114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Thử và sai </a:t>
            </a:r>
            <a:r>
              <a:rPr lang="en-US" sz="2800" i="1" kern="0">
                <a:solidFill>
                  <a:srgbClr val="333399"/>
                </a:solidFill>
              </a:rPr>
              <a:t>(Trial &amp; Error)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Theo qui trình </a:t>
            </a:r>
            <a:r>
              <a:rPr lang="en-US" sz="2800" i="1" kern="0">
                <a:solidFill>
                  <a:srgbClr val="333399"/>
                </a:solidFill>
              </a:rPr>
              <a:t>(Algorithm)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Chia nhỏ vấn đề </a:t>
            </a:r>
            <a:r>
              <a:rPr lang="en-US" sz="2800" i="1" kern="0">
                <a:solidFill>
                  <a:srgbClr val="333399"/>
                </a:solidFill>
              </a:rPr>
              <a:t>(Means-end Analysis)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Truy ngược </a:t>
            </a:r>
            <a:r>
              <a:rPr lang="en-US" sz="2800" i="1" kern="0">
                <a:solidFill>
                  <a:srgbClr val="333399"/>
                </a:solidFill>
              </a:rPr>
              <a:t>(Working Backwards)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C. Xây dựng giải pháp</a:t>
            </a:r>
          </a:p>
        </p:txBody>
      </p:sp>
    </p:spTree>
    <p:extLst>
      <p:ext uri="{BB962C8B-B14F-4D97-AF65-F5344CB8AC3E}">
        <p14:creationId xmlns:p14="http://schemas.microsoft.com/office/powerpoint/2010/main" val="9907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115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Xây dựng mục tiêu </a:t>
            </a:r>
            <a:r>
              <a:rPr lang="en-US" sz="2800" i="1" kern="0">
                <a:solidFill>
                  <a:srgbClr val="333399"/>
                </a:solidFill>
              </a:rPr>
              <a:t>(SMART - </a:t>
            </a:r>
            <a:r>
              <a:rPr lang="en-US" sz="2800" b="0" i="1" kern="0">
                <a:solidFill>
                  <a:srgbClr val="333399"/>
                </a:solidFill>
              </a:rPr>
              <a:t>C</a:t>
            </a:r>
            <a:r>
              <a:rPr lang="en-US" sz="2800" b="0" i="1">
                <a:solidFill>
                  <a:srgbClr val="333399"/>
                </a:solidFill>
              </a:rPr>
              <a:t>ụ thể, Đo được, Đạt được, Liên quan và Có thời hạn</a:t>
            </a:r>
            <a:r>
              <a:rPr lang="en-US" sz="2800" i="1" kern="0">
                <a:solidFill>
                  <a:srgbClr val="333399"/>
                </a:solidFill>
              </a:rPr>
              <a:t>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Động não tập thể </a:t>
            </a:r>
            <a:r>
              <a:rPr lang="en-US" sz="2800" i="1" kern="0">
                <a:solidFill>
                  <a:srgbClr val="333399"/>
                </a:solidFill>
              </a:rPr>
              <a:t>(Brainstorming)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Đánh giá giải pháp </a:t>
            </a:r>
            <a:r>
              <a:rPr lang="en-US" sz="2800" i="1" kern="0">
                <a:solidFill>
                  <a:srgbClr val="333399"/>
                </a:solidFill>
              </a:rPr>
              <a:t>(Ma trận quyết định)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i="1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Lựa chọn giải pháp</a:t>
            </a:r>
          </a:p>
        </p:txBody>
      </p:sp>
    </p:spTree>
    <p:extLst>
      <p:ext uri="{BB962C8B-B14F-4D97-AF65-F5344CB8AC3E}">
        <p14:creationId xmlns:p14="http://schemas.microsoft.com/office/powerpoint/2010/main" val="34086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120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Mục tiêu theo SMART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84784"/>
            <a:ext cx="799288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002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117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VN" sz="2800" spc="25">
                <a:solidFill>
                  <a:srgbClr val="333399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Cụ thể 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VN" sz="2800" spc="25">
                <a:solidFill>
                  <a:srgbClr val="C00000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-Specific), </a:t>
            </a:r>
          </a:p>
          <a:p>
            <a:r>
              <a:rPr lang="en-VN" sz="2800" spc="25">
                <a:solidFill>
                  <a:srgbClr val="333399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Đo lường được 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VN" sz="2800" spc="25">
                <a:solidFill>
                  <a:srgbClr val="C00000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-Mesurable), </a:t>
            </a:r>
          </a:p>
          <a:p>
            <a:r>
              <a:rPr lang="en-VN" sz="2800" spc="25">
                <a:solidFill>
                  <a:srgbClr val="333399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Có khả năng thực hiện 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VN" sz="2800" spc="25">
                <a:solidFill>
                  <a:srgbClr val="C00000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-Achievable), </a:t>
            </a:r>
          </a:p>
          <a:p>
            <a:r>
              <a:rPr lang="en-VN" sz="2800" spc="25">
                <a:solidFill>
                  <a:srgbClr val="333399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Có liên quan 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VN" sz="2800" spc="25">
                <a:solidFill>
                  <a:srgbClr val="C00000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-Relevant) </a:t>
            </a:r>
          </a:p>
          <a:p>
            <a:r>
              <a:rPr lang="en-VN" sz="2800" spc="25">
                <a:solidFill>
                  <a:srgbClr val="333399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Giới hạn thời gian 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VN" sz="2800" spc="25">
                <a:solidFill>
                  <a:srgbClr val="C00000"/>
                </a:solidFill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800" spc="25">
                <a:latin typeface="Myriad Set Pro"/>
                <a:ea typeface="Times New Roman" panose="02020603050405020304" pitchFamily="18" charset="0"/>
                <a:cs typeface="Times New Roman" panose="02020603050405020304" pitchFamily="18" charset="0"/>
              </a:rPr>
              <a:t>-Timetable)</a:t>
            </a:r>
            <a:r>
              <a:rPr lang="en-VN" sz="2800"/>
              <a:t> 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Mục tiêu theo SMART</a:t>
            </a:r>
          </a:p>
        </p:txBody>
      </p:sp>
    </p:spTree>
    <p:extLst>
      <p:ext uri="{BB962C8B-B14F-4D97-AF65-F5344CB8AC3E}">
        <p14:creationId xmlns:p14="http://schemas.microsoft.com/office/powerpoint/2010/main" val="10759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118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buClrTx/>
              <a:buSzTx/>
              <a:buNone/>
            </a:pPr>
            <a:r>
              <a:rPr lang="vi-VN" sz="2500" kern="0"/>
              <a:t>Theo qui định mới, để được nhận bằng tốt nghiệp đại học STU bạn cần đạt được </a:t>
            </a:r>
            <a:r>
              <a:rPr lang="vi-VN" sz="2500" kern="0">
                <a:solidFill>
                  <a:srgbClr val="C00000"/>
                </a:solidFill>
              </a:rPr>
              <a:t>chứng chỉ Toeic 400 (tiếng Anh 4 kỹ năng)</a:t>
            </a:r>
          </a:p>
          <a:p>
            <a:pPr marL="57150" indent="0" algn="just" eaLnBrk="1" hangingPunct="1">
              <a:buClrTx/>
              <a:buSzTx/>
              <a:buNone/>
            </a:pPr>
            <a:r>
              <a:rPr lang="vi-VN" sz="2500" kern="0">
                <a:solidFill>
                  <a:srgbClr val="333399"/>
                </a:solidFill>
              </a:rPr>
              <a:t>Bạn đang là SV năm thứ 2. Hãy nêu các bước giải quyết vấn đề này</a:t>
            </a:r>
          </a:p>
          <a:p>
            <a:pPr marL="400050" algn="just" eaLnBrk="1" hangingPunct="1">
              <a:buClrTx/>
              <a:buSzTx/>
              <a:buFontTx/>
              <a:buChar char="-"/>
            </a:pPr>
            <a:r>
              <a:rPr lang="vi-VN" sz="2500" kern="0">
                <a:solidFill>
                  <a:srgbClr val="333399"/>
                </a:solidFill>
              </a:rPr>
              <a:t>Xác định vấn đề</a:t>
            </a:r>
          </a:p>
          <a:p>
            <a:pPr marL="400050" algn="just" eaLnBrk="1" hangingPunct="1">
              <a:buClrTx/>
              <a:buSzTx/>
              <a:buFontTx/>
              <a:buChar char="-"/>
            </a:pPr>
            <a:r>
              <a:rPr lang="vi-VN" sz="2500" kern="0">
                <a:solidFill>
                  <a:srgbClr val="333399"/>
                </a:solidFill>
              </a:rPr>
              <a:t>Xây dựng giải pháp</a:t>
            </a:r>
          </a:p>
          <a:p>
            <a:pPr marL="400050" algn="just" eaLnBrk="1" hangingPunct="1">
              <a:buClrTx/>
              <a:buSzTx/>
              <a:buFontTx/>
              <a:buChar char="-"/>
            </a:pPr>
            <a:r>
              <a:rPr lang="vi-VN" sz="2500" kern="0">
                <a:solidFill>
                  <a:srgbClr val="333399"/>
                </a:solidFill>
              </a:rPr>
              <a:t>Xây dựng các mục tiêu để giải quyết vấn đề trên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658433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Giải quyết vấn đề: </a:t>
            </a:r>
            <a:r>
              <a:rPr lang="en-US" sz="3600"/>
              <a:t>Học tiếng Anh</a:t>
            </a:r>
          </a:p>
        </p:txBody>
      </p:sp>
    </p:spTree>
    <p:extLst>
      <p:ext uri="{BB962C8B-B14F-4D97-AF65-F5344CB8AC3E}">
        <p14:creationId xmlns:p14="http://schemas.microsoft.com/office/powerpoint/2010/main" val="360999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119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buClrTx/>
              <a:buSzTx/>
              <a:buNone/>
            </a:pPr>
            <a:r>
              <a:rPr lang="vi-VN" sz="2500" kern="0"/>
              <a:t>Giả sử bạn là sinh viên tốt nghiệp ngành CNTT STU. Bạn xin việc và được 1 công ty mời phỏng vấn</a:t>
            </a:r>
            <a:endParaRPr lang="vi-VN" sz="2500" kern="0">
              <a:solidFill>
                <a:srgbClr val="C00000"/>
              </a:solidFill>
            </a:endParaRPr>
          </a:p>
          <a:p>
            <a:pPr marL="57150" indent="0" algn="just" eaLnBrk="1" hangingPunct="1">
              <a:buClrTx/>
              <a:buSzTx/>
              <a:buNone/>
            </a:pPr>
            <a:r>
              <a:rPr lang="vi-VN" sz="2500" kern="0">
                <a:solidFill>
                  <a:srgbClr val="333399"/>
                </a:solidFill>
              </a:rPr>
              <a:t>Hãy nêu các bước cần thực hiện để có được buổi phỏng vấn thành công</a:t>
            </a:r>
          </a:p>
          <a:p>
            <a:pPr marL="400050" algn="just" eaLnBrk="1" hangingPunct="1">
              <a:buClrTx/>
              <a:buSzTx/>
              <a:buFontTx/>
              <a:buChar char="-"/>
            </a:pPr>
            <a:r>
              <a:rPr lang="vi-VN" sz="2500" kern="0">
                <a:solidFill>
                  <a:srgbClr val="333399"/>
                </a:solidFill>
              </a:rPr>
              <a:t>Xác định vấn đề</a:t>
            </a:r>
          </a:p>
          <a:p>
            <a:pPr marL="400050" algn="just" eaLnBrk="1" hangingPunct="1">
              <a:buClrTx/>
              <a:buSzTx/>
              <a:buFontTx/>
              <a:buChar char="-"/>
            </a:pPr>
            <a:r>
              <a:rPr lang="vi-VN" sz="2500" kern="0">
                <a:solidFill>
                  <a:srgbClr val="333399"/>
                </a:solidFill>
              </a:rPr>
              <a:t>Xây dựng giải pháp</a:t>
            </a:r>
          </a:p>
          <a:p>
            <a:pPr marL="400050" algn="just" eaLnBrk="1" hangingPunct="1">
              <a:buClrTx/>
              <a:buSzTx/>
              <a:buFontTx/>
              <a:buChar char="-"/>
            </a:pPr>
            <a:r>
              <a:rPr lang="vi-VN" sz="2500" kern="0">
                <a:solidFill>
                  <a:srgbClr val="333399"/>
                </a:solidFill>
              </a:rPr>
              <a:t>Xây dựng các mục tiêu để giải quyết vấn đề trên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658433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GQ vấn đề: </a:t>
            </a:r>
            <a:r>
              <a:rPr lang="en-US" sz="3600"/>
              <a:t>Chuẩn bị phỏng vấn</a:t>
            </a:r>
          </a:p>
        </p:txBody>
      </p:sp>
    </p:spTree>
    <p:extLst>
      <p:ext uri="{BB962C8B-B14F-4D97-AF65-F5344CB8AC3E}">
        <p14:creationId xmlns:p14="http://schemas.microsoft.com/office/powerpoint/2010/main" val="86442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5487" y="476672"/>
            <a:ext cx="7772400" cy="77127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cap="none">
                <a:solidFill>
                  <a:srgbClr val="C00000"/>
                </a:solidFill>
              </a:rPr>
              <a:t>Kỹ sư là ai ?</a:t>
            </a:r>
            <a:endParaRPr lang="en-US" cap="none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7452320" y="6487368"/>
            <a:ext cx="4111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30C83A35-EE6B-4AE4-8964-63A457AB8079}" type="slidenum">
              <a:rPr lang="en-US" smtClean="0"/>
              <a:pPr eaLnBrk="1" hangingPunct="1"/>
              <a:t>12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81063" y="6591300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200"/>
              <a:t>2018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755576" y="1340768"/>
            <a:ext cx="838842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Image result for mục đ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2278692" cy="20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8929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120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buClrTx/>
              <a:buSzTx/>
              <a:buNone/>
            </a:pPr>
            <a:r>
              <a:rPr lang="vi-VN" sz="2500" kern="0"/>
              <a:t>Tự học là một kỹ năng quan trọng đối với tất cả sinh viên</a:t>
            </a:r>
            <a:endParaRPr lang="vi-VN" sz="2500" kern="0">
              <a:solidFill>
                <a:srgbClr val="C00000"/>
              </a:solidFill>
            </a:endParaRPr>
          </a:p>
          <a:p>
            <a:pPr marL="57150" indent="0" algn="just" eaLnBrk="1" hangingPunct="1">
              <a:buClrTx/>
              <a:buSzTx/>
              <a:buNone/>
            </a:pPr>
            <a:r>
              <a:rPr lang="vi-VN" sz="2500" kern="0">
                <a:solidFill>
                  <a:srgbClr val="333399"/>
                </a:solidFill>
              </a:rPr>
              <a:t>Hãy nêu các bước cần thực hiện để có được kỹ năng tự học tốt</a:t>
            </a:r>
          </a:p>
          <a:p>
            <a:pPr marL="400050" algn="just" eaLnBrk="1" hangingPunct="1">
              <a:buClrTx/>
              <a:buSzTx/>
              <a:buFontTx/>
              <a:buChar char="-"/>
            </a:pPr>
            <a:r>
              <a:rPr lang="vi-VN" sz="2500" kern="0">
                <a:solidFill>
                  <a:srgbClr val="333399"/>
                </a:solidFill>
              </a:rPr>
              <a:t>Xác định vấn đề</a:t>
            </a:r>
          </a:p>
          <a:p>
            <a:pPr marL="400050" algn="just" eaLnBrk="1" hangingPunct="1">
              <a:buClrTx/>
              <a:buSzTx/>
              <a:buFontTx/>
              <a:buChar char="-"/>
            </a:pPr>
            <a:r>
              <a:rPr lang="vi-VN" sz="2500" kern="0">
                <a:solidFill>
                  <a:srgbClr val="333399"/>
                </a:solidFill>
              </a:rPr>
              <a:t>Xây dựng giải pháp</a:t>
            </a:r>
          </a:p>
          <a:p>
            <a:pPr marL="400050" algn="just" eaLnBrk="1" hangingPunct="1">
              <a:buClrTx/>
              <a:buSzTx/>
              <a:buFontTx/>
              <a:buChar char="-"/>
            </a:pPr>
            <a:r>
              <a:rPr lang="vi-VN" sz="2500" kern="0">
                <a:solidFill>
                  <a:srgbClr val="333399"/>
                </a:solidFill>
              </a:rPr>
              <a:t>Xây dựng các mục tiêu để giải quyết vấn đề trên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658433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GQ vấn đề: </a:t>
            </a:r>
            <a:r>
              <a:rPr lang="en-US" sz="3600"/>
              <a:t>Rèn kỹ năng tự học</a:t>
            </a:r>
          </a:p>
        </p:txBody>
      </p:sp>
    </p:spTree>
    <p:extLst>
      <p:ext uri="{BB962C8B-B14F-4D97-AF65-F5344CB8AC3E}">
        <p14:creationId xmlns:p14="http://schemas.microsoft.com/office/powerpoint/2010/main" val="459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120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Ma</a:t>
            </a:r>
            <a:r>
              <a:rPr lang="en-US" sz="4000"/>
              <a:t> </a:t>
            </a:r>
            <a:r>
              <a:rPr lang="en-US" sz="4000" kern="120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trận quyết định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55650" y="1371600"/>
          <a:ext cx="8064825" cy="29921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96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Tỷ lệ %</a:t>
                      </a:r>
                      <a:endParaRPr lang="en-US" sz="1800" b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/>
                        <a:t>Phương án 1</a:t>
                      </a:r>
                      <a:endParaRPr lang="en-US" sz="2000" b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Phương án 2</a:t>
                      </a: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Phương án 3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Điểm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KQ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Điểm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KQ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Điểm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KQ</a:t>
                      </a:r>
                      <a:endParaRPr lang="en-US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Tiêu chí 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Tiêu chí 2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Tiêu chí 3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Tiêu chí 4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mr-IN" b="1"/>
                        <a:t>…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TỔNG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66885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120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Ma</a:t>
            </a:r>
            <a:r>
              <a:rPr lang="en-US" sz="4000"/>
              <a:t> </a:t>
            </a:r>
            <a:r>
              <a:rPr lang="en-US" sz="4000" kern="120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trận quyết định: </a:t>
            </a:r>
            <a:r>
              <a:rPr lang="en-US" sz="4000" kern="1200">
                <a:latin typeface="Arial" charset="0"/>
                <a:ea typeface="+mn-ea"/>
                <a:cs typeface="+mn-cs"/>
              </a:rPr>
              <a:t>Ví dụ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55576" y="2996952"/>
          <a:ext cx="7992888" cy="29921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96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1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Tỷ lệ %</a:t>
                      </a:r>
                      <a:endParaRPr lang="en-US" sz="1800" b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/>
                        <a:t>Phương án 1</a:t>
                      </a:r>
                      <a:endParaRPr lang="en-US" sz="2000" b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Phương án 2</a:t>
                      </a: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Phương án 3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Điểm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KQ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Điểm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KQ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Điểm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KQ</a:t>
                      </a:r>
                      <a:endParaRPr lang="en-US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Tiêu chí 1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Tiêu chí 2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Tiêu chí 3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Tiêu chí 4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mr-IN" b="1"/>
                        <a:t>…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TỔNG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5616" y="1412776"/>
            <a:ext cx="75023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 Xây dựng tiêu chí đánh giá website bán điện thoại di động</a:t>
            </a:r>
          </a:p>
          <a:p>
            <a:r>
              <a:rPr lang="en-US"/>
              <a:t>2. Số lượng tiêu chí 4 hoặc 5. Cho tỷ lệ (tổng = 100%)</a:t>
            </a:r>
          </a:p>
          <a:p>
            <a:r>
              <a:rPr lang="en-US"/>
              <a:t>3. Đánh giá các website: Thegioididong.com, MaiNguyen.vn</a:t>
            </a:r>
          </a:p>
        </p:txBody>
      </p:sp>
    </p:spTree>
    <p:extLst>
      <p:ext uri="{BB962C8B-B14F-4D97-AF65-F5344CB8AC3E}">
        <p14:creationId xmlns:p14="http://schemas.microsoft.com/office/powerpoint/2010/main" val="181349383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123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Xác định vấn đề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Tìm kiếm nguyên nhân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Xây dựng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>
                <a:solidFill>
                  <a:srgbClr val="C00000"/>
                </a:solidFill>
              </a:rPr>
              <a:t>Thực hiện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+mj-lt"/>
              <a:buAutoNum type="alphaUcPeriod"/>
            </a:pPr>
            <a:r>
              <a:rPr lang="en-US" sz="2800" kern="0"/>
              <a:t>Đánh giá giải pháp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Kỹ năng giải quyết vấn đề</a:t>
            </a:r>
          </a:p>
        </p:txBody>
      </p:sp>
    </p:spTree>
    <p:extLst>
      <p:ext uri="{BB962C8B-B14F-4D97-AF65-F5344CB8AC3E}">
        <p14:creationId xmlns:p14="http://schemas.microsoft.com/office/powerpoint/2010/main" val="1554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124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Wingdings" charset="2"/>
              <a:buChar char="ü"/>
            </a:pPr>
            <a:r>
              <a:rPr lang="en-US" sz="2800" kern="0"/>
              <a:t>Xây dựng tiến độ thực hiện </a:t>
            </a:r>
            <a:r>
              <a:rPr lang="en-US" sz="2800" i="1" kern="0">
                <a:solidFill>
                  <a:srgbClr val="333399"/>
                </a:solidFill>
              </a:rPr>
              <a:t>(Gantt chart)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Wingdings" charset="2"/>
              <a:buChar char="ü"/>
            </a:pPr>
            <a:r>
              <a:rPr lang="en-US" sz="2800" kern="0"/>
              <a:t>Thực hiện / Kiểm tra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Wingdings" charset="2"/>
              <a:buChar char="ü"/>
            </a:pPr>
            <a:r>
              <a:rPr lang="en-US" sz="2800" kern="0"/>
              <a:t>Tổng hợp </a:t>
            </a:r>
            <a:r>
              <a:rPr lang="en-US" sz="2800" i="1" kern="0">
                <a:solidFill>
                  <a:srgbClr val="333399"/>
                </a:solidFill>
              </a:rPr>
              <a:t>(Dữ liệu, kết quả, đánh giá)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  <a:buFont typeface="Wingdings" charset="2"/>
              <a:buChar char="ü"/>
            </a:pPr>
            <a:r>
              <a:rPr lang="en-US" sz="2800" kern="0"/>
              <a:t>Báo cáo tổng kết </a:t>
            </a:r>
            <a:r>
              <a:rPr lang="en-US" sz="2800" i="1" kern="0">
                <a:solidFill>
                  <a:srgbClr val="333399"/>
                </a:solidFill>
              </a:rPr>
              <a:t>(viết và trình bày)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C00000"/>
                </a:solidFill>
              </a:rPr>
              <a:t>D. Thực hiện giải pháp</a:t>
            </a:r>
          </a:p>
        </p:txBody>
      </p:sp>
    </p:spTree>
    <p:extLst>
      <p:ext uri="{BB962C8B-B14F-4D97-AF65-F5344CB8AC3E}">
        <p14:creationId xmlns:p14="http://schemas.microsoft.com/office/powerpoint/2010/main" val="5357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Biểu đồ Gantt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5" y="1347865"/>
            <a:ext cx="82931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713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126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600" kern="0"/>
              <a:t>Bối cảnh </a:t>
            </a:r>
            <a:r>
              <a:rPr lang="en-US" sz="2600" i="1" kern="0">
                <a:solidFill>
                  <a:srgbClr val="333399"/>
                </a:solidFill>
              </a:rPr>
              <a:t>(</a:t>
            </a:r>
            <a:r>
              <a:rPr lang="en-US" sz="2600" i="1">
                <a:solidFill>
                  <a:srgbClr val="333399"/>
                </a:solidFill>
              </a:rPr>
              <a:t>kinh tế tri thức, trí tuệ, cạnh tranh)</a:t>
            </a:r>
            <a:endParaRPr lang="en-US" sz="2600" i="1" kern="0">
              <a:solidFill>
                <a:srgbClr val="333399"/>
              </a:solidFill>
            </a:endParaRP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600" kern="0"/>
              <a:t>Năng lực </a:t>
            </a:r>
            <a:r>
              <a:rPr lang="en-US" sz="2600" i="1">
                <a:solidFill>
                  <a:srgbClr val="333399"/>
                </a:solidFill>
              </a:rPr>
              <a:t>(kiến thức, kỹ năng, thái độ, đẳng cấp)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600"/>
              <a:t>Tư duy </a:t>
            </a:r>
            <a:r>
              <a:rPr lang="en-US" sz="2600" i="1">
                <a:solidFill>
                  <a:srgbClr val="333399"/>
                </a:solidFill>
              </a:rPr>
              <a:t>(ko, kinh nghiệm, logic, sáng tạo, đột phá)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600" kern="0"/>
              <a:t>So sánh kết quả với kỳ vọng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600" kern="0"/>
              <a:t>Rút kinh nghiệm, cải tiến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6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6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Đánh giá giải pháp</a:t>
            </a:r>
          </a:p>
        </p:txBody>
      </p:sp>
    </p:spTree>
    <p:extLst>
      <p:ext uri="{BB962C8B-B14F-4D97-AF65-F5344CB8AC3E}">
        <p14:creationId xmlns:p14="http://schemas.microsoft.com/office/powerpoint/2010/main" val="15925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Q &amp; 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28750"/>
            <a:ext cx="4383360" cy="43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Kỹ năng giải quyết vấn đề</a:t>
            </a:r>
          </a:p>
        </p:txBody>
      </p:sp>
    </p:spTree>
    <p:extLst>
      <p:ext uri="{BB962C8B-B14F-4D97-AF65-F5344CB8AC3E}">
        <p14:creationId xmlns:p14="http://schemas.microsoft.com/office/powerpoint/2010/main" val="11136455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cần thiết của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4"/>
            <a:ext cx="8244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Kỹ năng cứng &amp; Kỹ năng mềm</a:t>
            </a:r>
          </a:p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Một số kỹ năng mềm quan trọng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giao tiếp </a:t>
            </a:r>
            <a:r>
              <a:rPr lang="en-US" sz="2200" i="1"/>
              <a:t>(Communication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thuyết trình </a:t>
            </a:r>
            <a:r>
              <a:rPr lang="en-US" sz="2200" i="1"/>
              <a:t>(Oral 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làm việc đồng đội </a:t>
            </a:r>
            <a:r>
              <a:rPr lang="en-US" sz="2200" i="1"/>
              <a:t>(Teamwork)</a:t>
            </a:r>
            <a:endParaRPr lang="en-US" sz="2200"/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giải quyết vấn đề </a:t>
            </a:r>
            <a:r>
              <a:rPr lang="en-US" sz="2200" i="1"/>
              <a:t>(Problem solving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C00000"/>
                </a:solidFill>
              </a:rPr>
              <a:t>Tư duy sáng tạo </a:t>
            </a:r>
            <a:r>
              <a:rPr lang="en-US" sz="2200" i="1">
                <a:solidFill>
                  <a:srgbClr val="C00000"/>
                </a:solidFill>
              </a:rPr>
              <a:t>(Leadership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tự học </a:t>
            </a:r>
            <a:r>
              <a:rPr lang="en-US" sz="2200" i="1"/>
              <a:t>(Learning to learn)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93713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129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Tư duy phản biện (Phát hiện vấn đề mới)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Giải quyết vấn đề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Đánh giá kết quả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Tư duy sáng tạo</a:t>
            </a:r>
          </a:p>
        </p:txBody>
      </p:sp>
    </p:spTree>
    <p:extLst>
      <p:ext uri="{BB962C8B-B14F-4D97-AF65-F5344CB8AC3E}">
        <p14:creationId xmlns:p14="http://schemas.microsoft.com/office/powerpoint/2010/main" val="17215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881063" y="6609544"/>
            <a:ext cx="7362825" cy="24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5735" y="571327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</a:rPr>
              <a:t>Kỹ sư là ai 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205" y="1371600"/>
            <a:ext cx="7849243" cy="5009728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vi-VN" sz="2500">
                <a:latin typeface="Arial" charset="0"/>
                <a:ea typeface="Arial" charset="0"/>
                <a:cs typeface="Arial" charset="0"/>
              </a:rPr>
              <a:t>Kỹ sư </a:t>
            </a:r>
            <a:r>
              <a:rPr lang="vi-VN" sz="2500" b="1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là những con người </a:t>
            </a:r>
            <a:r>
              <a:rPr lang="vi-VN" sz="25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sáng tạo</a:t>
            </a:r>
            <a:r>
              <a:rPr lang="vi-VN" sz="2500">
                <a:latin typeface="Arial" charset="0"/>
                <a:ea typeface="Arial" charset="0"/>
                <a:cs typeface="Arial" charset="0"/>
              </a:rPr>
              <a:t>, sử dụng các nguyên lý toán học, khoa học, tính chất của vật liệu và máy tính,… để </a:t>
            </a:r>
            <a:r>
              <a:rPr lang="vi-VN" sz="2500" b="1">
                <a:latin typeface="Arial" charset="0"/>
                <a:ea typeface="Arial" charset="0"/>
                <a:cs typeface="Arial" charset="0"/>
              </a:rPr>
              <a:t>tạo ra sản phẩm mới </a:t>
            </a:r>
            <a:r>
              <a:rPr lang="vi-VN" sz="2500">
                <a:latin typeface="Arial" charset="0"/>
                <a:ea typeface="Arial" charset="0"/>
                <a:cs typeface="Arial" charset="0"/>
              </a:rPr>
              <a:t>phục vụ con</a:t>
            </a:r>
            <a:r>
              <a:rPr lang="en-US" sz="250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vi-VN" sz="2500">
                <a:latin typeface="Arial" charset="0"/>
                <a:ea typeface="Arial" charset="0"/>
                <a:cs typeface="Arial" charset="0"/>
              </a:rPr>
              <a:t>người.</a:t>
            </a:r>
            <a:endParaRPr lang="en-US" sz="250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3300"/>
              </a:lnSpc>
            </a:pPr>
            <a:r>
              <a:rPr lang="vi-VN" sz="2500">
                <a:latin typeface="Arial" charset="0"/>
                <a:ea typeface="Arial" charset="0"/>
                <a:cs typeface="Arial" charset="0"/>
              </a:rPr>
              <a:t>Người kỹ sư </a:t>
            </a:r>
            <a:r>
              <a:rPr lang="vi-VN" sz="25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thiết kế </a:t>
            </a:r>
            <a:r>
              <a:rPr lang="vi-VN" sz="2500">
                <a:latin typeface="Arial" charset="0"/>
                <a:ea typeface="Arial" charset="0"/>
                <a:cs typeface="Arial" charset="0"/>
              </a:rPr>
              <a:t>xây dựng đường xá, cầu cống, ô tô, máy bay, tàu vũ trụ, điện thoại di động, máy tính, thiết bị y tế, .v.v.</a:t>
            </a:r>
          </a:p>
          <a:p>
            <a:pPr>
              <a:lnSpc>
                <a:spcPts val="3300"/>
              </a:lnSpc>
            </a:pPr>
            <a:r>
              <a:rPr lang="vi-VN" sz="2500">
                <a:latin typeface="Arial" charset="0"/>
                <a:ea typeface="Arial" charset="0"/>
                <a:cs typeface="Arial" charset="0"/>
              </a:rPr>
              <a:t>Người kỹ sư </a:t>
            </a:r>
            <a:r>
              <a:rPr lang="vi-VN" sz="25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thể hiện kiến thức </a:t>
            </a:r>
            <a:r>
              <a:rPr lang="vi-VN" sz="2500">
                <a:latin typeface="Arial" charset="0"/>
                <a:ea typeface="Arial" charset="0"/>
                <a:cs typeface="Arial" charset="0"/>
              </a:rPr>
              <a:t>của mình thông qua các biểu mẫu gồm các biến, các số, và các đơn vị đo</a:t>
            </a:r>
            <a:r>
              <a:rPr lang="en-US" sz="250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9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130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Sáng tạo: </a:t>
            </a:r>
            <a:r>
              <a:rPr lang="en-US" sz="3600"/>
              <a:t>Tháp nhận thức Bloom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768"/>
            <a:ext cx="91440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043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131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Đặt câu hỏi </a:t>
            </a:r>
            <a:r>
              <a:rPr lang="en-US" sz="2400" kern="0">
                <a:solidFill>
                  <a:srgbClr val="C00000"/>
                </a:solidFill>
              </a:rPr>
              <a:t>(5W + 1H)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Đọc tài liệu liên quan </a:t>
            </a:r>
            <a:r>
              <a:rPr lang="en-US" sz="2400" kern="0">
                <a:solidFill>
                  <a:srgbClr val="C00000"/>
                </a:solidFill>
              </a:rPr>
              <a:t>(Tìm kiếm, đọc, ghi chú)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So sánh lý thuyết với thực tiễn </a:t>
            </a:r>
            <a:r>
              <a:rPr lang="en-US" sz="2400" kern="0">
                <a:solidFill>
                  <a:srgbClr val="C00000"/>
                </a:solidFill>
              </a:rPr>
              <a:t>(học &amp; trải nghiệm)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Quan sát thực tế, tìm sự không hợp lý </a:t>
            </a:r>
            <a:r>
              <a:rPr lang="en-US" sz="2400" kern="0">
                <a:solidFill>
                  <a:srgbClr val="C00000"/>
                </a:solidFill>
              </a:rPr>
              <a:t>(Phản biện)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Lắng nghe và tham gia tranh luận </a:t>
            </a:r>
            <a:r>
              <a:rPr lang="en-US" sz="2400" kern="0">
                <a:solidFill>
                  <a:srgbClr val="C00000"/>
                </a:solidFill>
              </a:rPr>
              <a:t>(Giao tiếp)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Suy nghĩ ngược lại với cách thông thường </a:t>
            </a:r>
            <a:r>
              <a:rPr lang="en-US" sz="2400" kern="0">
                <a:solidFill>
                  <a:srgbClr val="C00000"/>
                </a:solidFill>
              </a:rPr>
              <a:t>(Góc nhìn 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Ghi lại những ý tưởng bất chợt xuất hiện </a:t>
            </a:r>
            <a:r>
              <a:rPr lang="en-US" sz="2400" kern="0">
                <a:solidFill>
                  <a:srgbClr val="C00000"/>
                </a:solidFill>
              </a:rPr>
              <a:t>(Điềm báo)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Phát hiện vấn đề </a:t>
            </a:r>
          </a:p>
        </p:txBody>
      </p:sp>
    </p:spTree>
    <p:extLst>
      <p:ext uri="{BB962C8B-B14F-4D97-AF65-F5344CB8AC3E}">
        <p14:creationId xmlns:p14="http://schemas.microsoft.com/office/powerpoint/2010/main" val="2241574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132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Động não tập thể (Brainstorming)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>
                <a:solidFill>
                  <a:srgbClr val="C00000"/>
                </a:solidFill>
              </a:rPr>
              <a:t>Sơ đồ tư duy (Mind maps)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Tương tự hoá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Đảo lộn vấn đề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Cụ thể hoá và khái quát hoá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400" kern="0"/>
              <a:t>Sáu chiếc nón tư duy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Phương pháp tư duy sáng tạo</a:t>
            </a:r>
          </a:p>
        </p:txBody>
      </p:sp>
    </p:spTree>
    <p:extLst>
      <p:ext uri="{BB962C8B-B14F-4D97-AF65-F5344CB8AC3E}">
        <p14:creationId xmlns:p14="http://schemas.microsoft.com/office/powerpoint/2010/main" val="132226591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25"/>
            <a:ext cx="9144000" cy="6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30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Sơ đồ tư duy: </a:t>
            </a:r>
            <a:r>
              <a:rPr lang="en-US"/>
              <a:t>Thiết kế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2132856"/>
            <a:ext cx="784887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68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Sơ đồ tư duy: </a:t>
            </a:r>
            <a:r>
              <a:rPr lang="en-US"/>
              <a:t>Thành phần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98" y="1484784"/>
            <a:ext cx="9144000" cy="553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7164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136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67886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400" kern="0"/>
              <a:t>Chọn một vấn đề trong danh sách dưới đây. Hãy vẽ sơ đồ tư duy (Mind maps) cho vấn đề đó</a:t>
            </a: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kern="0">
                <a:solidFill>
                  <a:srgbClr val="333399"/>
                </a:solidFill>
              </a:rPr>
              <a:t>Động não tập thể</a:t>
            </a: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kern="0">
                <a:solidFill>
                  <a:srgbClr val="333399"/>
                </a:solidFill>
              </a:rPr>
              <a:t>Lập kế hoạch</a:t>
            </a: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kern="0">
                <a:solidFill>
                  <a:srgbClr val="333399"/>
                </a:solidFill>
              </a:rPr>
              <a:t>Kỹ năng thuyết trình</a:t>
            </a: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kern="0">
                <a:solidFill>
                  <a:srgbClr val="333399"/>
                </a:solidFill>
              </a:rPr>
              <a:t>Kỹ năng viết email</a:t>
            </a: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kern="0">
                <a:solidFill>
                  <a:srgbClr val="333399"/>
                </a:solidFill>
              </a:rPr>
              <a:t>Kỹ năng tự học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4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Tư duy sáng tạo: </a:t>
            </a:r>
            <a:r>
              <a:rPr lang="en-US" sz="3600"/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15555483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cần thiết của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4"/>
            <a:ext cx="8244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Kỹ năng cứng &amp; Kỹ năng mềm</a:t>
            </a:r>
          </a:p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Một số kỹ năng mềm quan trọng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333399"/>
                </a:solidFill>
              </a:rPr>
              <a:t>Kỹ năng giao tiếp </a:t>
            </a:r>
            <a:r>
              <a:rPr lang="en-US" sz="2200" i="1">
                <a:solidFill>
                  <a:srgbClr val="333399"/>
                </a:solidFill>
              </a:rPr>
              <a:t>(Communication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333399"/>
                </a:solidFill>
              </a:rPr>
              <a:t>Kỹ năng thuyết trình </a:t>
            </a:r>
            <a:r>
              <a:rPr lang="en-US" sz="2200" i="1">
                <a:solidFill>
                  <a:srgbClr val="333399"/>
                </a:solidFill>
              </a:rPr>
              <a:t>(Oral 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333399"/>
                </a:solidFill>
              </a:rPr>
              <a:t>Kỹ năng làm việc đồng đội </a:t>
            </a:r>
            <a:r>
              <a:rPr lang="en-US" sz="2200" i="1">
                <a:solidFill>
                  <a:srgbClr val="333399"/>
                </a:solidFill>
              </a:rPr>
              <a:t>(Teamwork)</a:t>
            </a:r>
            <a:endParaRPr lang="en-US" sz="2200">
              <a:solidFill>
                <a:srgbClr val="333399"/>
              </a:solidFill>
            </a:endParaRP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C00000"/>
                </a:solidFill>
              </a:rPr>
              <a:t>Kỹ năng giải quyết vấn đề </a:t>
            </a:r>
            <a:r>
              <a:rPr lang="en-US" sz="2200" i="1">
                <a:solidFill>
                  <a:srgbClr val="C00000"/>
                </a:solidFill>
              </a:rPr>
              <a:t>(Problem solving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C00000"/>
                </a:solidFill>
              </a:rPr>
              <a:t>Tư duy sáng tạo </a:t>
            </a:r>
            <a:r>
              <a:rPr lang="en-US" sz="2200" i="1">
                <a:solidFill>
                  <a:srgbClr val="C00000"/>
                </a:solidFill>
              </a:rPr>
              <a:t>(Leadership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C00000"/>
                </a:solidFill>
              </a:rPr>
              <a:t>Kỹ năng tự học </a:t>
            </a:r>
            <a:r>
              <a:rPr lang="en-US" sz="2200" i="1">
                <a:solidFill>
                  <a:srgbClr val="C00000"/>
                </a:solidFill>
              </a:rPr>
              <a:t>(Learning to learn)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1243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Phân tích SWOT: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1371600"/>
            <a:ext cx="8460433" cy="5009728"/>
          </a:xfrm>
        </p:spPr>
        <p:txBody>
          <a:bodyPr/>
          <a:lstStyle/>
          <a:p>
            <a:r>
              <a:rPr lang="en-US" b="1" i="1">
                <a:latin typeface="Cambria" panose="02040503050406030204" pitchFamily="18" charset="0"/>
              </a:rPr>
              <a:t>Ra quyết định/</a:t>
            </a:r>
            <a:r>
              <a:rPr lang="en-US" b="1" i="1">
                <a:solidFill>
                  <a:srgbClr val="5051F3"/>
                </a:solidFill>
                <a:latin typeface="Cambria" panose="02040503050406030204" pitchFamily="18" charset="0"/>
              </a:rPr>
              <a:t>Lập kế hoạch/</a:t>
            </a:r>
            <a:r>
              <a:rPr lang="en-US" b="1" i="1">
                <a:solidFill>
                  <a:srgbClr val="00B050"/>
                </a:solidFill>
                <a:latin typeface="Cambria" panose="02040503050406030204" pitchFamily="18" charset="0"/>
              </a:rPr>
              <a:t>Giải quyết vấn đề…</a:t>
            </a:r>
          </a:p>
          <a:p>
            <a:r>
              <a:rPr lang="vi-VN" b="1">
                <a:solidFill>
                  <a:srgbClr val="C00000"/>
                </a:solidFill>
                <a:latin typeface="Cambria" panose="02040503050406030204" pitchFamily="18" charset="0"/>
              </a:rPr>
              <a:t>Strengths</a:t>
            </a:r>
            <a:r>
              <a:rPr lang="vi-VN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i="1">
                <a:solidFill>
                  <a:srgbClr val="C00000"/>
                </a:solidFill>
                <a:latin typeface="Cambria" panose="02040503050406030204" pitchFamily="18" charset="0"/>
              </a:rPr>
              <a:t>(Điểm mạnh), </a:t>
            </a:r>
          </a:p>
          <a:p>
            <a:r>
              <a:rPr lang="vi-VN" b="1">
                <a:solidFill>
                  <a:srgbClr val="C00000"/>
                </a:solidFill>
                <a:latin typeface="Cambria" panose="02040503050406030204" pitchFamily="18" charset="0"/>
              </a:rPr>
              <a:t>Weaknesses</a:t>
            </a:r>
            <a:r>
              <a:rPr lang="vi-VN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i="1">
                <a:solidFill>
                  <a:srgbClr val="C00000"/>
                </a:solidFill>
                <a:latin typeface="Cambria" panose="02040503050406030204" pitchFamily="18" charset="0"/>
              </a:rPr>
              <a:t>(Điểm yếu), </a:t>
            </a:r>
          </a:p>
          <a:p>
            <a:r>
              <a:rPr lang="vi-VN" b="1">
                <a:solidFill>
                  <a:srgbClr val="5051F3"/>
                </a:solidFill>
                <a:latin typeface="Cambria" panose="02040503050406030204" pitchFamily="18" charset="0"/>
              </a:rPr>
              <a:t>Opportunities</a:t>
            </a:r>
            <a:r>
              <a:rPr lang="vi-VN">
                <a:solidFill>
                  <a:srgbClr val="5051F3"/>
                </a:solidFill>
                <a:latin typeface="Cambria" panose="02040503050406030204" pitchFamily="18" charset="0"/>
              </a:rPr>
              <a:t> </a:t>
            </a:r>
            <a:r>
              <a:rPr lang="vi-VN" i="1">
                <a:solidFill>
                  <a:srgbClr val="5051F3"/>
                </a:solidFill>
                <a:latin typeface="Cambria" panose="02040503050406030204" pitchFamily="18" charset="0"/>
              </a:rPr>
              <a:t>(Cơ hội) </a:t>
            </a:r>
          </a:p>
          <a:p>
            <a:r>
              <a:rPr lang="vi-VN" b="1">
                <a:solidFill>
                  <a:srgbClr val="5051F3"/>
                </a:solidFill>
                <a:latin typeface="Cambria" panose="02040503050406030204" pitchFamily="18" charset="0"/>
              </a:rPr>
              <a:t>Threats</a:t>
            </a:r>
            <a:r>
              <a:rPr lang="vi-VN">
                <a:solidFill>
                  <a:srgbClr val="5051F3"/>
                </a:solidFill>
                <a:latin typeface="Cambria" panose="02040503050406030204" pitchFamily="18" charset="0"/>
              </a:rPr>
              <a:t> </a:t>
            </a:r>
            <a:r>
              <a:rPr lang="vi-VN" i="1">
                <a:solidFill>
                  <a:srgbClr val="5051F3"/>
                </a:solidFill>
                <a:latin typeface="Cambria" panose="02040503050406030204" pitchFamily="18" charset="0"/>
              </a:rPr>
              <a:t>(Thách thức)</a:t>
            </a:r>
          </a:p>
          <a:p>
            <a:endParaRPr lang="vi-VN" i="1">
              <a:solidFill>
                <a:srgbClr val="5051F3"/>
              </a:solidFill>
              <a:latin typeface="Cambria" panose="02040503050406030204" pitchFamily="18" charset="0"/>
            </a:endParaRPr>
          </a:p>
          <a:p>
            <a:r>
              <a:rPr lang="vi-VN" i="1">
                <a:latin typeface="Cambria" panose="02040503050406030204" pitchFamily="18" charset="0"/>
              </a:rPr>
              <a:t>Ví dụ: Chọn công ty làm việc</a:t>
            </a:r>
            <a:endParaRPr lang="en-US" i="1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014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Bài tập chia sẻ: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Giới thiệu bản thân</a:t>
            </a:r>
          </a:p>
          <a:p>
            <a:r>
              <a:rPr lang="en-US"/>
              <a:t>Lựa chọn nghề nghiệp</a:t>
            </a:r>
          </a:p>
          <a:p>
            <a:r>
              <a:rPr lang="en-US"/>
              <a:t>Kế hoạch/Mơ ước tương lai</a:t>
            </a:r>
          </a:p>
        </p:txBody>
      </p:sp>
    </p:spTree>
    <p:extLst>
      <p:ext uri="{BB962C8B-B14F-4D97-AF65-F5344CB8AC3E}">
        <p14:creationId xmlns:p14="http://schemas.microsoft.com/office/powerpoint/2010/main" val="124866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99592" y="1124744"/>
            <a:ext cx="8136904" cy="5112568"/>
          </a:xfrm>
        </p:spPr>
        <p:txBody>
          <a:bodyPr/>
          <a:lstStyle/>
          <a:p>
            <a:pPr marL="57150" indent="0" eaLnBrk="1" hangingPunct="1">
              <a:lnSpc>
                <a:spcPts val="2800"/>
              </a:lnSpc>
              <a:buNone/>
            </a:pPr>
            <a:r>
              <a:rPr lang="vi-VN" sz="2000" b="1"/>
              <a:t>1.</a:t>
            </a:r>
            <a:r>
              <a:rPr lang="en-US" sz="2000" b="1"/>
              <a:t> 	</a:t>
            </a:r>
            <a:r>
              <a:rPr lang="vi-VN" sz="2000" b="1"/>
              <a:t>Administration</a:t>
            </a:r>
            <a:r>
              <a:rPr lang="vi-VN" sz="2000"/>
              <a:t>:</a:t>
            </a:r>
            <a:r>
              <a:rPr lang="en-US" sz="2000"/>
              <a:t> </a:t>
            </a:r>
            <a:r>
              <a:rPr lang="vi-VN" sz="2000"/>
              <a:t>Kỹ sư quản  trị</a:t>
            </a:r>
          </a:p>
          <a:p>
            <a:pPr marL="57150" indent="0" eaLnBrk="1" hangingPunct="1">
              <a:lnSpc>
                <a:spcPts val="2800"/>
              </a:lnSpc>
              <a:buNone/>
            </a:pPr>
            <a:r>
              <a:rPr lang="vi-VN" sz="2000" b="1"/>
              <a:t>2.</a:t>
            </a:r>
            <a:r>
              <a:rPr lang="en-US" sz="2000" b="1"/>
              <a:t>	</a:t>
            </a:r>
            <a:r>
              <a:rPr lang="vi-VN" sz="2000" b="1"/>
              <a:t>Construction</a:t>
            </a:r>
            <a:r>
              <a:rPr lang="vi-VN" sz="2000"/>
              <a:t>: Kỹ sư xây dựng</a:t>
            </a:r>
          </a:p>
          <a:p>
            <a:pPr marL="57150" indent="0" eaLnBrk="1" hangingPunct="1">
              <a:lnSpc>
                <a:spcPts val="2800"/>
              </a:lnSpc>
              <a:buNone/>
            </a:pPr>
            <a:r>
              <a:rPr lang="vi-VN" sz="2000" b="1"/>
              <a:t>3.</a:t>
            </a:r>
            <a:r>
              <a:rPr lang="en-US" sz="2000" b="1"/>
              <a:t>	</a:t>
            </a:r>
            <a:r>
              <a:rPr lang="vi-VN" sz="2000" b="1"/>
              <a:t>Consulting: </a:t>
            </a:r>
            <a:r>
              <a:rPr lang="vi-VN" sz="2000"/>
              <a:t>Kỹ sư tư vấn</a:t>
            </a:r>
          </a:p>
          <a:p>
            <a:pPr marL="57150" indent="0" eaLnBrk="1" hangingPunct="1">
              <a:lnSpc>
                <a:spcPts val="2800"/>
              </a:lnSpc>
              <a:buNone/>
            </a:pPr>
            <a:r>
              <a:rPr lang="vi-VN" sz="2000" b="1"/>
              <a:t>4.</a:t>
            </a:r>
            <a:r>
              <a:rPr lang="en-US" sz="2000" b="1"/>
              <a:t>	</a:t>
            </a:r>
            <a:r>
              <a:rPr lang="vi-VN" sz="2000" b="1"/>
              <a:t>Design: </a:t>
            </a:r>
            <a:r>
              <a:rPr lang="vi-VN" sz="2000"/>
              <a:t>Kỹ sư thiết kế</a:t>
            </a:r>
          </a:p>
          <a:p>
            <a:pPr marL="57150" indent="0" eaLnBrk="1" hangingPunct="1">
              <a:lnSpc>
                <a:spcPts val="2800"/>
              </a:lnSpc>
              <a:buNone/>
            </a:pPr>
            <a:r>
              <a:rPr lang="vi-VN" sz="2000" b="1"/>
              <a:t>5.</a:t>
            </a:r>
            <a:r>
              <a:rPr lang="en-US" sz="2000" b="1"/>
              <a:t>	</a:t>
            </a:r>
            <a:r>
              <a:rPr lang="vi-VN" sz="2000" b="1"/>
              <a:t>Development: </a:t>
            </a:r>
            <a:r>
              <a:rPr lang="vi-VN" sz="2000"/>
              <a:t>Kỹ sư phát triển</a:t>
            </a:r>
          </a:p>
          <a:p>
            <a:pPr marL="57150" indent="0" eaLnBrk="1" hangingPunct="1">
              <a:lnSpc>
                <a:spcPts val="2800"/>
              </a:lnSpc>
              <a:buNone/>
            </a:pPr>
            <a:r>
              <a:rPr lang="vi-VN" sz="2000" b="1"/>
              <a:t>6.</a:t>
            </a:r>
            <a:r>
              <a:rPr lang="en-US" sz="2000" b="1"/>
              <a:t>	</a:t>
            </a:r>
            <a:r>
              <a:rPr lang="vi-VN" sz="2000" b="1"/>
              <a:t>Teaching: </a:t>
            </a:r>
            <a:r>
              <a:rPr lang="vi-VN" sz="2000"/>
              <a:t>Kỹ sư giảng dạy</a:t>
            </a:r>
            <a:endParaRPr lang="en-US" sz="2000"/>
          </a:p>
          <a:p>
            <a:pPr marL="0" indent="0">
              <a:lnSpc>
                <a:spcPts val="2800"/>
              </a:lnSpc>
              <a:buNone/>
            </a:pPr>
            <a:r>
              <a:rPr lang="vi-VN" sz="2000" b="1"/>
              <a:t> 7.</a:t>
            </a:r>
            <a:r>
              <a:rPr lang="en-US" sz="2000" b="1"/>
              <a:t>	</a:t>
            </a:r>
            <a:r>
              <a:rPr lang="vi-VN" sz="2000" b="1"/>
              <a:t>Planning: </a:t>
            </a:r>
            <a:r>
              <a:rPr lang="vi-VN" sz="2000"/>
              <a:t>Kỹ sư lập kế hoạch</a:t>
            </a:r>
          </a:p>
          <a:p>
            <a:pPr marL="0" indent="0">
              <a:lnSpc>
                <a:spcPts val="2800"/>
              </a:lnSpc>
              <a:buNone/>
            </a:pPr>
            <a:r>
              <a:rPr lang="vi-VN" sz="2000" b="1"/>
              <a:t> 8.</a:t>
            </a:r>
            <a:r>
              <a:rPr lang="en-US" sz="2000" b="1"/>
              <a:t>	</a:t>
            </a:r>
            <a:r>
              <a:rPr lang="vi-VN" sz="2000" b="1"/>
              <a:t>Production: </a:t>
            </a:r>
            <a:r>
              <a:rPr lang="vi-VN" sz="2000"/>
              <a:t>Kỹ sư sản xuất</a:t>
            </a:r>
          </a:p>
          <a:p>
            <a:pPr marL="0" indent="0">
              <a:lnSpc>
                <a:spcPts val="2800"/>
              </a:lnSpc>
              <a:buNone/>
            </a:pPr>
            <a:r>
              <a:rPr lang="vi-VN" sz="2000" b="1"/>
              <a:t> 9.</a:t>
            </a:r>
            <a:r>
              <a:rPr lang="en-US" sz="2000" b="1"/>
              <a:t>	</a:t>
            </a:r>
            <a:r>
              <a:rPr lang="vi-VN" sz="2000" b="1"/>
              <a:t>Research: </a:t>
            </a:r>
            <a:r>
              <a:rPr lang="vi-VN" sz="2000"/>
              <a:t>Kỹ sư nghiên cứu</a:t>
            </a:r>
          </a:p>
          <a:p>
            <a:pPr marL="0" indent="0">
              <a:lnSpc>
                <a:spcPts val="2800"/>
              </a:lnSpc>
              <a:buNone/>
            </a:pPr>
            <a:r>
              <a:rPr lang="vi-VN" sz="2000" b="1"/>
              <a:t>10.</a:t>
            </a:r>
            <a:r>
              <a:rPr lang="en-US" sz="2000" b="1"/>
              <a:t>	</a:t>
            </a:r>
            <a:r>
              <a:rPr lang="vi-VN" sz="2000" b="1"/>
              <a:t>Sales: </a:t>
            </a:r>
            <a:r>
              <a:rPr lang="vi-VN" sz="2000"/>
              <a:t>Kỹ sư bán hàng</a:t>
            </a:r>
          </a:p>
          <a:p>
            <a:pPr marL="0" indent="0">
              <a:lnSpc>
                <a:spcPts val="2800"/>
              </a:lnSpc>
              <a:buNone/>
            </a:pPr>
            <a:r>
              <a:rPr lang="vi-VN" sz="2000" b="1"/>
              <a:t>11.</a:t>
            </a:r>
            <a:r>
              <a:rPr lang="en-US" sz="2000" b="1"/>
              <a:t>	</a:t>
            </a:r>
            <a:r>
              <a:rPr lang="vi-VN" sz="2000" b="1"/>
              <a:t>Service: </a:t>
            </a:r>
            <a:r>
              <a:rPr lang="vi-VN" sz="2000"/>
              <a:t>Kỹ sư dịch vụ</a:t>
            </a:r>
          </a:p>
          <a:p>
            <a:pPr marL="0" indent="0">
              <a:lnSpc>
                <a:spcPts val="2800"/>
              </a:lnSpc>
              <a:buNone/>
            </a:pPr>
            <a:r>
              <a:rPr lang="vi-VN" sz="2000" b="1"/>
              <a:t>12.</a:t>
            </a:r>
            <a:r>
              <a:rPr lang="en-US" sz="2000" b="1"/>
              <a:t>	</a:t>
            </a:r>
            <a:r>
              <a:rPr lang="vi-VN" sz="2000" b="1"/>
              <a:t>Test: </a:t>
            </a:r>
            <a:r>
              <a:rPr lang="vi-VN" sz="2000"/>
              <a:t>Kỹ sư thử nghiệm</a:t>
            </a:r>
            <a:endParaRPr lang="en-US" sz="2000"/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32838" y="6488113"/>
            <a:ext cx="4111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584" y="260648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Phân loại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96478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2817569"/>
            <a:ext cx="8244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Đồ án môn học</a:t>
            </a:r>
          </a:p>
        </p:txBody>
      </p:sp>
    </p:spTree>
    <p:extLst>
      <p:ext uri="{BB962C8B-B14F-4D97-AF65-F5344CB8AC3E}">
        <p14:creationId xmlns:p14="http://schemas.microsoft.com/office/powerpoint/2010/main" val="1516748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99592" y="1196752"/>
            <a:ext cx="8136904" cy="4896544"/>
          </a:xfrm>
        </p:spPr>
        <p:txBody>
          <a:bodyPr/>
          <a:lstStyle/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1.	Aerospace: 	</a:t>
            </a:r>
            <a:r>
              <a:rPr lang="vi-VN" sz="2000"/>
              <a:t>Hàng không</a:t>
            </a:r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2.	Agricultural: 	</a:t>
            </a:r>
            <a:r>
              <a:rPr lang="vi-VN" sz="2000"/>
              <a:t>Nông nghiệp</a:t>
            </a:r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3.	Architectural: 	</a:t>
            </a:r>
            <a:r>
              <a:rPr lang="vi-VN" sz="2000"/>
              <a:t>Kiến trúc</a:t>
            </a:r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4.	Automotive: 	</a:t>
            </a:r>
            <a:r>
              <a:rPr lang="vi-VN" sz="2000"/>
              <a:t>Ô-tô</a:t>
            </a:r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5.	Biomedical: 	</a:t>
            </a:r>
            <a:r>
              <a:rPr lang="vi-VN" sz="2000"/>
              <a:t>Y-sinh học</a:t>
            </a:r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6.	Ceramic: 	</a:t>
            </a:r>
            <a:r>
              <a:rPr lang="vi-VN" sz="2000"/>
              <a:t>Gốm sứ</a:t>
            </a:r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7.	Chemical: 	</a:t>
            </a:r>
            <a:r>
              <a:rPr lang="vi-VN" sz="2000"/>
              <a:t>Hoá học</a:t>
            </a:r>
          </a:p>
          <a:p>
            <a:pPr marL="514350" indent="-457200" eaLnBrk="1" hangingPunct="1">
              <a:lnSpc>
                <a:spcPts val="2600"/>
              </a:lnSpc>
              <a:buAutoNum type="arabicPeriod" startAt="8"/>
            </a:pPr>
            <a:r>
              <a:rPr lang="en-US" sz="2000" b="1"/>
              <a:t>      </a:t>
            </a:r>
            <a:r>
              <a:rPr lang="vi-VN" sz="2000" b="1"/>
              <a:t>Civil: 		</a:t>
            </a:r>
            <a:r>
              <a:rPr lang="vi-VN" sz="2000"/>
              <a:t>Xây dựng</a:t>
            </a:r>
            <a:endParaRPr lang="en-US" sz="2000"/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>
                <a:solidFill>
                  <a:srgbClr val="FF0000"/>
                </a:solidFill>
              </a:rPr>
              <a:t>9.	Computer: 	</a:t>
            </a:r>
            <a:r>
              <a:rPr lang="vi-VN" sz="2000">
                <a:solidFill>
                  <a:srgbClr val="FF0000"/>
                </a:solidFill>
              </a:rPr>
              <a:t>Máy tính</a:t>
            </a:r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10.	Ecological: 	</a:t>
            </a:r>
            <a:r>
              <a:rPr lang="vi-VN" sz="2000"/>
              <a:t>Sinh thái học</a:t>
            </a:r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11.	Electrical: 	</a:t>
            </a:r>
            <a:r>
              <a:rPr lang="vi-VN" sz="2000"/>
              <a:t>Điện</a:t>
            </a:r>
          </a:p>
          <a:p>
            <a:pPr marL="57150" indent="0" eaLnBrk="1" hangingPunct="1">
              <a:lnSpc>
                <a:spcPts val="2600"/>
              </a:lnSpc>
              <a:buNone/>
            </a:pPr>
            <a:r>
              <a:rPr lang="vi-VN" sz="2000" b="1"/>
              <a:t>12.	Engineering physics: </a:t>
            </a:r>
            <a:r>
              <a:rPr lang="vi-VN" sz="2000"/>
              <a:t>Kỹ nghệ vật lý</a:t>
            </a: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32838" y="6488113"/>
            <a:ext cx="4111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34365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Lĩnh vực làm việc của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8434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99592" y="1196752"/>
            <a:ext cx="8136904" cy="4718215"/>
          </a:xfrm>
        </p:spPr>
        <p:txBody>
          <a:bodyPr/>
          <a:lstStyle/>
          <a:p>
            <a:pPr marL="57150" indent="0" eaLnBrk="1" hangingPunct="1">
              <a:buNone/>
            </a:pPr>
            <a:r>
              <a:rPr lang="vi-VN" sz="2000" b="1"/>
              <a:t>13.	Environmental health and safety: </a:t>
            </a:r>
            <a:r>
              <a:rPr lang="vi-VN" sz="2000"/>
              <a:t>Bảo vệ môi trường</a:t>
            </a:r>
          </a:p>
          <a:p>
            <a:pPr marL="57150" indent="0" eaLnBrk="1" hangingPunct="1">
              <a:buNone/>
            </a:pPr>
            <a:r>
              <a:rPr lang="vi-VN" sz="2000" b="1"/>
              <a:t>14.	Geological: 	</a:t>
            </a:r>
            <a:r>
              <a:rPr lang="vi-VN" sz="2000"/>
              <a:t>Địa chất</a:t>
            </a:r>
          </a:p>
          <a:p>
            <a:pPr marL="57150" indent="0" eaLnBrk="1" hangingPunct="1">
              <a:buNone/>
            </a:pPr>
            <a:r>
              <a:rPr lang="vi-VN" sz="2000" b="1"/>
              <a:t>15.	Marine: 	</a:t>
            </a:r>
            <a:r>
              <a:rPr lang="vi-VN" sz="2000"/>
              <a:t>Hàng hải</a:t>
            </a:r>
          </a:p>
          <a:p>
            <a:pPr marL="514350" indent="-457200" eaLnBrk="1" hangingPunct="1">
              <a:buAutoNum type="arabicPeriod" startAt="16"/>
            </a:pPr>
            <a:r>
              <a:rPr lang="en-US" sz="2000" b="1"/>
              <a:t>   	</a:t>
            </a:r>
            <a:r>
              <a:rPr lang="vi-VN" sz="2000" b="1"/>
              <a:t>Mechanical: 	</a:t>
            </a:r>
            <a:r>
              <a:rPr lang="vi-VN" sz="2000"/>
              <a:t>Cơ khí</a:t>
            </a:r>
            <a:endParaRPr lang="en-US" sz="2000"/>
          </a:p>
          <a:p>
            <a:pPr marL="57150" indent="0" eaLnBrk="1" hangingPunct="1">
              <a:buNone/>
            </a:pPr>
            <a:r>
              <a:rPr lang="vi-VN" sz="2000" b="1"/>
              <a:t>17. </a:t>
            </a:r>
            <a:r>
              <a:rPr lang="en-US" sz="2000" b="1"/>
              <a:t>	</a:t>
            </a:r>
            <a:r>
              <a:rPr lang="vi-VN" sz="2000" b="1"/>
              <a:t>Metallurgical and materials: </a:t>
            </a:r>
            <a:r>
              <a:rPr lang="vi-VN" sz="2000"/>
              <a:t>Luyện kim &amp; vật liệu</a:t>
            </a:r>
            <a:endParaRPr lang="en-US" sz="2000"/>
          </a:p>
          <a:p>
            <a:pPr marL="57150" indent="0" eaLnBrk="1" hangingPunct="1">
              <a:buNone/>
            </a:pPr>
            <a:r>
              <a:rPr lang="vi-VN" sz="2000" b="1"/>
              <a:t>18.	Mining: 		</a:t>
            </a:r>
            <a:r>
              <a:rPr lang="vi-VN" sz="2000"/>
              <a:t>Khai khoáng</a:t>
            </a:r>
          </a:p>
          <a:p>
            <a:pPr marL="57150" indent="0" eaLnBrk="1" hangingPunct="1">
              <a:buNone/>
            </a:pPr>
            <a:r>
              <a:rPr lang="vi-VN" sz="2000" b="1"/>
              <a:t>19.	Nuclear: 	</a:t>
            </a:r>
            <a:r>
              <a:rPr lang="vi-VN" sz="2000"/>
              <a:t>Hạt nhân</a:t>
            </a:r>
          </a:p>
          <a:p>
            <a:pPr marL="57150" indent="0" eaLnBrk="1" hangingPunct="1">
              <a:buNone/>
            </a:pPr>
            <a:r>
              <a:rPr lang="vi-VN" sz="2000" b="1"/>
              <a:t>20.	Ocean: 		</a:t>
            </a:r>
            <a:r>
              <a:rPr lang="vi-VN" sz="2000"/>
              <a:t>Đại dương</a:t>
            </a:r>
          </a:p>
          <a:p>
            <a:pPr marL="57150" indent="0" eaLnBrk="1" hangingPunct="1">
              <a:buNone/>
            </a:pPr>
            <a:r>
              <a:rPr lang="vi-VN" sz="2000" b="1"/>
              <a:t>21.	Petroleum: 	</a:t>
            </a:r>
            <a:r>
              <a:rPr lang="vi-VN" sz="2000"/>
              <a:t>Dầu mỏ</a:t>
            </a:r>
          </a:p>
          <a:p>
            <a:pPr marL="57150" indent="0" eaLnBrk="1" hangingPunct="1">
              <a:buNone/>
            </a:pPr>
            <a:r>
              <a:rPr lang="vi-VN" sz="2000" b="1"/>
              <a:t>22.	Sanitary: 	</a:t>
            </a:r>
            <a:r>
              <a:rPr lang="vi-VN" sz="2000"/>
              <a:t>Vệ sinh</a:t>
            </a:r>
          </a:p>
          <a:p>
            <a:pPr marL="57150" indent="0" eaLnBrk="1" hangingPunct="1">
              <a:buNone/>
            </a:pPr>
            <a:r>
              <a:rPr lang="vi-VN" sz="2000" b="1"/>
              <a:t>23.	Systems: 	</a:t>
            </a:r>
            <a:r>
              <a:rPr lang="vi-VN" sz="2000"/>
              <a:t>Hệ thống</a:t>
            </a:r>
          </a:p>
          <a:p>
            <a:pPr marL="57150" indent="0" eaLnBrk="1" hangingPunct="1">
              <a:buNone/>
            </a:pPr>
            <a:r>
              <a:rPr lang="vi-VN" sz="2000" b="1"/>
              <a:t>24.	Textile: 		</a:t>
            </a:r>
            <a:r>
              <a:rPr lang="vi-VN" sz="2000"/>
              <a:t>Dệt</a:t>
            </a:r>
          </a:p>
          <a:p>
            <a:pPr marL="57150" indent="0" eaLnBrk="1" hangingPunct="1">
              <a:buNone/>
            </a:pPr>
            <a:r>
              <a:rPr lang="vi-VN" sz="2000" b="1"/>
              <a:t>25.	Transportation: </a:t>
            </a:r>
            <a:r>
              <a:rPr lang="vi-VN" sz="2000"/>
              <a:t>Giao thông</a:t>
            </a:r>
            <a:endParaRPr lang="en-US" sz="2000"/>
          </a:p>
          <a:p>
            <a:pPr marL="514350" indent="-457200" eaLnBrk="1" hangingPunct="1">
              <a:buAutoNum type="arabicPeriod" startAt="16"/>
            </a:pPr>
            <a:endParaRPr lang="vi-VN" sz="2000" b="1"/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32838" y="6488113"/>
            <a:ext cx="4111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34365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Lĩnh vực làm việc của kỹ sư</a:t>
            </a:r>
          </a:p>
        </p:txBody>
      </p:sp>
    </p:spTree>
    <p:extLst>
      <p:ext uri="{BB962C8B-B14F-4D97-AF65-F5344CB8AC3E}">
        <p14:creationId xmlns:p14="http://schemas.microsoft.com/office/powerpoint/2010/main" val="19667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99592" y="1378463"/>
            <a:ext cx="8136904" cy="4536504"/>
          </a:xfrm>
        </p:spPr>
        <p:txBody>
          <a:bodyPr/>
          <a:lstStyle/>
          <a:p>
            <a:pPr marL="514350" indent="-457200" eaLnBrk="1" hangingPunct="1">
              <a:buFont typeface="Wingdings" panose="05000000000000000000" pitchFamily="2" charset="2"/>
              <a:buChar char="q"/>
            </a:pPr>
            <a:r>
              <a:rPr lang="vi-VN" sz="2500"/>
              <a:t>Trong phòng thí nghiệm</a:t>
            </a:r>
          </a:p>
          <a:p>
            <a:pPr marL="514350" indent="-457200" eaLnBrk="1" hangingPunct="1">
              <a:buFont typeface="Wingdings" panose="05000000000000000000" pitchFamily="2" charset="2"/>
              <a:buChar char="q"/>
            </a:pPr>
            <a:r>
              <a:rPr lang="vi-VN" sz="2500"/>
              <a:t>Tại nhà máy sản xuất</a:t>
            </a:r>
          </a:p>
          <a:p>
            <a:pPr marL="514350" indent="-457200" eaLnBrk="1" hangingPunct="1">
              <a:buFont typeface="Wingdings" panose="05000000000000000000" pitchFamily="2" charset="2"/>
              <a:buChar char="q"/>
            </a:pPr>
            <a:r>
              <a:rPr lang="vi-VN" sz="2500"/>
              <a:t>Ở trường đại học</a:t>
            </a:r>
          </a:p>
          <a:p>
            <a:pPr marL="514350" indent="-457200" eaLnBrk="1" hangingPunct="1">
              <a:buFont typeface="Wingdings" panose="05000000000000000000" pitchFamily="2" charset="2"/>
              <a:buChar char="q"/>
            </a:pPr>
            <a:r>
              <a:rPr lang="vi-VN" sz="2500"/>
              <a:t>Trên công trường</a:t>
            </a:r>
          </a:p>
          <a:p>
            <a:pPr marL="514350" indent="-457200" eaLnBrk="1" hangingPunct="1">
              <a:buFont typeface="Wingdings" panose="05000000000000000000" pitchFamily="2" charset="2"/>
              <a:buChar char="q"/>
            </a:pPr>
            <a:r>
              <a:rPr lang="vi-VN" sz="2500"/>
              <a:t>Tại các doanh nghiệp</a:t>
            </a:r>
          </a:p>
          <a:p>
            <a:pPr marL="514350" indent="-457200" eaLnBrk="1" hangingPunct="1">
              <a:buFont typeface="Wingdings" panose="05000000000000000000" pitchFamily="2" charset="2"/>
              <a:buChar char="q"/>
            </a:pPr>
            <a:r>
              <a:rPr lang="mr-IN" sz="2500"/>
              <a:t>…</a:t>
            </a:r>
            <a:r>
              <a:rPr lang="vi-VN" sz="2500"/>
              <a:t>.</a:t>
            </a:r>
            <a:endParaRPr lang="en-US" sz="2500"/>
          </a:p>
          <a:p>
            <a:pPr marL="57150" indent="0" eaLnBrk="1" hangingPunct="1">
              <a:buNone/>
            </a:pPr>
            <a:br>
              <a:rPr lang="en-US" sz="2500"/>
            </a:br>
            <a:r>
              <a:rPr lang="vi-VN" sz="2500"/>
              <a:t>Họ làm việc </a:t>
            </a:r>
            <a:r>
              <a:rPr lang="vi-VN" sz="2500" b="1">
                <a:solidFill>
                  <a:srgbClr val="5051F3"/>
                </a:solidFill>
              </a:rPr>
              <a:t>phần lớn thời gian tại các văn phòng</a:t>
            </a:r>
            <a:r>
              <a:rPr lang="vi-VN" sz="2500"/>
              <a:t>, thỉnh thoảng ghé thăm các xưởng máy, công trường, nơi thử nghiệm sản phẩm.</a:t>
            </a: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32838" y="6488113"/>
            <a:ext cx="4111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584" y="329385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Nơi làm việc của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85718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99592" y="1378463"/>
            <a:ext cx="8136904" cy="4536504"/>
          </a:xfrm>
        </p:spPr>
        <p:txBody>
          <a:bodyPr/>
          <a:lstStyle/>
          <a:p>
            <a:pPr marL="57150" indent="0" eaLnBrk="1" hangingPunct="1">
              <a:lnSpc>
                <a:spcPts val="3300"/>
              </a:lnSpc>
              <a:buNone/>
            </a:pPr>
            <a:r>
              <a:rPr lang="vi-VN" sz="2500"/>
              <a:t>Kỹ sư </a:t>
            </a:r>
            <a:r>
              <a:rPr lang="vi-VN" sz="2500" b="1">
                <a:solidFill>
                  <a:srgbClr val="5051F3"/>
                </a:solidFill>
              </a:rPr>
              <a:t>làm việc theo nhóm</a:t>
            </a:r>
            <a:r>
              <a:rPr lang="vi-VN" sz="2500"/>
              <a:t>, có thể từ 2-3 người. Cũng có lúc lên tới hàng trăm người khi tham gia vào dự án lớn.</a:t>
            </a:r>
          </a:p>
          <a:p>
            <a:pPr marL="57150" indent="0" eaLnBrk="1" hangingPunct="1">
              <a:lnSpc>
                <a:spcPts val="3300"/>
              </a:lnSpc>
              <a:buNone/>
            </a:pPr>
            <a:br>
              <a:rPr lang="en-US" sz="2500"/>
            </a:br>
            <a:r>
              <a:rPr lang="vi-VN" sz="2500"/>
              <a:t>Nhiệm vụ chính của kỹ sư là </a:t>
            </a:r>
            <a:r>
              <a:rPr lang="vi-VN" sz="2500">
                <a:solidFill>
                  <a:srgbClr val="5051F3"/>
                </a:solidFill>
              </a:rPr>
              <a:t>nghiên cứu</a:t>
            </a:r>
            <a:r>
              <a:rPr lang="vi-VN" sz="2500"/>
              <a:t>, </a:t>
            </a:r>
            <a:r>
              <a:rPr lang="vi-VN" sz="2500">
                <a:solidFill>
                  <a:srgbClr val="5051F3"/>
                </a:solidFill>
              </a:rPr>
              <a:t>phát triển</a:t>
            </a:r>
            <a:r>
              <a:rPr lang="vi-VN" sz="2500"/>
              <a:t>, </a:t>
            </a:r>
            <a:r>
              <a:rPr lang="vi-VN" sz="2500">
                <a:solidFill>
                  <a:srgbClr val="5051F3"/>
                </a:solidFill>
              </a:rPr>
              <a:t>lên</a:t>
            </a:r>
            <a:r>
              <a:rPr lang="vi-VN" sz="2500"/>
              <a:t> </a:t>
            </a:r>
            <a:r>
              <a:rPr lang="vi-VN" sz="2500">
                <a:solidFill>
                  <a:srgbClr val="5051F3"/>
                </a:solidFill>
              </a:rPr>
              <a:t>kế hoạch</a:t>
            </a:r>
            <a:r>
              <a:rPr lang="vi-VN" sz="2500"/>
              <a:t>, </a:t>
            </a:r>
            <a:r>
              <a:rPr lang="vi-VN" sz="2500">
                <a:solidFill>
                  <a:srgbClr val="5051F3"/>
                </a:solidFill>
              </a:rPr>
              <a:t>thiết kế</a:t>
            </a:r>
            <a:r>
              <a:rPr lang="vi-VN" sz="2500"/>
              <a:t>, </a:t>
            </a:r>
            <a:r>
              <a:rPr lang="vi-VN" sz="2500">
                <a:solidFill>
                  <a:srgbClr val="5051F3"/>
                </a:solidFill>
              </a:rPr>
              <a:t>sản xuất </a:t>
            </a:r>
            <a:r>
              <a:rPr lang="vi-VN" sz="2500"/>
              <a:t>và </a:t>
            </a:r>
            <a:r>
              <a:rPr lang="vi-VN" sz="2500">
                <a:solidFill>
                  <a:srgbClr val="5051F3"/>
                </a:solidFill>
              </a:rPr>
              <a:t>kiểm tra </a:t>
            </a:r>
            <a:r>
              <a:rPr lang="vi-VN" sz="2500"/>
              <a:t>sản phẩm.</a:t>
            </a:r>
          </a:p>
          <a:p>
            <a:pPr marL="57150" indent="0" eaLnBrk="1" hangingPunct="1">
              <a:lnSpc>
                <a:spcPts val="3300"/>
              </a:lnSpc>
              <a:buNone/>
            </a:pPr>
            <a:br>
              <a:rPr lang="en-US" sz="2500"/>
            </a:br>
            <a:r>
              <a:rPr lang="vi-VN" sz="2500"/>
              <a:t>Tri thức cơ bản của mọi ngành kỹ sư bao gồm các </a:t>
            </a:r>
            <a:r>
              <a:rPr lang="vi-VN" sz="2500" b="1">
                <a:solidFill>
                  <a:srgbClr val="FF0000"/>
                </a:solidFill>
              </a:rPr>
              <a:t>kiến thức khoa học</a:t>
            </a:r>
            <a:r>
              <a:rPr lang="vi-VN" sz="2500"/>
              <a:t>, kỹ năng </a:t>
            </a:r>
            <a:r>
              <a:rPr lang="vi-VN" sz="2500" b="1">
                <a:solidFill>
                  <a:srgbClr val="333399"/>
                </a:solidFill>
              </a:rPr>
              <a:t>giải quyết vấn đề</a:t>
            </a:r>
            <a:r>
              <a:rPr lang="vi-VN" sz="2500"/>
              <a:t>, kiến thức </a:t>
            </a:r>
            <a:r>
              <a:rPr lang="vi-VN" sz="2500" b="1">
                <a:solidFill>
                  <a:srgbClr val="C00000"/>
                </a:solidFill>
              </a:rPr>
              <a:t>thiết kế</a:t>
            </a:r>
            <a:r>
              <a:rPr lang="vi-VN" sz="2500"/>
              <a:t>, kỹ năng </a:t>
            </a:r>
            <a:r>
              <a:rPr lang="vi-VN" sz="2500" b="1">
                <a:solidFill>
                  <a:srgbClr val="333399"/>
                </a:solidFill>
              </a:rPr>
              <a:t>làm việc nhóm </a:t>
            </a:r>
            <a:r>
              <a:rPr lang="vi-VN" sz="2500"/>
              <a:t>và </a:t>
            </a:r>
            <a:r>
              <a:rPr lang="vi-VN" sz="2500" b="1">
                <a:solidFill>
                  <a:srgbClr val="C00000"/>
                </a:solidFill>
              </a:rPr>
              <a:t>đạo đức nghề nghiệp</a:t>
            </a:r>
            <a:r>
              <a:rPr lang="vi-VN" sz="250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32838" y="6488113"/>
            <a:ext cx="4111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584" y="260648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Cách làm việc của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0725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1628800"/>
            <a:ext cx="7848872" cy="4320480"/>
          </a:xfrm>
        </p:spPr>
        <p:txBody>
          <a:bodyPr/>
          <a:lstStyle/>
          <a:p>
            <a:pPr marL="400050" algn="just" eaLnBrk="1" hangingPunct="1">
              <a:lnSpc>
                <a:spcPct val="150000"/>
              </a:lnSpc>
              <a:buFontTx/>
              <a:buChar char="-"/>
            </a:pPr>
            <a:r>
              <a:rPr lang="vi-VN" sz="2600">
                <a:latin typeface="Arial" charset="0"/>
                <a:ea typeface="Arial" charset="0"/>
                <a:cs typeface="Arial" charset="0"/>
              </a:rPr>
              <a:t>Khái niệm giỏi thay đổi từ </a:t>
            </a:r>
            <a:r>
              <a:rPr lang="vi-VN" sz="2600" b="1" i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kiến thức và kỹ năng</a:t>
            </a:r>
            <a:r>
              <a:rPr lang="vi-VN" sz="2600">
                <a:latin typeface="Arial" charset="0"/>
                <a:ea typeface="Arial" charset="0"/>
                <a:cs typeface="Arial" charset="0"/>
              </a:rPr>
              <a:t> đến </a:t>
            </a:r>
            <a:r>
              <a:rPr lang="vi-VN" sz="2600" b="1" i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phẩm chất cá nhân: </a:t>
            </a:r>
            <a:r>
              <a:rPr lang="vi-VN" sz="2600" b="1" i="1">
                <a:latin typeface="Arial" charset="0"/>
                <a:ea typeface="Arial" charset="0"/>
                <a:cs typeface="Arial" charset="0"/>
              </a:rPr>
              <a:t>đạo đức, sáng tạo, quan hệ</a:t>
            </a:r>
            <a:r>
              <a:rPr lang="vi-VN" sz="2600" i="1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00050" algn="just" eaLnBrk="1" hangingPunct="1">
              <a:lnSpc>
                <a:spcPct val="150000"/>
              </a:lnSpc>
              <a:buFontTx/>
              <a:buChar char="-"/>
            </a:pPr>
            <a:r>
              <a:rPr lang="vi-VN" sz="2600">
                <a:latin typeface="Arial" charset="0"/>
                <a:ea typeface="Arial" charset="0"/>
                <a:cs typeface="Arial" charset="0"/>
              </a:rPr>
              <a:t>Sản phẩm ngày càng </a:t>
            </a:r>
            <a:r>
              <a:rPr lang="vi-VN" sz="2600" b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thông minh </a:t>
            </a:r>
            <a:r>
              <a:rPr lang="vi-VN" sz="2600">
                <a:latin typeface="Arial" charset="0"/>
                <a:ea typeface="Arial" charset="0"/>
                <a:cs typeface="Arial" charset="0"/>
              </a:rPr>
              <a:t>hơn và </a:t>
            </a:r>
            <a:r>
              <a:rPr lang="vi-VN" sz="2600" b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liên</a:t>
            </a:r>
            <a:r>
              <a:rPr lang="vi-VN" sz="2600" b="1">
                <a:latin typeface="Arial" charset="0"/>
                <a:ea typeface="Arial" charset="0"/>
                <a:cs typeface="Arial" charset="0"/>
              </a:rPr>
              <a:t> </a:t>
            </a:r>
            <a:r>
              <a:rPr lang="vi-VN" sz="2600" b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ngành</a:t>
            </a:r>
            <a:r>
              <a:rPr lang="vi-VN" sz="2600" b="1">
                <a:latin typeface="Arial" charset="0"/>
                <a:ea typeface="Arial" charset="0"/>
                <a:cs typeface="Arial" charset="0"/>
              </a:rPr>
              <a:t> </a:t>
            </a:r>
            <a:r>
              <a:rPr lang="vi-VN" sz="2600">
                <a:latin typeface="Arial" charset="0"/>
                <a:ea typeface="Arial" charset="0"/>
                <a:cs typeface="Arial" charset="0"/>
              </a:rPr>
              <a:t>hơn.</a:t>
            </a:r>
          </a:p>
          <a:p>
            <a:pPr marL="400050" algn="just" eaLnBrk="1" hangingPunct="1">
              <a:lnSpc>
                <a:spcPct val="150000"/>
              </a:lnSpc>
              <a:buFontTx/>
              <a:buChar char="-"/>
            </a:pPr>
            <a:r>
              <a:rPr lang="vi-VN" sz="2600">
                <a:latin typeface="Arial" charset="0"/>
                <a:ea typeface="Arial" charset="0"/>
                <a:cs typeface="Arial" charset="0"/>
              </a:rPr>
              <a:t>Tính </a:t>
            </a:r>
            <a:r>
              <a:rPr lang="vi-VN" sz="2600" b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cạnh tranh </a:t>
            </a:r>
            <a:r>
              <a:rPr lang="vi-VN" sz="2600">
                <a:latin typeface="Arial" charset="0"/>
                <a:ea typeface="Arial" charset="0"/>
                <a:cs typeface="Arial" charset="0"/>
              </a:rPr>
              <a:t>của sản phẩm </a:t>
            </a:r>
            <a:r>
              <a:rPr lang="vi-VN" sz="2600" i="1">
                <a:latin typeface="Arial" charset="0"/>
                <a:ea typeface="Arial" charset="0"/>
                <a:cs typeface="Arial" charset="0"/>
              </a:rPr>
              <a:t>(vòng đời, giá thành, công nghệ, lĩnh vực ứng dụng) </a:t>
            </a:r>
            <a:r>
              <a:rPr lang="vi-VN" sz="260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5768" y="604684"/>
            <a:ext cx="749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C00000"/>
                </a:solidFill>
              </a:rPr>
              <a:t>Thế nào là kỹ sư giỏi ?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5146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370385"/>
            <a:ext cx="7992888" cy="4866927"/>
          </a:xfrm>
        </p:spPr>
        <p:txBody>
          <a:bodyPr/>
          <a:lstStyle/>
          <a:p>
            <a:pPr eaLnBrk="1" hangingPunct="1">
              <a:lnSpc>
                <a:spcPts val="4540"/>
              </a:lnSpc>
              <a:buFont typeface="Wingdings" pitchFamily="2" charset="2"/>
              <a:buChar char="q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Môn học cung cấp cho sinh viên: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lvl="1" algn="just" eaLnBrk="1" hangingPunct="1">
              <a:lnSpc>
                <a:spcPts val="4540"/>
              </a:lnSpc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Định hướng nghề nghiệp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 algn="just" eaLnBrk="1" hangingPunct="1">
              <a:lnSpc>
                <a:spcPts val="4540"/>
              </a:lnSpc>
              <a:buFont typeface="Wingdings" pitchFamily="2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Các 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kỹ năng làm việc sáng tạo</a:t>
            </a:r>
          </a:p>
          <a:p>
            <a:pPr lvl="1" algn="just" eaLnBrk="1" hangingPunct="1">
              <a:lnSpc>
                <a:spcPts val="4540"/>
              </a:lnSpc>
              <a:buFont typeface="Wingdings" pitchFamily="2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Các 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phương pháp giải quyết vấn đề</a:t>
            </a:r>
          </a:p>
          <a:p>
            <a:pPr marL="0" indent="0" algn="just" eaLnBrk="1" hangingPunct="1">
              <a:lnSpc>
                <a:spcPts val="4540"/>
              </a:lnSpc>
              <a:buNone/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trong lĩnh vực khoa học công nghệ nói chung và CNTT nói riêng</a:t>
            </a:r>
          </a:p>
          <a:p>
            <a:pPr marL="457200" lvl="1" indent="0" algn="just" eaLnBrk="1" hangingPunct="1">
              <a:lnSpc>
                <a:spcPts val="4540"/>
              </a:lnSpc>
              <a:buNone/>
            </a:pPr>
            <a:br>
              <a:rPr lang="vi-VN" sz="2800">
                <a:latin typeface="Calibri" charset="0"/>
                <a:ea typeface="Calibri" charset="0"/>
                <a:cs typeface="Calibri" charset="0"/>
              </a:rPr>
            </a:br>
            <a:br>
              <a:rPr lang="vi-VN" sz="2800">
                <a:latin typeface="Calibri" charset="0"/>
                <a:ea typeface="Calibri" charset="0"/>
                <a:cs typeface="Calibri" charset="0"/>
              </a:rPr>
            </a:br>
            <a:endParaRPr lang="en-US" sz="2800" dirty="0">
              <a:latin typeface="Calibri" charset="0"/>
              <a:ea typeface="Calibri" charset="0"/>
              <a:cs typeface="Calibri" charset="0"/>
            </a:endParaRPr>
          </a:p>
          <a:p>
            <a:pPr lvl="1" eaLnBrk="1" hangingPunct="1">
              <a:lnSpc>
                <a:spcPts val="4540"/>
              </a:lnSpc>
            </a:pPr>
            <a:endParaRPr lang="en-US" sz="2800" dirty="0">
              <a:latin typeface="Calibri" charset="0"/>
              <a:ea typeface="Calibri" charset="0"/>
              <a:cs typeface="Calibri" charset="0"/>
            </a:endParaRPr>
          </a:p>
          <a:p>
            <a:pPr marL="57150" indent="0" eaLnBrk="1" hangingPunct="1">
              <a:lnSpc>
                <a:spcPts val="4540"/>
              </a:lnSpc>
              <a:buNone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5292080" y="-27384"/>
          <a:ext cx="381642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673241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C00000"/>
                </a:solidFill>
              </a:rPr>
              <a:t>Mục tiêu môn học</a:t>
            </a:r>
          </a:p>
        </p:txBody>
      </p:sp>
    </p:spTree>
    <p:extLst>
      <p:ext uri="{BB962C8B-B14F-4D97-AF65-F5344CB8AC3E}">
        <p14:creationId xmlns:p14="http://schemas.microsoft.com/office/powerpoint/2010/main" val="298247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9519" y="595983"/>
            <a:ext cx="7874635" cy="684069"/>
          </a:xfrm>
        </p:spPr>
        <p:txBody>
          <a:bodyPr/>
          <a:lstStyle/>
          <a:p>
            <a:pPr algn="ctr"/>
            <a:r>
              <a:rPr lang="en-US" cap="none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Cách mạng công nghiệp</a:t>
            </a:r>
            <a:endParaRPr lang="en-US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A7AB212E-8D0F-4DCD-B6E4-E5C8B7D598CC}" type="slidenum">
              <a:rPr lang="en-US" smtClean="0"/>
              <a:pPr eaLnBrk="1" hangingPunct="1"/>
              <a:t>20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81063" y="6609544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200"/>
              <a:t>2018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755576" y="1340768"/>
            <a:ext cx="838842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Kết quả hình ảnh cho Project mana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5"/>
            <a:ext cx="7700546" cy="408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8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77" t="19632" r="1657"/>
          <a:stretch/>
        </p:blipFill>
        <p:spPr>
          <a:xfrm>
            <a:off x="827584" y="1407616"/>
            <a:ext cx="8208911" cy="4369414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869519" y="595983"/>
            <a:ext cx="7874635" cy="684069"/>
          </a:xfrm>
        </p:spPr>
        <p:txBody>
          <a:bodyPr/>
          <a:lstStyle/>
          <a:p>
            <a:r>
              <a:rPr lang="en-US"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cuộc c</a:t>
            </a:r>
            <a:r>
              <a:rPr lang="en-US" sz="4000" cap="none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ách mạng công nghiệp</a:t>
            </a:r>
            <a:endParaRPr lang="en-US" sz="4000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6206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6"/>
          <a:stretch/>
        </p:blipFill>
        <p:spPr>
          <a:xfrm>
            <a:off x="755576" y="1427583"/>
            <a:ext cx="8388424" cy="2520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3986670"/>
            <a:ext cx="8275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Kỹ Thuật Số: </a:t>
            </a:r>
            <a:r>
              <a:rPr lang="en-US" b="0"/>
              <a:t>Trí tuệ nhân tạo, Internet vạn vật, dữ liệu lớn, Blockchain, Thực tế ảo</a:t>
            </a:r>
          </a:p>
          <a:p>
            <a:r>
              <a:rPr lang="en-US">
                <a:solidFill>
                  <a:srgbClr val="FF0000"/>
                </a:solidFill>
              </a:rPr>
              <a:t>CN sinh học: </a:t>
            </a:r>
            <a:r>
              <a:rPr lang="en-US" b="0"/>
              <a:t>Nông nghiệp, Thủy sản, Y dược, chế biến thực phẩm, bảo vệ môi trường, năng lượng tái tạo, hóa học và vật liệu.</a:t>
            </a:r>
          </a:p>
          <a:p>
            <a:r>
              <a:rPr lang="en-US">
                <a:solidFill>
                  <a:srgbClr val="FF0000"/>
                </a:solidFill>
              </a:rPr>
              <a:t>Vật lý: </a:t>
            </a:r>
            <a:r>
              <a:rPr lang="en-US" b="0"/>
              <a:t>Robot, máy in 3D, xe tự lái, các vật liệu mới, công nghệ nano.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1048" y="69663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Cách mạng công nghiệp 4.0</a:t>
            </a:r>
          </a:p>
        </p:txBody>
      </p:sp>
    </p:spTree>
    <p:extLst>
      <p:ext uri="{BB962C8B-B14F-4D97-AF65-F5344CB8AC3E}">
        <p14:creationId xmlns:p14="http://schemas.microsoft.com/office/powerpoint/2010/main" val="16770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8" name="Picture 2" descr="Image result for mục đ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29" y="3356992"/>
            <a:ext cx="2278692" cy="20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1048" y="69663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Cách mạng công nghiệp 5.0</a:t>
            </a:r>
          </a:p>
        </p:txBody>
      </p:sp>
    </p:spTree>
    <p:extLst>
      <p:ext uri="{BB962C8B-B14F-4D97-AF65-F5344CB8AC3E}">
        <p14:creationId xmlns:p14="http://schemas.microsoft.com/office/powerpoint/2010/main" val="2017473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584" y="1736029"/>
            <a:ext cx="7956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Vai trò của người kỹ sư CNTT trong cách mạng công nghiệp 4.0?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8" name="Picture 2" descr="Image result for mục đ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29" y="3356992"/>
            <a:ext cx="2278692" cy="20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1048" y="69663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Cách mạng công nghiệp 4.0</a:t>
            </a:r>
          </a:p>
        </p:txBody>
      </p:sp>
    </p:spTree>
    <p:extLst>
      <p:ext uri="{BB962C8B-B14F-4D97-AF65-F5344CB8AC3E}">
        <p14:creationId xmlns:p14="http://schemas.microsoft.com/office/powerpoint/2010/main" val="1252852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71305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Thực tế CNTT 2018-2020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1628800"/>
            <a:ext cx="7776864" cy="4320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Trí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tuệ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nhân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tạo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(AI - Artificial Intelligence)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Phân</a:t>
            </a:r>
            <a:r>
              <a:rPr lang="en-US" sz="2400" b="1" dirty="0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tích</a:t>
            </a:r>
            <a:r>
              <a:rPr lang="en-US" sz="2400" b="1" dirty="0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dữ</a:t>
            </a:r>
            <a:r>
              <a:rPr lang="en-US" sz="2400" b="1" dirty="0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liệu</a:t>
            </a:r>
            <a:r>
              <a:rPr lang="en-US" sz="2400" b="1" dirty="0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lớn</a:t>
            </a:r>
            <a:r>
              <a:rPr lang="en-US" sz="2400" b="1" dirty="0">
                <a:solidFill>
                  <a:srgbClr val="5051F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(Big Data &amp; Analytics)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hóa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nghiệp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(Industrial Automation)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Vạn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vật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kết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nối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(Internet of Things)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Chuỗi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khối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(Blockchain)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ảo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(Virtual Reality/Augmented Reality)</a:t>
            </a:r>
          </a:p>
        </p:txBody>
      </p:sp>
    </p:spTree>
    <p:extLst>
      <p:ext uri="{BB962C8B-B14F-4D97-AF65-F5344CB8AC3E}">
        <p14:creationId xmlns:p14="http://schemas.microsoft.com/office/powerpoint/2010/main" val="8247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71305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Xu hướng CNTT 2020-2022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468622"/>
            <a:ext cx="7920880" cy="44806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>
                <a:latin typeface="Arial" charset="0"/>
                <a:ea typeface="Arial" charset="0"/>
                <a:cs typeface="Arial" charset="0"/>
              </a:rPr>
              <a:t>Trí tuệ nhân tạo </a:t>
            </a:r>
            <a:r>
              <a:rPr lang="en-US" sz="2400" i="1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400" i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Máy học, xe tự hành, robot, hệ thống thông minh </a:t>
            </a:r>
            <a:r>
              <a:rPr lang="en-US" sz="2400" i="1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>
                <a:latin typeface="Arial" charset="0"/>
                <a:ea typeface="Arial" charset="0"/>
                <a:cs typeface="Arial" charset="0"/>
              </a:rPr>
              <a:t>Phân tích dữ liệu lớn </a:t>
            </a:r>
            <a:r>
              <a:rPr lang="en-US" sz="2400" i="1">
                <a:latin typeface="Arial" charset="0"/>
                <a:ea typeface="Arial" charset="0"/>
                <a:cs typeface="Arial" charset="0"/>
              </a:rPr>
              <a:t>(Big Data &amp; Analytics)</a:t>
            </a:r>
          </a:p>
          <a:p>
            <a:pPr>
              <a:lnSpc>
                <a:spcPct val="150000"/>
              </a:lnSpc>
            </a:pPr>
            <a:r>
              <a:rPr lang="en-US" sz="2400" b="1">
                <a:latin typeface="Arial" charset="0"/>
                <a:ea typeface="Arial" charset="0"/>
                <a:cs typeface="Arial" charset="0"/>
              </a:rPr>
              <a:t>Tự động hóa công nghiệp </a:t>
            </a:r>
            <a:r>
              <a:rPr lang="en-US" sz="2400" i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(Điện toán lượng tử)</a:t>
            </a:r>
          </a:p>
          <a:p>
            <a:pPr>
              <a:lnSpc>
                <a:spcPct val="150000"/>
              </a:lnSpc>
            </a:pPr>
            <a:r>
              <a:rPr lang="en-US" sz="2400" b="1">
                <a:latin typeface="Arial" charset="0"/>
                <a:ea typeface="Arial" charset="0"/>
                <a:cs typeface="Arial" charset="0"/>
              </a:rPr>
              <a:t>Vạn vật kết nối </a:t>
            </a:r>
            <a:r>
              <a:rPr lang="en-US" sz="2400" i="1">
                <a:latin typeface="Arial" charset="0"/>
                <a:ea typeface="Arial" charset="0"/>
                <a:cs typeface="Arial" charset="0"/>
              </a:rPr>
              <a:t>(con người, robot, thiết bị, nội dung và dịch vụ), </a:t>
            </a:r>
            <a:r>
              <a:rPr lang="en-US" sz="2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5G</a:t>
            </a:r>
          </a:p>
          <a:p>
            <a:pPr>
              <a:lnSpc>
                <a:spcPct val="150000"/>
              </a:lnSpc>
            </a:pPr>
            <a:r>
              <a:rPr lang="en-US" sz="2400" b="1">
                <a:latin typeface="Arial" charset="0"/>
                <a:ea typeface="Arial" charset="0"/>
                <a:cs typeface="Arial" charset="0"/>
              </a:rPr>
              <a:t>Chuỗi khối </a:t>
            </a:r>
            <a:r>
              <a:rPr lang="en-US" sz="2400" i="1">
                <a:latin typeface="Arial" charset="0"/>
                <a:ea typeface="Arial" charset="0"/>
                <a:cs typeface="Arial" charset="0"/>
              </a:rPr>
              <a:t>(Kế toán, quản lý, truy nguồn gốc,</a:t>
            </a:r>
            <a:r>
              <a:rPr lang="mr-IN" sz="2400" i="1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400" i="1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>
                <a:latin typeface="Arial" charset="0"/>
                <a:ea typeface="Arial" charset="0"/>
                <a:cs typeface="Arial" charset="0"/>
              </a:rPr>
              <a:t>Thực tế ảo </a:t>
            </a:r>
            <a:r>
              <a:rPr lang="en-US" sz="2400" i="1">
                <a:latin typeface="Arial" charset="0"/>
                <a:ea typeface="Arial" charset="0"/>
                <a:cs typeface="Arial" charset="0"/>
              </a:rPr>
              <a:t>(Virtual Reality/Augmented Reality)</a:t>
            </a:r>
          </a:p>
        </p:txBody>
      </p:sp>
    </p:spTree>
    <p:extLst>
      <p:ext uri="{BB962C8B-B14F-4D97-AF65-F5344CB8AC3E}">
        <p14:creationId xmlns:p14="http://schemas.microsoft.com/office/powerpoint/2010/main" val="206369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71305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Dịch vụ CNTT Việt Nam?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8" name="Picture 2" descr="Image result for mục đ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2278692" cy="20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8"/>
          <a:stretch/>
        </p:blipFill>
        <p:spPr>
          <a:xfrm>
            <a:off x="0" y="1359382"/>
            <a:ext cx="9144000" cy="437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3568" y="682733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Lương kỹ sư CNTT Việt Nam </a:t>
            </a:r>
            <a:r>
              <a:rPr lang="en-US" sz="3200">
                <a:solidFill>
                  <a:srgbClr val="C00000"/>
                </a:solidFill>
              </a:rPr>
              <a:t>(&lt;9 năm)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8" name="Picture 2" descr="Image result for mục đ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2278692" cy="20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9382"/>
            <a:ext cx="9144000" cy="46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8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713052"/>
            <a:ext cx="71287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Xu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hướng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CNTT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bạn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8" name="Picture 2" descr="Image result for mục đ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26" y="3789040"/>
            <a:ext cx="2278692" cy="20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1736029"/>
            <a:ext cx="7956376" cy="26314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dirty="0" err="1">
                <a:latin typeface="Arial"/>
                <a:cs typeface="Arial"/>
              </a:rPr>
              <a:t>Vị</a:t>
            </a:r>
            <a:r>
              <a:rPr lang="en-US" sz="3000" dirty="0">
                <a:latin typeface="Arial"/>
                <a:cs typeface="Arial"/>
              </a:rPr>
              <a:t> </a:t>
            </a:r>
            <a:r>
              <a:rPr lang="en-US" sz="3000" dirty="0" err="1">
                <a:latin typeface="Arial"/>
                <a:cs typeface="Arial"/>
              </a:rPr>
              <a:t>trí</a:t>
            </a:r>
            <a:r>
              <a:rPr lang="en-US" sz="3000" dirty="0">
                <a:latin typeface="Arial"/>
                <a:cs typeface="Arial"/>
              </a:rPr>
              <a:t> </a:t>
            </a:r>
            <a:r>
              <a:rPr lang="en-US" sz="3000" dirty="0" err="1">
                <a:latin typeface="Arial"/>
                <a:cs typeface="Arial"/>
              </a:rPr>
              <a:t>của</a:t>
            </a:r>
            <a:r>
              <a:rPr lang="en-US" sz="3000" dirty="0">
                <a:latin typeface="Arial"/>
                <a:cs typeface="Arial"/>
              </a:rPr>
              <a:t> </a:t>
            </a:r>
            <a:r>
              <a:rPr lang="en-US" sz="3000" dirty="0" err="1">
                <a:latin typeface="Arial"/>
                <a:cs typeface="Arial"/>
              </a:rPr>
              <a:t>bạn</a:t>
            </a:r>
            <a:r>
              <a:rPr lang="en-US" sz="3000" dirty="0">
                <a:latin typeface="Arial"/>
                <a:cs typeface="Arial"/>
              </a:rPr>
              <a:t> ở </a:t>
            </a:r>
            <a:r>
              <a:rPr lang="en-US" sz="3000" dirty="0" err="1">
                <a:latin typeface="Arial"/>
                <a:cs typeface="Arial"/>
              </a:rPr>
              <a:t>đâu</a:t>
            </a:r>
            <a:r>
              <a:rPr lang="en-US" sz="3000" dirty="0">
                <a:latin typeface="Arial"/>
                <a:cs typeface="Arial"/>
              </a:rPr>
              <a:t> </a:t>
            </a:r>
            <a:r>
              <a:rPr lang="en-US" sz="3000" dirty="0" err="1">
                <a:latin typeface="Arial"/>
                <a:cs typeface="Arial"/>
              </a:rPr>
              <a:t>trong</a:t>
            </a:r>
            <a:r>
              <a:rPr lang="en-US" sz="3000" dirty="0">
                <a:latin typeface="Arial"/>
                <a:cs typeface="Arial"/>
              </a:rPr>
              <a:t> xu </a:t>
            </a:r>
            <a:r>
              <a:rPr lang="en-US" sz="3000" dirty="0" err="1">
                <a:latin typeface="Arial"/>
                <a:cs typeface="Arial"/>
              </a:rPr>
              <a:t>hướng</a:t>
            </a:r>
            <a:r>
              <a:rPr lang="en-US" sz="3000" dirty="0">
                <a:latin typeface="Arial"/>
                <a:cs typeface="Arial"/>
              </a:rPr>
              <a:t> CNTT </a:t>
            </a:r>
            <a:r>
              <a:rPr lang="en-US" sz="3000" dirty="0" err="1">
                <a:latin typeface="Arial"/>
                <a:cs typeface="Arial"/>
              </a:rPr>
              <a:t>mới</a:t>
            </a:r>
            <a:r>
              <a:rPr lang="en-US" sz="3000" dirty="0">
                <a:latin typeface="Arial"/>
                <a:cs typeface="Arial"/>
              </a:rPr>
              <a:t>? </a:t>
            </a:r>
          </a:p>
          <a:p>
            <a:r>
              <a:rPr lang="en-US" sz="3000" i="1" dirty="0">
                <a:latin typeface="Arial"/>
                <a:cs typeface="Arial"/>
              </a:rPr>
              <a:t>(</a:t>
            </a:r>
            <a:r>
              <a:rPr lang="en-US" sz="3000" i="1" dirty="0" err="1">
                <a:latin typeface="Arial"/>
                <a:cs typeface="Arial"/>
              </a:rPr>
              <a:t>Bạn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muốn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làm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gì</a:t>
            </a:r>
            <a:r>
              <a:rPr lang="en-US" sz="3000" i="1" dirty="0">
                <a:latin typeface="Arial"/>
                <a:cs typeface="Arial"/>
              </a:rPr>
              <a:t>? </a:t>
            </a:r>
            <a:r>
              <a:rPr lang="en-US" sz="3000" i="1" dirty="0" err="1">
                <a:latin typeface="Arial"/>
                <a:cs typeface="Arial"/>
              </a:rPr>
              <a:t>Bạn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sẽ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trở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thành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người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thế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nào</a:t>
            </a:r>
            <a:r>
              <a:rPr lang="en-US" sz="3000" i="1" dirty="0">
                <a:latin typeface="Arial"/>
                <a:cs typeface="Arial"/>
              </a:rPr>
              <a:t>? </a:t>
            </a:r>
            <a:r>
              <a:rPr lang="en-US" sz="3000" i="1" dirty="0" err="1">
                <a:latin typeface="Arial"/>
                <a:cs typeface="Arial"/>
              </a:rPr>
              <a:t>Mục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tiêu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nghề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nghiệp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của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bạn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trong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tương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i="1" dirty="0" err="1">
                <a:latin typeface="Arial"/>
                <a:cs typeface="Arial"/>
              </a:rPr>
              <a:t>lai</a:t>
            </a:r>
            <a:r>
              <a:rPr lang="en-US" sz="3000" i="1" dirty="0">
                <a:latin typeface="Arial"/>
                <a:cs typeface="Arial"/>
              </a:rPr>
              <a:t>,...)</a:t>
            </a:r>
            <a:r>
              <a:rPr lang="en-US" sz="3000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08955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319572"/>
            <a:ext cx="7848872" cy="4845732"/>
          </a:xfrm>
        </p:spPr>
        <p:txBody>
          <a:bodyPr/>
          <a:lstStyle/>
          <a:p>
            <a:pPr marL="400050" algn="just"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2600">
                <a:latin typeface="Arial" charset="0"/>
                <a:ea typeface="Arial" charset="0"/>
                <a:cs typeface="Arial" charset="0"/>
              </a:rPr>
              <a:t>ổng quan về công tác kỹ sư</a:t>
            </a:r>
          </a:p>
          <a:p>
            <a:pPr marL="400050" algn="just"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>
                <a:latin typeface="Arial" charset="0"/>
                <a:ea typeface="Arial" charset="0"/>
                <a:cs typeface="Arial" charset="0"/>
              </a:rPr>
              <a:t>Tổng quan về kỹ sư ngành CNTT</a:t>
            </a:r>
            <a:endParaRPr lang="vi-VN" sz="2600">
              <a:latin typeface="Arial" charset="0"/>
              <a:ea typeface="Arial" charset="0"/>
              <a:cs typeface="Arial" charset="0"/>
            </a:endParaRPr>
          </a:p>
          <a:p>
            <a:pPr marL="400050" algn="just"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vi-VN" sz="2600">
                <a:latin typeface="Arial" charset="0"/>
                <a:ea typeface="Arial" charset="0"/>
                <a:cs typeface="Arial" charset="0"/>
              </a:rPr>
              <a:t>Xu hướng công nghệ và thách thức ngành CNTT</a:t>
            </a:r>
          </a:p>
          <a:p>
            <a:pPr marL="400050" algn="just" eaLnBrk="1" hangingPunct="1">
              <a:lnSpc>
                <a:spcPct val="150000"/>
              </a:lnSpc>
            </a:pPr>
            <a:r>
              <a:rPr lang="vi-VN" sz="2600">
                <a:latin typeface="Arial" charset="0"/>
                <a:ea typeface="Arial" charset="0"/>
                <a:cs typeface="Arial" charset="0"/>
              </a:rPr>
              <a:t>Các kỹ năng mềm cho người kỹ sư</a:t>
            </a:r>
          </a:p>
          <a:p>
            <a:pPr marL="400050" algn="just"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vi-VN" sz="2600">
                <a:latin typeface="Arial" charset="0"/>
                <a:ea typeface="Arial" charset="0"/>
                <a:cs typeface="Arial" charset="0"/>
              </a:rPr>
              <a:t>Phương pháp giải quyết vấn đề</a:t>
            </a:r>
          </a:p>
          <a:p>
            <a:pPr marL="57150" indent="0" algn="just" eaLnBrk="1" hangingPunct="1">
              <a:lnSpc>
                <a:spcPct val="150000"/>
              </a:lnSpc>
              <a:buNone/>
            </a:pPr>
            <a:br>
              <a:rPr lang="vi-VN" sz="2600">
                <a:latin typeface="Arial" charset="0"/>
                <a:ea typeface="Arial" charset="0"/>
                <a:cs typeface="Arial" charset="0"/>
              </a:rPr>
            </a:br>
            <a:br>
              <a:rPr lang="en-US" sz="2600" b="1" dirty="0">
                <a:latin typeface="Arial" charset="0"/>
                <a:ea typeface="Arial" charset="0"/>
                <a:cs typeface="Arial" charset="0"/>
              </a:rPr>
            </a:br>
            <a:endParaRPr lang="en-US" sz="2600" b="1" dirty="0">
              <a:solidFill>
                <a:srgbClr val="CC33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16293400"/>
              </p:ext>
            </p:extLst>
          </p:nvPr>
        </p:nvGraphicFramePr>
        <p:xfrm>
          <a:off x="5292080" y="-27384"/>
          <a:ext cx="381642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8493" y="673241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C00000"/>
                </a:solidFill>
              </a:rPr>
              <a:t>Nội dung môn học</a:t>
            </a:r>
          </a:p>
        </p:txBody>
      </p:sp>
    </p:spTree>
    <p:extLst>
      <p:ext uri="{BB962C8B-B14F-4D97-AF65-F5344CB8AC3E}">
        <p14:creationId xmlns:p14="http://schemas.microsoft.com/office/powerpoint/2010/main" val="375032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71305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Thách thức của tương lai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468622"/>
            <a:ext cx="6624736" cy="4624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CC118-8937-044D-AF03-C3B49F7B782B}"/>
              </a:ext>
            </a:extLst>
          </p:cNvPr>
          <p:cNvSpPr txBox="1"/>
          <p:nvPr/>
        </p:nvSpPr>
        <p:spPr>
          <a:xfrm>
            <a:off x="3147856" y="1468622"/>
            <a:ext cx="12362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Thông tin</a:t>
            </a:r>
          </a:p>
          <a:p>
            <a:pPr>
              <a:spcBef>
                <a:spcPts val="0"/>
              </a:spcBef>
            </a:pPr>
            <a:r>
              <a:rPr lang="en-US" sz="1800"/>
              <a:t>bùng nổ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7B596-BB08-2A48-AE60-555B4454FF1E}"/>
              </a:ext>
            </a:extLst>
          </p:cNvPr>
          <p:cNvSpPr txBox="1"/>
          <p:nvPr/>
        </p:nvSpPr>
        <p:spPr>
          <a:xfrm>
            <a:off x="5220072" y="1468621"/>
            <a:ext cx="113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Kinh tế</a:t>
            </a:r>
          </a:p>
          <a:p>
            <a:pPr>
              <a:spcBef>
                <a:spcPts val="0"/>
              </a:spcBef>
            </a:pPr>
            <a:r>
              <a:rPr lang="en-US" sz="1800"/>
              <a:t>toàn cầu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6354A-90F1-864E-AD6E-544F168CADF9}"/>
              </a:ext>
            </a:extLst>
          </p:cNvPr>
          <p:cNvSpPr txBox="1"/>
          <p:nvPr/>
        </p:nvSpPr>
        <p:spPr>
          <a:xfrm>
            <a:off x="6523662" y="2114952"/>
            <a:ext cx="13392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Hợp tác</a:t>
            </a:r>
          </a:p>
          <a:p>
            <a:pPr>
              <a:spcBef>
                <a:spcPts val="0"/>
              </a:spcBef>
            </a:pPr>
            <a:r>
              <a:rPr lang="en-US" sz="1800"/>
              <a:t>quốc tế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D23F8-885C-BD4A-BAD0-0E9BF1EA3EC9}"/>
              </a:ext>
            </a:extLst>
          </p:cNvPr>
          <p:cNvSpPr txBox="1"/>
          <p:nvPr/>
        </p:nvSpPr>
        <p:spPr>
          <a:xfrm>
            <a:off x="6784874" y="3008871"/>
            <a:ext cx="14595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Tài nguyên</a:t>
            </a:r>
          </a:p>
          <a:p>
            <a:pPr>
              <a:spcBef>
                <a:spcPts val="0"/>
              </a:spcBef>
            </a:pPr>
            <a:r>
              <a:rPr lang="en-US" sz="1800"/>
              <a:t>cạn kiệt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A61F4-7F31-5447-957C-901D75F8A4F5}"/>
              </a:ext>
            </a:extLst>
          </p:cNvPr>
          <p:cNvSpPr txBox="1"/>
          <p:nvPr/>
        </p:nvSpPr>
        <p:spPr>
          <a:xfrm>
            <a:off x="6761166" y="3902790"/>
            <a:ext cx="16351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Môi trường bền vững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6770A0-E7CB-5544-BCB3-8FA3D49CD0C7}"/>
              </a:ext>
            </a:extLst>
          </p:cNvPr>
          <p:cNvSpPr txBox="1"/>
          <p:nvPr/>
        </p:nvSpPr>
        <p:spPr>
          <a:xfrm>
            <a:off x="6454080" y="4674877"/>
            <a:ext cx="16351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Dân cư</a:t>
            </a:r>
          </a:p>
          <a:p>
            <a:pPr>
              <a:spcBef>
                <a:spcPts val="0"/>
              </a:spcBef>
            </a:pPr>
            <a:r>
              <a:rPr lang="en-US" sz="1800"/>
              <a:t>Dịch chuyển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980E7D-7F8C-7844-B356-9A84DC09F4C3}"/>
              </a:ext>
            </a:extLst>
          </p:cNvPr>
          <p:cNvSpPr txBox="1"/>
          <p:nvPr/>
        </p:nvSpPr>
        <p:spPr>
          <a:xfrm>
            <a:off x="1911620" y="2093372"/>
            <a:ext cx="14927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Cách mạng </a:t>
            </a:r>
          </a:p>
          <a:p>
            <a:pPr>
              <a:spcBef>
                <a:spcPts val="0"/>
              </a:spcBef>
            </a:pPr>
            <a:r>
              <a:rPr lang="en-US" sz="1800"/>
              <a:t>nhận thức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9656C6-3E2D-9241-A80C-D948E8013094}"/>
              </a:ext>
            </a:extLst>
          </p:cNvPr>
          <p:cNvSpPr txBox="1"/>
          <p:nvPr/>
        </p:nvSpPr>
        <p:spPr>
          <a:xfrm>
            <a:off x="1421742" y="2920593"/>
            <a:ext cx="128753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Lao động </a:t>
            </a:r>
          </a:p>
          <a:p>
            <a:pPr>
              <a:spcBef>
                <a:spcPts val="0"/>
              </a:spcBef>
            </a:pPr>
            <a:r>
              <a:rPr lang="en-US" sz="1800"/>
              <a:t>đa dạng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4FBD19-BBF5-A44E-BE17-72D9AA6BD498}"/>
              </a:ext>
            </a:extLst>
          </p:cNvPr>
          <p:cNvSpPr txBox="1"/>
          <p:nvPr/>
        </p:nvSpPr>
        <p:spPr>
          <a:xfrm>
            <a:off x="1436881" y="3860613"/>
            <a:ext cx="14414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Chuyển đổi</a:t>
            </a:r>
          </a:p>
          <a:p>
            <a:pPr>
              <a:spcBef>
                <a:spcPts val="0"/>
              </a:spcBef>
            </a:pPr>
            <a:r>
              <a:rPr lang="en-US" sz="1800"/>
              <a:t>Sáng tạo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D5E10-B970-C845-B756-BA1444576AC6}"/>
              </a:ext>
            </a:extLst>
          </p:cNvPr>
          <p:cNvSpPr txBox="1"/>
          <p:nvPr/>
        </p:nvSpPr>
        <p:spPr>
          <a:xfrm>
            <a:off x="1700134" y="4674876"/>
            <a:ext cx="167225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Đổi mới</a:t>
            </a:r>
          </a:p>
          <a:p>
            <a:pPr>
              <a:spcBef>
                <a:spcPts val="0"/>
              </a:spcBef>
            </a:pPr>
            <a:r>
              <a:rPr lang="en-US" sz="1800"/>
              <a:t>không ngừng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5464C-62B8-AF4C-BBEB-CEDDA0FC472C}"/>
              </a:ext>
            </a:extLst>
          </p:cNvPr>
          <p:cNvSpPr txBox="1"/>
          <p:nvPr/>
        </p:nvSpPr>
        <p:spPr>
          <a:xfrm>
            <a:off x="5384556" y="5484844"/>
            <a:ext cx="11336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Học tập</a:t>
            </a:r>
          </a:p>
          <a:p>
            <a:pPr>
              <a:spcBef>
                <a:spcPts val="0"/>
              </a:spcBef>
            </a:pPr>
            <a:r>
              <a:rPr lang="en-US" sz="1800"/>
              <a:t>suốt đời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5B3A8F-0EDF-7C48-B59A-A61C4F3100FD}"/>
              </a:ext>
            </a:extLst>
          </p:cNvPr>
          <p:cNvSpPr txBox="1"/>
          <p:nvPr/>
        </p:nvSpPr>
        <p:spPr>
          <a:xfrm>
            <a:off x="3056006" y="5484843"/>
            <a:ext cx="14927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Làm mới </a:t>
            </a:r>
          </a:p>
          <a:p>
            <a:pPr>
              <a:spcBef>
                <a:spcPts val="0"/>
              </a:spcBef>
            </a:pPr>
            <a:r>
              <a:rPr lang="en-US" sz="1800"/>
              <a:t>CS hạ tầng</a:t>
            </a:r>
          </a:p>
        </p:txBody>
      </p:sp>
    </p:spTree>
    <p:extLst>
      <p:ext uri="{BB962C8B-B14F-4D97-AF65-F5344CB8AC3E}">
        <p14:creationId xmlns:p14="http://schemas.microsoft.com/office/powerpoint/2010/main" val="242348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71305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Đạo đức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8" name="Picture 2" descr="Hình ảnh có liên qu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68622"/>
            <a:ext cx="7776864" cy="456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737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6443" y="7130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Đạo đức cá nhân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01275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500" b="0" kern="0" dirty="0"/>
              <a:t>- </a:t>
            </a:r>
            <a:r>
              <a:rPr lang="vi-VN" sz="2500" b="0" kern="0" dirty="0" err="1"/>
              <a:t>Đạo</a:t>
            </a:r>
            <a:r>
              <a:rPr lang="vi-VN" sz="2500" b="0" kern="0" dirty="0"/>
              <a:t> </a:t>
            </a:r>
            <a:r>
              <a:rPr lang="vi-VN" sz="2500" b="0" kern="0" dirty="0" err="1"/>
              <a:t>đức</a:t>
            </a:r>
            <a:r>
              <a:rPr lang="vi-VN" sz="2500" b="0" kern="0" dirty="0"/>
              <a:t> </a:t>
            </a:r>
            <a:r>
              <a:rPr lang="vi-VN" sz="2500" b="0" kern="0" dirty="0" err="1"/>
              <a:t>cá</a:t>
            </a:r>
            <a:r>
              <a:rPr lang="vi-VN" sz="2500" b="0" kern="0" dirty="0"/>
              <a:t> nhân </a:t>
            </a:r>
            <a:r>
              <a:rPr lang="vi-VN" sz="2500" b="0" kern="0" dirty="0" err="1"/>
              <a:t>là</a:t>
            </a:r>
            <a:r>
              <a:rPr lang="vi-VN" sz="2500" b="0" kern="0" dirty="0"/>
              <a:t> </a:t>
            </a:r>
            <a:r>
              <a:rPr lang="vi-VN" sz="2500" b="0" kern="0" dirty="0" err="1"/>
              <a:t>các</a:t>
            </a:r>
            <a:r>
              <a:rPr lang="vi-VN" sz="2500" b="0" kern="0" dirty="0"/>
              <a:t> </a:t>
            </a:r>
            <a:r>
              <a:rPr lang="vi-VN" sz="2500" kern="0" dirty="0" err="1">
                <a:solidFill>
                  <a:srgbClr val="333399"/>
                </a:solidFill>
              </a:rPr>
              <a:t>chuẩn</a:t>
            </a:r>
            <a:r>
              <a:rPr lang="vi-VN" sz="2500" kern="0" dirty="0">
                <a:solidFill>
                  <a:srgbClr val="333399"/>
                </a:solidFill>
              </a:rPr>
              <a:t> </a:t>
            </a:r>
            <a:r>
              <a:rPr lang="vi-VN" sz="2500" kern="0" dirty="0" err="1">
                <a:solidFill>
                  <a:srgbClr val="333399"/>
                </a:solidFill>
              </a:rPr>
              <a:t>mực</a:t>
            </a:r>
            <a:r>
              <a:rPr lang="vi-VN" sz="2500" kern="0" dirty="0">
                <a:solidFill>
                  <a:srgbClr val="333399"/>
                </a:solidFill>
              </a:rPr>
              <a:t> </a:t>
            </a:r>
            <a:r>
              <a:rPr lang="vi-VN" sz="2500" kern="0" dirty="0" err="1">
                <a:solidFill>
                  <a:srgbClr val="333399"/>
                </a:solidFill>
              </a:rPr>
              <a:t>của</a:t>
            </a:r>
            <a:r>
              <a:rPr lang="vi-VN" sz="2500" kern="0" dirty="0">
                <a:solidFill>
                  <a:srgbClr val="333399"/>
                </a:solidFill>
              </a:rPr>
              <a:t> </a:t>
            </a:r>
            <a:r>
              <a:rPr lang="vi-VN" sz="2500" kern="0" dirty="0" err="1">
                <a:solidFill>
                  <a:srgbClr val="333399"/>
                </a:solidFill>
              </a:rPr>
              <a:t>hành</a:t>
            </a:r>
            <a:r>
              <a:rPr lang="vi-VN" sz="2500" kern="0" dirty="0">
                <a:solidFill>
                  <a:srgbClr val="333399"/>
                </a:solidFill>
              </a:rPr>
              <a:t> vi </a:t>
            </a:r>
            <a:r>
              <a:rPr lang="vi-VN" sz="2500" b="0" kern="0" dirty="0" err="1"/>
              <a:t>của</a:t>
            </a:r>
            <a:r>
              <a:rPr lang="vi-VN" sz="2500" b="0" kern="0" dirty="0"/>
              <a:t> con </a:t>
            </a:r>
            <a:r>
              <a:rPr lang="vi-VN" sz="2500" b="0" kern="0" dirty="0" err="1"/>
              <a:t>người</a:t>
            </a:r>
            <a:r>
              <a:rPr lang="vi-VN" sz="2500" b="0" kern="0" dirty="0"/>
              <a:t> </a:t>
            </a:r>
            <a:r>
              <a:rPr lang="vi-VN" sz="2500" b="0" kern="0" dirty="0" err="1"/>
              <a:t>phụ</a:t>
            </a:r>
            <a:r>
              <a:rPr lang="vi-VN" sz="2500" b="0" kern="0" dirty="0"/>
              <a:t> </a:t>
            </a:r>
            <a:r>
              <a:rPr lang="vi-VN" sz="2500" b="0" kern="0" dirty="0" err="1"/>
              <a:t>thuộc</a:t>
            </a:r>
            <a:r>
              <a:rPr lang="vi-VN" sz="2500" b="0" kern="0" dirty="0"/>
              <a:t> </a:t>
            </a:r>
            <a:r>
              <a:rPr lang="vi-VN" sz="2500" b="0" kern="0" dirty="0" err="1"/>
              <a:t>vào</a:t>
            </a:r>
            <a:r>
              <a:rPr lang="vi-VN" sz="2500" b="0" kern="0" dirty="0"/>
              <a:t> </a:t>
            </a:r>
            <a:r>
              <a:rPr lang="vi-VN" sz="2500" b="0" kern="0" dirty="0" err="1"/>
              <a:t>từng</a:t>
            </a:r>
            <a:r>
              <a:rPr lang="vi-VN" sz="2500" b="0" kern="0" dirty="0"/>
              <a:t> </a:t>
            </a:r>
            <a:r>
              <a:rPr lang="vi-VN" sz="2500" b="0" kern="0" dirty="0">
                <a:solidFill>
                  <a:srgbClr val="C00000"/>
                </a:solidFill>
              </a:rPr>
              <a:t>văn </a:t>
            </a:r>
            <a:r>
              <a:rPr lang="vi-VN" sz="2500" b="0" kern="0" dirty="0" err="1">
                <a:solidFill>
                  <a:srgbClr val="C00000"/>
                </a:solidFill>
              </a:rPr>
              <a:t>hoá</a:t>
            </a:r>
            <a:r>
              <a:rPr lang="vi-VN" sz="2500" b="0" kern="0" dirty="0"/>
              <a:t> </a:t>
            </a:r>
            <a:r>
              <a:rPr lang="vi-VN" sz="2500" b="0" kern="0" dirty="0" err="1"/>
              <a:t>và</a:t>
            </a:r>
            <a:r>
              <a:rPr lang="vi-VN" sz="2500" b="0" kern="0" dirty="0"/>
              <a:t> </a:t>
            </a:r>
            <a:r>
              <a:rPr lang="vi-VN" sz="2500" b="0" kern="0" dirty="0" err="1"/>
              <a:t>từng</a:t>
            </a:r>
            <a:r>
              <a:rPr lang="vi-VN" sz="2500" b="0" kern="0" dirty="0"/>
              <a:t> </a:t>
            </a:r>
            <a:r>
              <a:rPr lang="vi-VN" sz="2500" b="0" kern="0" dirty="0" err="1"/>
              <a:t>t</a:t>
            </a:r>
            <a:r>
              <a:rPr lang="vi-VN" sz="2500" kern="0" dirty="0" err="1">
                <a:solidFill>
                  <a:srgbClr val="C00000"/>
                </a:solidFill>
              </a:rPr>
              <a:t>hời</a:t>
            </a:r>
            <a:r>
              <a:rPr lang="vi-VN" sz="2500" kern="0" dirty="0">
                <a:solidFill>
                  <a:srgbClr val="C00000"/>
                </a:solidFill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</a:rPr>
              <a:t>điểm</a:t>
            </a:r>
            <a:r>
              <a:rPr lang="vi-VN" sz="2500" b="0" kern="0" dirty="0"/>
              <a:t> </a:t>
            </a:r>
            <a:r>
              <a:rPr lang="vi-VN" sz="2500" b="0" kern="0" dirty="0" err="1"/>
              <a:t>khác</a:t>
            </a:r>
            <a:r>
              <a:rPr lang="vi-VN" sz="2500" b="0" kern="0" dirty="0"/>
              <a:t> nhau.</a:t>
            </a:r>
          </a:p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500" b="0" kern="0" dirty="0"/>
              <a:t>- </a:t>
            </a:r>
            <a:r>
              <a:rPr lang="vi-VN" sz="2500" b="0" kern="0" dirty="0"/>
              <a:t>Văn </a:t>
            </a:r>
            <a:r>
              <a:rPr lang="vi-VN" sz="2500" b="0" kern="0" dirty="0" err="1"/>
              <a:t>hoá</a:t>
            </a:r>
            <a:r>
              <a:rPr lang="vi-VN" sz="2500" b="0" kern="0" dirty="0"/>
              <a:t> </a:t>
            </a:r>
            <a:r>
              <a:rPr lang="vi-VN" sz="2500" b="0" kern="0" dirty="0" err="1"/>
              <a:t>Mỹ</a:t>
            </a:r>
            <a:r>
              <a:rPr lang="vi-VN" sz="2500" b="0" kern="0" dirty="0"/>
              <a:t>: </a:t>
            </a:r>
            <a:r>
              <a:rPr lang="vi-VN" sz="2500" b="0" kern="0" dirty="0" err="1"/>
              <a:t>cá</a:t>
            </a:r>
            <a:r>
              <a:rPr lang="vi-VN" sz="2500" b="0" kern="0" dirty="0"/>
              <a:t> nhân; </a:t>
            </a:r>
            <a:r>
              <a:rPr lang="vi-VN" sz="2500" b="0" kern="0" dirty="0" err="1"/>
              <a:t>Nhật</a:t>
            </a:r>
            <a:r>
              <a:rPr lang="en-US" sz="2500" b="0" kern="0" dirty="0"/>
              <a:t> </a:t>
            </a:r>
            <a:r>
              <a:rPr lang="vi-VN" sz="2500" b="0" kern="0" dirty="0"/>
              <a:t>: </a:t>
            </a:r>
            <a:r>
              <a:rPr lang="vi-VN" sz="2500" b="0" kern="0" dirty="0" err="1"/>
              <a:t>tập</a:t>
            </a:r>
            <a:r>
              <a:rPr lang="vi-VN" sz="2500" b="0" kern="0" dirty="0"/>
              <a:t> </a:t>
            </a:r>
            <a:r>
              <a:rPr lang="vi-VN" sz="2500" b="0" kern="0" dirty="0" err="1"/>
              <a:t>thể</a:t>
            </a:r>
            <a:r>
              <a:rPr lang="en-US" sz="2500" b="0" kern="0" dirty="0"/>
              <a:t> ;  </a:t>
            </a:r>
            <a:r>
              <a:rPr lang="en-US" sz="2500" b="0" kern="0" dirty="0" err="1">
                <a:solidFill>
                  <a:srgbClr val="FF0000"/>
                </a:solidFill>
              </a:rPr>
              <a:t>Việt</a:t>
            </a:r>
            <a:r>
              <a:rPr lang="en-US" sz="2500" b="0" kern="0" dirty="0">
                <a:solidFill>
                  <a:srgbClr val="FF0000"/>
                </a:solidFill>
              </a:rPr>
              <a:t> Nam ? https://anbvietnam.vn/tin-tuc-my/van-hoa-my-va-viet-nam.html</a:t>
            </a:r>
            <a:endParaRPr lang="vi-VN" sz="2500" b="0" kern="0" dirty="0">
              <a:solidFill>
                <a:srgbClr val="FF0000"/>
              </a:solidFill>
            </a:endParaRPr>
          </a:p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500" b="0" kern="0" dirty="0"/>
              <a:t>- </a:t>
            </a:r>
            <a:r>
              <a:rPr lang="vi-VN" sz="2500" b="0" kern="0" dirty="0" err="1"/>
              <a:t>Ví</a:t>
            </a:r>
            <a:r>
              <a:rPr lang="vi-VN" sz="2500" b="0" kern="0" dirty="0"/>
              <a:t> </a:t>
            </a:r>
            <a:r>
              <a:rPr lang="vi-VN" sz="2500" b="0" kern="0" dirty="0" err="1"/>
              <a:t>dụ</a:t>
            </a:r>
            <a:r>
              <a:rPr lang="vi-VN" sz="2500" b="0" kern="0" dirty="0"/>
              <a:t> </a:t>
            </a:r>
            <a:r>
              <a:rPr lang="vi-VN" sz="2500" b="0" kern="0" dirty="0" err="1"/>
              <a:t>về</a:t>
            </a:r>
            <a:r>
              <a:rPr lang="vi-VN" sz="2500" b="0" kern="0" dirty="0"/>
              <a:t> </a:t>
            </a:r>
            <a:r>
              <a:rPr lang="vi-VN" sz="2500" b="0" kern="0" dirty="0" err="1"/>
              <a:t>trường</a:t>
            </a:r>
            <a:r>
              <a:rPr lang="vi-VN" sz="2500" b="0" kern="0" dirty="0"/>
              <a:t> </a:t>
            </a:r>
            <a:r>
              <a:rPr lang="vi-VN" sz="2500" b="0" kern="0" dirty="0" err="1"/>
              <a:t>hợp</a:t>
            </a:r>
            <a:r>
              <a:rPr lang="vi-VN" sz="2500" b="0" kern="0" dirty="0"/>
              <a:t> </a:t>
            </a:r>
            <a:r>
              <a:rPr lang="vi-VN" sz="2500" b="0" kern="0" dirty="0" err="1"/>
              <a:t>lái</a:t>
            </a:r>
            <a:r>
              <a:rPr lang="vi-VN" sz="2500" b="0" kern="0" dirty="0"/>
              <a:t> xe </a:t>
            </a:r>
            <a:r>
              <a:rPr lang="vi-VN" sz="2500" b="0" kern="0" dirty="0" err="1"/>
              <a:t>quá</a:t>
            </a:r>
            <a:r>
              <a:rPr lang="vi-VN" sz="2500" b="0" kern="0" dirty="0"/>
              <a:t> </a:t>
            </a:r>
            <a:r>
              <a:rPr lang="vi-VN" sz="2500" b="0" kern="0" dirty="0" err="1"/>
              <a:t>tốc</a:t>
            </a:r>
            <a:r>
              <a:rPr lang="vi-VN" sz="2500" b="0" kern="0" dirty="0"/>
              <a:t> </a:t>
            </a:r>
            <a:r>
              <a:rPr lang="vi-VN" sz="2500" b="0" kern="0" dirty="0" err="1"/>
              <a:t>độ</a:t>
            </a:r>
            <a:r>
              <a:rPr lang="vi-VN" sz="2500" b="0" kern="0" dirty="0"/>
              <a:t> </a:t>
            </a:r>
            <a:r>
              <a:rPr lang="vi-VN" sz="2500" b="0" kern="0" dirty="0" err="1"/>
              <a:t>và</a:t>
            </a:r>
            <a:r>
              <a:rPr lang="vi-VN" sz="2500" b="0" kern="0" dirty="0"/>
              <a:t> </a:t>
            </a:r>
            <a:r>
              <a:rPr lang="vi-VN" sz="2500" b="0" kern="0" dirty="0" err="1"/>
              <a:t>sự</a:t>
            </a:r>
            <a:r>
              <a:rPr lang="vi-VN" sz="2500" b="0" kern="0" dirty="0"/>
              <a:t> </a:t>
            </a:r>
            <a:r>
              <a:rPr lang="vi-VN" sz="2500" b="0" kern="0" dirty="0" err="1"/>
              <a:t>phụ</a:t>
            </a:r>
            <a:r>
              <a:rPr lang="vi-VN" sz="2500" b="0" kern="0" dirty="0"/>
              <a:t> </a:t>
            </a:r>
            <a:r>
              <a:rPr lang="vi-VN" sz="2500" b="0" kern="0" dirty="0" err="1"/>
              <a:t>thuộc</a:t>
            </a:r>
            <a:r>
              <a:rPr lang="vi-VN" sz="2500" b="0" kern="0" dirty="0"/>
              <a:t> </a:t>
            </a:r>
            <a:r>
              <a:rPr lang="vi-VN" sz="2500" b="0" kern="0" dirty="0" err="1"/>
              <a:t>vào</a:t>
            </a:r>
            <a:r>
              <a:rPr lang="vi-VN" sz="2500" b="0" kern="0" dirty="0"/>
              <a:t> văn </a:t>
            </a:r>
            <a:r>
              <a:rPr lang="vi-VN" sz="2500" b="0" kern="0" dirty="0" err="1"/>
              <a:t>hoá</a:t>
            </a:r>
            <a:r>
              <a:rPr lang="vi-VN" sz="2500" b="0" kern="0" dirty="0"/>
              <a:t> </a:t>
            </a:r>
            <a:r>
              <a:rPr lang="vi-VN" sz="2500" b="0" kern="0" dirty="0" err="1"/>
              <a:t>hướng</a:t>
            </a:r>
            <a:r>
              <a:rPr lang="vi-VN" sz="2500" b="0" kern="0" dirty="0"/>
              <a:t> </a:t>
            </a:r>
            <a:r>
              <a:rPr lang="vi-VN" sz="2500" b="0" kern="0" dirty="0" err="1"/>
              <a:t>luật</a:t>
            </a:r>
            <a:r>
              <a:rPr lang="vi-VN" sz="2500" b="0" kern="0" dirty="0"/>
              <a:t> </a:t>
            </a:r>
            <a:r>
              <a:rPr lang="vi-VN" sz="2500" b="0" kern="0" dirty="0" err="1"/>
              <a:t>pháp</a:t>
            </a:r>
            <a:r>
              <a:rPr lang="vi-VN" sz="2500" b="0" kern="0" dirty="0"/>
              <a:t> hay </a:t>
            </a:r>
            <a:r>
              <a:rPr lang="vi-VN" sz="2500" b="0" kern="0" dirty="0" err="1"/>
              <a:t>hướng</a:t>
            </a:r>
            <a:r>
              <a:rPr lang="vi-VN" sz="2500" b="0" kern="0" dirty="0"/>
              <a:t> quan </a:t>
            </a:r>
            <a:r>
              <a:rPr lang="vi-VN" sz="2500" b="0" kern="0" dirty="0" err="1"/>
              <a:t>hệ</a:t>
            </a:r>
            <a:r>
              <a:rPr lang="vi-VN" sz="2500" b="0" kern="0" dirty="0"/>
              <a:t>.</a:t>
            </a:r>
            <a:endParaRPr lang="vi-VN" sz="2500" b="0" kern="0" dirty="0">
              <a:ea typeface="Microsoft Sans Serif"/>
              <a:cs typeface="Microsoft Sans Serif"/>
            </a:endParaRPr>
          </a:p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500" b="0" kern="0" dirty="0"/>
              <a:t>- </a:t>
            </a:r>
            <a:r>
              <a:rPr lang="vi-VN" sz="2500" b="0" kern="0" dirty="0" err="1"/>
              <a:t>Một</a:t>
            </a:r>
            <a:r>
              <a:rPr lang="vi-VN" sz="2500" b="0" kern="0" dirty="0"/>
              <a:t> </a:t>
            </a:r>
            <a:r>
              <a:rPr lang="vi-VN" sz="2500" b="0" kern="0" dirty="0" err="1"/>
              <a:t>hành</a:t>
            </a:r>
            <a:r>
              <a:rPr lang="vi-VN" sz="2500" b="0" kern="0" dirty="0"/>
              <a:t> vi </a:t>
            </a:r>
            <a:r>
              <a:rPr lang="vi-VN" sz="2500" b="0" kern="0" dirty="0" err="1"/>
              <a:t>có</a:t>
            </a:r>
            <a:r>
              <a:rPr lang="vi-VN" sz="2500" b="0" kern="0" dirty="0"/>
              <a:t> </a:t>
            </a:r>
            <a:r>
              <a:rPr lang="vi-VN" sz="2500" b="0" kern="0" dirty="0" err="1"/>
              <a:t>thể</a:t>
            </a:r>
            <a:r>
              <a:rPr lang="vi-VN" sz="2500" b="0" kern="0" dirty="0"/>
              <a:t> </a:t>
            </a:r>
            <a:r>
              <a:rPr lang="vi-VN" sz="2500" b="0" kern="0" dirty="0" err="1"/>
              <a:t>có</a:t>
            </a:r>
            <a:r>
              <a:rPr lang="vi-VN" sz="2500" b="0" kern="0" dirty="0"/>
              <a:t> </a:t>
            </a:r>
            <a:r>
              <a:rPr lang="vi-VN" sz="2500" b="0" kern="0" dirty="0" err="1"/>
              <a:t>những</a:t>
            </a:r>
            <a:r>
              <a:rPr lang="vi-VN" sz="2500" b="0" kern="0" dirty="0"/>
              <a:t> </a:t>
            </a:r>
            <a:r>
              <a:rPr lang="vi-VN" sz="2500" b="0" kern="0" dirty="0" err="1"/>
              <a:t>phán</a:t>
            </a:r>
            <a:r>
              <a:rPr lang="vi-VN" sz="2500" b="0" kern="0" dirty="0"/>
              <a:t> </a:t>
            </a:r>
            <a:r>
              <a:rPr lang="vi-VN" sz="2500" b="0" kern="0" dirty="0" err="1"/>
              <a:t>xét</a:t>
            </a:r>
            <a:r>
              <a:rPr lang="vi-VN" sz="2500" b="0" kern="0" dirty="0"/>
              <a:t> </a:t>
            </a:r>
            <a:r>
              <a:rPr lang="vi-VN" sz="2500" b="0" kern="0" dirty="0" err="1"/>
              <a:t>khác</a:t>
            </a:r>
            <a:r>
              <a:rPr lang="vi-VN" sz="2500" b="0" kern="0" dirty="0"/>
              <a:t> nhau</a:t>
            </a:r>
            <a:endParaRPr lang="en-US" sz="2500" b="0" kern="0" dirty="0"/>
          </a:p>
        </p:txBody>
      </p:sp>
    </p:spTree>
    <p:extLst>
      <p:ext uri="{BB962C8B-B14F-4D97-AF65-F5344CB8AC3E}">
        <p14:creationId xmlns:p14="http://schemas.microsoft.com/office/powerpoint/2010/main" val="159299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6443" y="7130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Đạo đức cá nhân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01275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500" kern="0" dirty="0" err="1"/>
              <a:t>Năm</a:t>
            </a:r>
            <a:r>
              <a:rPr lang="en-US" sz="2500" kern="0" dirty="0"/>
              <a:t> </a:t>
            </a:r>
            <a:r>
              <a:rPr lang="en-US" sz="2500" kern="0" dirty="0" err="1"/>
              <a:t>nền</a:t>
            </a:r>
            <a:r>
              <a:rPr lang="en-US" sz="2500" kern="0" dirty="0"/>
              <a:t> </a:t>
            </a:r>
            <a:r>
              <a:rPr lang="en-US" sz="2500" kern="0" dirty="0" err="1"/>
              <a:t>tảng</a:t>
            </a:r>
            <a:r>
              <a:rPr lang="en-US" sz="2500" kern="0" dirty="0"/>
              <a:t> </a:t>
            </a:r>
            <a:r>
              <a:rPr lang="en-US" sz="2500" kern="0" dirty="0" err="1"/>
              <a:t>hành</a:t>
            </a:r>
            <a:r>
              <a:rPr lang="en-US" sz="2500" kern="0" dirty="0"/>
              <a:t> vi </a:t>
            </a:r>
            <a:r>
              <a:rPr lang="en-US" sz="2500" kern="0" dirty="0" err="1"/>
              <a:t>đạo</a:t>
            </a:r>
            <a:r>
              <a:rPr lang="en-US" sz="2500" kern="0" dirty="0"/>
              <a:t> </a:t>
            </a:r>
            <a:r>
              <a:rPr lang="en-US" sz="2500" kern="0" dirty="0" err="1"/>
              <a:t>đức</a:t>
            </a:r>
            <a:r>
              <a:rPr lang="en-US" sz="2500" kern="0" dirty="0"/>
              <a:t> </a:t>
            </a:r>
            <a:r>
              <a:rPr lang="en-US" sz="2500" kern="0" dirty="0" err="1"/>
              <a:t>cá</a:t>
            </a:r>
            <a:r>
              <a:rPr lang="en-US" sz="2500" kern="0" dirty="0"/>
              <a:t> </a:t>
            </a:r>
            <a:r>
              <a:rPr lang="en-US" sz="2500" kern="0" dirty="0" err="1"/>
              <a:t>nhân</a:t>
            </a:r>
            <a:r>
              <a:rPr lang="en-US" sz="2500" kern="0" dirty="0"/>
              <a:t>:</a:t>
            </a:r>
          </a:p>
          <a:p>
            <a:pPr marL="400050" algn="just" eaLnBrk="1" hangingPunct="1">
              <a:lnSpc>
                <a:spcPct val="150000"/>
              </a:lnSpc>
              <a:buClrTx/>
              <a:buSzTx/>
              <a:buFont typeface="Wingdings" charset="2"/>
              <a:buChar char="ü"/>
            </a:pPr>
            <a:r>
              <a:rPr lang="en-US" sz="2500" b="0" kern="0" dirty="0" err="1"/>
              <a:t>Giữ</a:t>
            </a:r>
            <a:r>
              <a:rPr lang="en-US" sz="2500" b="0" kern="0" dirty="0"/>
              <a:t> </a:t>
            </a:r>
            <a:r>
              <a:rPr lang="en-US" sz="2500" b="0" kern="0" dirty="0" err="1"/>
              <a:t>đúng</a:t>
            </a:r>
            <a:r>
              <a:rPr lang="en-US" sz="2500" b="0" kern="0" dirty="0"/>
              <a:t> </a:t>
            </a:r>
            <a:r>
              <a:rPr lang="en-US" sz="2500" b="0" kern="0" dirty="0" err="1"/>
              <a:t>lời</a:t>
            </a:r>
            <a:r>
              <a:rPr lang="en-US" sz="2500" b="0" kern="0" dirty="0"/>
              <a:t> </a:t>
            </a:r>
            <a:r>
              <a:rPr lang="en-US" sz="2500" b="0" kern="0" dirty="0" err="1"/>
              <a:t>hứa</a:t>
            </a:r>
            <a:r>
              <a:rPr lang="en-US" sz="2500" b="0" kern="0" dirty="0"/>
              <a:t> (</a:t>
            </a:r>
            <a:r>
              <a:rPr lang="en-US" sz="2500" b="0" kern="0" dirty="0" err="1"/>
              <a:t>đã</a:t>
            </a:r>
            <a:r>
              <a:rPr lang="en-US" sz="2500" b="0" kern="0" dirty="0"/>
              <a:t> </a:t>
            </a:r>
            <a:r>
              <a:rPr lang="en-US" sz="2500" b="0" kern="0" dirty="0" err="1"/>
              <a:t>nói</a:t>
            </a:r>
            <a:r>
              <a:rPr lang="en-US" sz="2500" b="0" kern="0" dirty="0"/>
              <a:t> </a:t>
            </a:r>
            <a:r>
              <a:rPr lang="en-US" sz="2500" b="0" kern="0" dirty="0" err="1"/>
              <a:t>là</a:t>
            </a:r>
            <a:r>
              <a:rPr lang="en-US" sz="2500" b="0" kern="0" dirty="0"/>
              <a:t> </a:t>
            </a:r>
            <a:r>
              <a:rPr lang="en-US" sz="2500" b="0" kern="0" dirty="0" err="1"/>
              <a:t>làm</a:t>
            </a:r>
            <a:r>
              <a:rPr lang="en-US" sz="2500" b="0" kern="0" dirty="0"/>
              <a:t>).</a:t>
            </a:r>
            <a:endParaRPr lang="en-US" sz="2500" b="0" kern="0" dirty="0">
              <a:ea typeface="Microsoft Sans Serif"/>
              <a:cs typeface="Microsoft Sans Serif"/>
            </a:endParaRPr>
          </a:p>
          <a:p>
            <a:pPr marL="400050" algn="just" eaLnBrk="1" hangingPunct="1">
              <a:lnSpc>
                <a:spcPct val="150000"/>
              </a:lnSpc>
              <a:buClrTx/>
              <a:buSzTx/>
              <a:buFont typeface="Wingdings" charset="2"/>
              <a:buChar char="ü"/>
            </a:pPr>
            <a:r>
              <a:rPr lang="en-US" sz="2500" b="0" kern="0" dirty="0" err="1"/>
              <a:t>Không</a:t>
            </a:r>
            <a:r>
              <a:rPr lang="en-US" sz="2500" b="0" kern="0" dirty="0"/>
              <a:t> </a:t>
            </a:r>
            <a:r>
              <a:rPr lang="en-US" sz="2500" b="0" kern="0" dirty="0" err="1"/>
              <a:t>tiết</a:t>
            </a:r>
            <a:r>
              <a:rPr lang="en-US" sz="2500" b="0" kern="0" dirty="0"/>
              <a:t> </a:t>
            </a:r>
            <a:r>
              <a:rPr lang="en-US" sz="2500" b="0" kern="0" dirty="0" err="1"/>
              <a:t>lộ</a:t>
            </a:r>
            <a:r>
              <a:rPr lang="en-US" sz="2500" b="0" kern="0" dirty="0"/>
              <a:t> </a:t>
            </a:r>
            <a:r>
              <a:rPr lang="en-US" sz="2500" b="0" kern="0" dirty="0" err="1"/>
              <a:t>thông</a:t>
            </a:r>
            <a:r>
              <a:rPr lang="en-US" sz="2500" b="0" kern="0" dirty="0"/>
              <a:t> tin </a:t>
            </a:r>
            <a:r>
              <a:rPr lang="en-US" sz="2500" b="0" kern="0" dirty="0" err="1"/>
              <a:t>bí</a:t>
            </a:r>
            <a:r>
              <a:rPr lang="en-US" sz="2500" b="0" kern="0" dirty="0"/>
              <a:t> </a:t>
            </a:r>
            <a:r>
              <a:rPr lang="en-US" sz="2500" b="0" kern="0" dirty="0" err="1"/>
              <a:t>mật</a:t>
            </a:r>
            <a:r>
              <a:rPr lang="en-US" sz="2500" b="0" kern="0" dirty="0"/>
              <a:t> </a:t>
            </a:r>
            <a:r>
              <a:rPr lang="en-US" sz="2500" b="0" kern="0" dirty="0" err="1"/>
              <a:t>nơi</a:t>
            </a:r>
            <a:r>
              <a:rPr lang="en-US" sz="2500" b="0" kern="0" dirty="0"/>
              <a:t> </a:t>
            </a:r>
            <a:r>
              <a:rPr lang="en-US" sz="2500" b="0" kern="0" dirty="0" err="1"/>
              <a:t>làm</a:t>
            </a:r>
            <a:r>
              <a:rPr lang="en-US" sz="2500" b="0" kern="0" dirty="0"/>
              <a:t> </a:t>
            </a:r>
            <a:r>
              <a:rPr lang="en-US" sz="2500" b="0" kern="0" dirty="0" err="1"/>
              <a:t>việc</a:t>
            </a:r>
            <a:endParaRPr lang="en-US" sz="2500" b="0" kern="0" dirty="0" err="1">
              <a:ea typeface="Microsoft Sans Serif"/>
              <a:cs typeface="Microsoft Sans Serif"/>
            </a:endParaRPr>
          </a:p>
          <a:p>
            <a:pPr marL="400050" algn="just" eaLnBrk="1" hangingPunct="1">
              <a:lnSpc>
                <a:spcPct val="150000"/>
              </a:lnSpc>
              <a:buClrTx/>
              <a:buSzTx/>
              <a:buFont typeface="Wingdings" charset="2"/>
              <a:buChar char="ü"/>
            </a:pPr>
            <a:r>
              <a:rPr lang="en-US" sz="2500" b="0" kern="0" dirty="0" err="1"/>
              <a:t>Chịu</a:t>
            </a:r>
            <a:r>
              <a:rPr lang="en-US" sz="2500" b="0" kern="0" dirty="0"/>
              <a:t>  </a:t>
            </a:r>
            <a:r>
              <a:rPr lang="en-US" sz="2500" b="0" kern="0" dirty="0" err="1"/>
              <a:t>trách</a:t>
            </a:r>
            <a:r>
              <a:rPr lang="en-US" sz="2500" b="0" kern="0" dirty="0"/>
              <a:t> </a:t>
            </a:r>
            <a:r>
              <a:rPr lang="en-US" sz="2500" b="0" kern="0" dirty="0" err="1"/>
              <a:t>nhiệm</a:t>
            </a:r>
            <a:r>
              <a:rPr lang="en-US" sz="2500" b="0" kern="0" dirty="0"/>
              <a:t> </a:t>
            </a:r>
            <a:r>
              <a:rPr lang="en-US" sz="2500" b="0" kern="0" dirty="0" err="1"/>
              <a:t>về</a:t>
            </a:r>
            <a:r>
              <a:rPr lang="en-US" sz="2500" b="0" kern="0" dirty="0"/>
              <a:t> </a:t>
            </a:r>
            <a:r>
              <a:rPr lang="en-US" sz="2500" b="0" kern="0" dirty="0" err="1"/>
              <a:t>việc</a:t>
            </a:r>
            <a:r>
              <a:rPr lang="en-US" sz="2500" b="0" kern="0" dirty="0"/>
              <a:t> </a:t>
            </a:r>
            <a:r>
              <a:rPr lang="en-US" sz="2500" b="0" kern="0" dirty="0" err="1"/>
              <a:t>mình</a:t>
            </a:r>
            <a:r>
              <a:rPr lang="en-US" sz="2500" b="0" kern="0" dirty="0"/>
              <a:t> </a:t>
            </a:r>
            <a:r>
              <a:rPr lang="en-US" sz="2500" b="0" kern="0" dirty="0" err="1"/>
              <a:t>đã</a:t>
            </a:r>
            <a:r>
              <a:rPr lang="en-US" sz="2500" b="0" kern="0" dirty="0"/>
              <a:t> </a:t>
            </a:r>
            <a:r>
              <a:rPr lang="en-US" sz="2500" b="0" kern="0" dirty="0" err="1"/>
              <a:t>làm</a:t>
            </a:r>
            <a:endParaRPr lang="en-US" sz="2500" b="0" kern="0" dirty="0" err="1">
              <a:ea typeface="Microsoft Sans Serif"/>
              <a:cs typeface="Microsoft Sans Serif"/>
            </a:endParaRPr>
          </a:p>
          <a:p>
            <a:pPr marL="400050" algn="just" eaLnBrk="1" hangingPunct="1">
              <a:lnSpc>
                <a:spcPct val="150000"/>
              </a:lnSpc>
              <a:buClrTx/>
              <a:buSzTx/>
              <a:buFont typeface="Wingdings" charset="2"/>
              <a:buChar char="ü"/>
            </a:pPr>
            <a:r>
              <a:rPr lang="en-US" sz="2500" b="0" kern="0" dirty="0"/>
              <a:t>Trung </a:t>
            </a:r>
            <a:r>
              <a:rPr lang="en-US" sz="2500" b="0" kern="0" dirty="0" err="1"/>
              <a:t>thực</a:t>
            </a:r>
            <a:r>
              <a:rPr lang="en-US" sz="2500" b="0" kern="0" dirty="0"/>
              <a:t>, </a:t>
            </a:r>
            <a:r>
              <a:rPr lang="en-US" sz="2500" b="0" kern="0" dirty="0" err="1"/>
              <a:t>không</a:t>
            </a:r>
            <a:r>
              <a:rPr lang="en-US" sz="2500" b="0" kern="0" dirty="0"/>
              <a:t> </a:t>
            </a:r>
            <a:r>
              <a:rPr lang="en-US" sz="2500" b="0" kern="0" dirty="0" err="1"/>
              <a:t>dối</a:t>
            </a:r>
            <a:r>
              <a:rPr lang="en-US" sz="2500" b="0" kern="0" dirty="0"/>
              <a:t> </a:t>
            </a:r>
            <a:r>
              <a:rPr lang="en-US" sz="2500" b="0" kern="0" dirty="0" err="1"/>
              <a:t>trá</a:t>
            </a:r>
            <a:endParaRPr lang="en-US" sz="2500" b="0" kern="0" dirty="0" err="1">
              <a:ea typeface="Microsoft Sans Serif"/>
              <a:cs typeface="Microsoft Sans Serif"/>
            </a:endParaRPr>
          </a:p>
          <a:p>
            <a:pPr marL="400050" algn="just" eaLnBrk="1" hangingPunct="1">
              <a:lnSpc>
                <a:spcPct val="150000"/>
              </a:lnSpc>
              <a:buClrTx/>
              <a:buSzTx/>
              <a:buFont typeface="Wingdings" charset="2"/>
              <a:buChar char="ü"/>
            </a:pPr>
            <a:r>
              <a:rPr lang="en-US" sz="2500" b="0" kern="0" dirty="0" err="1"/>
              <a:t>Không</a:t>
            </a:r>
            <a:r>
              <a:rPr lang="en-US" sz="2500" b="0" kern="0" dirty="0"/>
              <a:t> </a:t>
            </a:r>
            <a:r>
              <a:rPr lang="en-US" sz="2500" b="0" kern="0" dirty="0" err="1"/>
              <a:t>nhận</a:t>
            </a:r>
            <a:r>
              <a:rPr lang="en-US" sz="2500" b="0" kern="0" dirty="0"/>
              <a:t> </a:t>
            </a:r>
            <a:r>
              <a:rPr lang="en-US" sz="2500" b="0" kern="0" dirty="0" err="1"/>
              <a:t>hối</a:t>
            </a:r>
            <a:r>
              <a:rPr lang="en-US" sz="2500" b="0" kern="0" dirty="0"/>
              <a:t> </a:t>
            </a:r>
            <a:r>
              <a:rPr lang="en-US" sz="2500" b="0" kern="0" dirty="0" err="1"/>
              <a:t>lộ</a:t>
            </a:r>
            <a:r>
              <a:rPr lang="en-US" sz="2500" b="0" kern="0" dirty="0"/>
              <a:t> </a:t>
            </a:r>
            <a:r>
              <a:rPr lang="en-US" sz="2500" b="0" kern="0" dirty="0" err="1"/>
              <a:t>để</a:t>
            </a:r>
            <a:r>
              <a:rPr lang="en-US" sz="2500" b="0" kern="0" dirty="0"/>
              <a:t> </a:t>
            </a:r>
            <a:r>
              <a:rPr lang="en-US" sz="2500" b="0" kern="0" dirty="0" err="1"/>
              <a:t>làm</a:t>
            </a:r>
            <a:r>
              <a:rPr lang="en-US" sz="2500" b="0" kern="0" dirty="0"/>
              <a:t> </a:t>
            </a:r>
            <a:r>
              <a:rPr lang="en-US" sz="2500" b="0" kern="0" dirty="0" err="1"/>
              <a:t>trái</a:t>
            </a:r>
            <a:r>
              <a:rPr lang="en-US" sz="2500" b="0" kern="0" dirty="0"/>
              <a:t>.</a:t>
            </a:r>
            <a:endParaRPr lang="en-US" sz="2500" b="0" kern="0" dirty="0"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8646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6443" y="7130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Đạo đức cá nhân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07359" y="1529389"/>
            <a:ext cx="828038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vi-VN" sz="2500" kern="0" dirty="0" err="1">
                <a:solidFill>
                  <a:srgbClr val="333399"/>
                </a:solidFill>
              </a:rPr>
              <a:t>Chín</a:t>
            </a:r>
            <a:r>
              <a:rPr lang="vi-VN" sz="2500" kern="0" dirty="0">
                <a:solidFill>
                  <a:srgbClr val="333399"/>
                </a:solidFill>
              </a:rPr>
              <a:t> câu </a:t>
            </a:r>
            <a:r>
              <a:rPr lang="vi-VN" sz="2500" kern="0" dirty="0" err="1">
                <a:solidFill>
                  <a:srgbClr val="333399"/>
                </a:solidFill>
              </a:rPr>
              <a:t>tự</a:t>
            </a:r>
            <a:r>
              <a:rPr lang="vi-VN" sz="2500" kern="0" dirty="0">
                <a:solidFill>
                  <a:srgbClr val="333399"/>
                </a:solidFill>
              </a:rPr>
              <a:t> </a:t>
            </a:r>
            <a:r>
              <a:rPr lang="vi-VN" sz="2500" kern="0" dirty="0" err="1">
                <a:solidFill>
                  <a:srgbClr val="333399"/>
                </a:solidFill>
              </a:rPr>
              <a:t>hỏi</a:t>
            </a:r>
            <a:r>
              <a:rPr lang="vi-VN" sz="2500" kern="0" dirty="0">
                <a:solidFill>
                  <a:srgbClr val="333399"/>
                </a:solidFill>
              </a:rPr>
              <a:t> </a:t>
            </a:r>
            <a:r>
              <a:rPr lang="vi-VN" sz="2500" kern="0" dirty="0" err="1">
                <a:solidFill>
                  <a:srgbClr val="333399"/>
                </a:solidFill>
              </a:rPr>
              <a:t>bản</a:t>
            </a:r>
            <a:r>
              <a:rPr lang="vi-VN" sz="2500" kern="0" dirty="0">
                <a:solidFill>
                  <a:srgbClr val="333399"/>
                </a:solidFill>
              </a:rPr>
              <a:t> thân </a:t>
            </a:r>
            <a:r>
              <a:rPr lang="vi-VN" sz="2500" kern="0" dirty="0" err="1">
                <a:solidFill>
                  <a:srgbClr val="333399"/>
                </a:solidFill>
              </a:rPr>
              <a:t>trước</a:t>
            </a:r>
            <a:r>
              <a:rPr lang="vi-VN" sz="2500" kern="0" dirty="0">
                <a:solidFill>
                  <a:srgbClr val="333399"/>
                </a:solidFill>
              </a:rPr>
              <a:t> khi </a:t>
            </a:r>
            <a:r>
              <a:rPr lang="vi-VN" sz="2500" kern="0" dirty="0">
                <a:solidFill>
                  <a:srgbClr val="C00000"/>
                </a:solidFill>
              </a:rPr>
              <a:t>ra </a:t>
            </a:r>
            <a:r>
              <a:rPr lang="vi-VN" sz="2500" kern="0" dirty="0" err="1">
                <a:solidFill>
                  <a:srgbClr val="C00000"/>
                </a:solidFill>
              </a:rPr>
              <a:t>quyết</a:t>
            </a:r>
            <a:r>
              <a:rPr lang="vi-VN" sz="2500" kern="0" dirty="0">
                <a:solidFill>
                  <a:srgbClr val="C00000"/>
                </a:solidFill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</a:rPr>
              <a:t>định</a:t>
            </a:r>
            <a:r>
              <a:rPr lang="vi-VN" sz="2500" kern="0" dirty="0">
                <a:solidFill>
                  <a:srgbClr val="333399"/>
                </a:solidFill>
              </a:rPr>
              <a:t>: </a:t>
            </a:r>
            <a:endParaRPr lang="en-US" sz="2500" kern="0">
              <a:solidFill>
                <a:srgbClr val="333399"/>
              </a:solidFill>
            </a:endParaRPr>
          </a:p>
          <a:p>
            <a:pPr marL="514350" indent="-457200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b="0" kern="0" dirty="0" err="1"/>
              <a:t>Quyết</a:t>
            </a:r>
            <a:r>
              <a:rPr lang="en-US" sz="2400" b="0" kern="0" dirty="0"/>
              <a:t> </a:t>
            </a:r>
            <a:r>
              <a:rPr lang="en-US" sz="2400" b="0" kern="0" dirty="0" err="1"/>
              <a:t>định</a:t>
            </a:r>
            <a:r>
              <a:rPr lang="en-US" sz="2400" b="0" kern="0" dirty="0"/>
              <a:t> </a:t>
            </a:r>
            <a:r>
              <a:rPr lang="en-US" sz="2400" b="0" kern="0" dirty="0" err="1"/>
              <a:t>đó</a:t>
            </a:r>
            <a:r>
              <a:rPr lang="en-US" sz="2400" b="0" kern="0" dirty="0"/>
              <a:t> </a:t>
            </a:r>
            <a:r>
              <a:rPr lang="en-US" sz="2400" b="0" kern="0" dirty="0" err="1"/>
              <a:t>có</a:t>
            </a:r>
            <a:r>
              <a:rPr lang="en-US" sz="2400" b="0" kern="0" dirty="0"/>
              <a:t> </a:t>
            </a:r>
            <a:r>
              <a:rPr lang="en-US" sz="2400" b="0" kern="0" dirty="0" err="1"/>
              <a:t>thể</a:t>
            </a:r>
            <a:r>
              <a:rPr lang="en-US" sz="2400" b="0" kern="0" dirty="0"/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hình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thành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thói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quen</a:t>
            </a:r>
            <a:r>
              <a:rPr lang="en-US" sz="2400" b="0" kern="0" dirty="0"/>
              <a:t> </a:t>
            </a:r>
            <a:r>
              <a:rPr lang="en-US" sz="2400" b="0" kern="0" dirty="0" err="1"/>
              <a:t>xấu/tốt</a:t>
            </a:r>
            <a:r>
              <a:rPr lang="en-US" sz="2400" b="0" kern="0" dirty="0"/>
              <a:t>? </a:t>
            </a:r>
            <a:endParaRPr lang="en-US" sz="2400" b="0" i="1" kern="0" dirty="0">
              <a:solidFill>
                <a:srgbClr val="333399"/>
              </a:solidFill>
              <a:ea typeface="Microsoft Sans Serif"/>
              <a:cs typeface="Microsoft Sans Serif"/>
            </a:endParaRP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b="0" kern="0" dirty="0" err="1"/>
              <a:t>Nó</a:t>
            </a:r>
            <a:r>
              <a:rPr lang="en-US" sz="2400" b="0" kern="0" dirty="0"/>
              <a:t> </a:t>
            </a:r>
            <a:r>
              <a:rPr lang="en-US" sz="2400" b="0" kern="0" dirty="0" err="1"/>
              <a:t>có</a:t>
            </a:r>
            <a:r>
              <a:rPr lang="en-US" sz="2400" b="0" kern="0" dirty="0"/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hợp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pháp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/>
              <a:t>không</a:t>
            </a:r>
            <a:r>
              <a:rPr lang="en-US" sz="2400" b="0" kern="0" dirty="0"/>
              <a:t>? </a:t>
            </a:r>
            <a:endParaRPr lang="en-US" sz="2400" b="0" i="1" kern="0" dirty="0">
              <a:solidFill>
                <a:srgbClr val="333399"/>
              </a:solidFill>
              <a:ea typeface="Microsoft Sans Serif"/>
              <a:cs typeface="Microsoft Sans Serif"/>
            </a:endParaRP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b="0" kern="0" dirty="0" err="1"/>
              <a:t>Nó</a:t>
            </a:r>
            <a:r>
              <a:rPr lang="en-US" sz="2400" b="0" kern="0" dirty="0"/>
              <a:t> </a:t>
            </a:r>
            <a:r>
              <a:rPr lang="en-US" sz="2400" b="0" kern="0" dirty="0" err="1"/>
              <a:t>có</a:t>
            </a:r>
            <a:r>
              <a:rPr lang="en-US" sz="2400" b="0" kern="0" dirty="0"/>
              <a:t> </a:t>
            </a:r>
            <a:r>
              <a:rPr lang="en-US" sz="2400" b="0" kern="0" dirty="0">
                <a:solidFill>
                  <a:srgbClr val="5051F3"/>
                </a:solidFill>
              </a:rPr>
              <a:t>an </a:t>
            </a:r>
            <a:r>
              <a:rPr lang="en-US" sz="2400" b="0" kern="0" dirty="0" err="1">
                <a:solidFill>
                  <a:srgbClr val="5051F3"/>
                </a:solidFill>
              </a:rPr>
              <a:t>toàn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/>
              <a:t>không</a:t>
            </a:r>
            <a:r>
              <a:rPr lang="en-US" sz="2400" b="0" kern="0" dirty="0"/>
              <a:t>? </a:t>
            </a: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b="0" kern="0" dirty="0" err="1"/>
              <a:t>Nó</a:t>
            </a:r>
            <a:r>
              <a:rPr lang="en-US" sz="2400" b="0" kern="0" dirty="0"/>
              <a:t> </a:t>
            </a:r>
            <a:r>
              <a:rPr lang="en-US" sz="2400" b="0" kern="0" dirty="0" err="1"/>
              <a:t>có</a:t>
            </a:r>
            <a:r>
              <a:rPr lang="en-US" sz="2400" b="0" kern="0" dirty="0"/>
              <a:t> </a:t>
            </a:r>
            <a:r>
              <a:rPr lang="en-US" sz="2400" b="0" kern="0" dirty="0" err="1"/>
              <a:t>phải</a:t>
            </a:r>
            <a:r>
              <a:rPr lang="en-US" sz="2400" b="0" kern="0" dirty="0"/>
              <a:t> </a:t>
            </a:r>
            <a:r>
              <a:rPr lang="en-US" sz="2400" b="0" kern="0" dirty="0" err="1"/>
              <a:t>là</a:t>
            </a:r>
            <a:r>
              <a:rPr lang="en-US" sz="2400" b="0" kern="0" dirty="0"/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điều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nên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làm</a:t>
            </a:r>
            <a:r>
              <a:rPr lang="en-US" sz="2400" b="0" kern="0" dirty="0"/>
              <a:t>?</a:t>
            </a:r>
            <a:endParaRPr lang="en-US" sz="2400" b="0" kern="0" dirty="0">
              <a:solidFill>
                <a:srgbClr val="333399"/>
              </a:solidFill>
              <a:ea typeface="Microsoft Sans Serif"/>
              <a:cs typeface="Microsoft Sans Serif"/>
            </a:endParaRP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en-US" sz="2400" b="0" kern="0" dirty="0"/>
              <a:t>Liệu </a:t>
            </a:r>
            <a:r>
              <a:rPr lang="en-US" sz="2400" b="0" kern="0" dirty="0" err="1">
                <a:solidFill>
                  <a:srgbClr val="5051F3"/>
                </a:solidFill>
              </a:rPr>
              <a:t>cộng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đồng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có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chấp</a:t>
            </a:r>
            <a:r>
              <a:rPr lang="en-US" sz="2400" b="0" kern="0" dirty="0">
                <a:solidFill>
                  <a:srgbClr val="5051F3"/>
                </a:solidFill>
              </a:rPr>
              <a:t> </a:t>
            </a:r>
            <a:r>
              <a:rPr lang="en-US" sz="2400" b="0" kern="0" dirty="0" err="1">
                <a:solidFill>
                  <a:srgbClr val="5051F3"/>
                </a:solidFill>
              </a:rPr>
              <a:t>nhận</a:t>
            </a:r>
            <a:r>
              <a:rPr lang="en-US" sz="2400" b="0" kern="0" dirty="0"/>
              <a:t>? </a:t>
            </a:r>
            <a:endParaRPr lang="en-US" sz="2400" b="0" i="1" kern="0" dirty="0">
              <a:solidFill>
                <a:srgbClr val="333399"/>
              </a:solidFill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60557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6443" y="7130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Đạo đức cá nhân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01275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500" kern="0" dirty="0">
                <a:solidFill>
                  <a:srgbClr val="333399"/>
                </a:solidFill>
              </a:rPr>
              <a:t>C</a:t>
            </a:r>
            <a:r>
              <a:rPr lang="vi-VN" sz="2500" kern="0" dirty="0" err="1">
                <a:solidFill>
                  <a:srgbClr val="333399"/>
                </a:solidFill>
              </a:rPr>
              <a:t>hín</a:t>
            </a:r>
            <a:r>
              <a:rPr lang="vi-VN" sz="2500" kern="0" dirty="0">
                <a:solidFill>
                  <a:srgbClr val="333399"/>
                </a:solidFill>
              </a:rPr>
              <a:t> câu </a:t>
            </a:r>
            <a:r>
              <a:rPr lang="vi-VN" sz="2500" kern="0" dirty="0" err="1">
                <a:solidFill>
                  <a:srgbClr val="333399"/>
                </a:solidFill>
              </a:rPr>
              <a:t>tự</a:t>
            </a:r>
            <a:r>
              <a:rPr lang="vi-VN" sz="2500" kern="0" dirty="0">
                <a:solidFill>
                  <a:srgbClr val="333399"/>
                </a:solidFill>
              </a:rPr>
              <a:t> </a:t>
            </a:r>
            <a:r>
              <a:rPr lang="vi-VN" sz="2500" kern="0" dirty="0" err="1">
                <a:solidFill>
                  <a:srgbClr val="333399"/>
                </a:solidFill>
              </a:rPr>
              <a:t>hỏi</a:t>
            </a:r>
            <a:r>
              <a:rPr lang="vi-VN" sz="2500" kern="0" dirty="0">
                <a:solidFill>
                  <a:srgbClr val="333399"/>
                </a:solidFill>
              </a:rPr>
              <a:t> </a:t>
            </a:r>
            <a:r>
              <a:rPr lang="vi-VN" sz="2500" kern="0" dirty="0" err="1">
                <a:solidFill>
                  <a:srgbClr val="333399"/>
                </a:solidFill>
              </a:rPr>
              <a:t>bản</a:t>
            </a:r>
            <a:r>
              <a:rPr lang="vi-VN" sz="2500" kern="0" dirty="0">
                <a:solidFill>
                  <a:srgbClr val="333399"/>
                </a:solidFill>
              </a:rPr>
              <a:t> thân </a:t>
            </a:r>
            <a:r>
              <a:rPr lang="vi-VN" sz="2500" kern="0" dirty="0" err="1">
                <a:solidFill>
                  <a:srgbClr val="333399"/>
                </a:solidFill>
              </a:rPr>
              <a:t>trước</a:t>
            </a:r>
            <a:r>
              <a:rPr lang="vi-VN" sz="2500" kern="0" dirty="0">
                <a:solidFill>
                  <a:srgbClr val="333399"/>
                </a:solidFill>
              </a:rPr>
              <a:t> khi </a:t>
            </a:r>
            <a:r>
              <a:rPr lang="vi-VN" sz="2500" kern="0" dirty="0">
                <a:solidFill>
                  <a:srgbClr val="C00000"/>
                </a:solidFill>
              </a:rPr>
              <a:t>ra </a:t>
            </a:r>
            <a:r>
              <a:rPr lang="vi-VN" sz="2500" kern="0" dirty="0" err="1">
                <a:solidFill>
                  <a:srgbClr val="C00000"/>
                </a:solidFill>
              </a:rPr>
              <a:t>quyết</a:t>
            </a:r>
            <a:r>
              <a:rPr lang="vi-VN" sz="2500" kern="0" dirty="0">
                <a:solidFill>
                  <a:srgbClr val="C00000"/>
                </a:solidFill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</a:rPr>
              <a:t>định</a:t>
            </a:r>
            <a:r>
              <a:rPr lang="vi-VN" sz="2500" kern="0" dirty="0">
                <a:solidFill>
                  <a:srgbClr val="333399"/>
                </a:solidFill>
              </a:rPr>
              <a:t>: </a:t>
            </a:r>
            <a:endParaRPr lang="en-US" sz="2500" kern="0">
              <a:solidFill>
                <a:srgbClr val="333399"/>
              </a:solidFill>
            </a:endParaRP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 startAt="6"/>
            </a:pPr>
            <a:r>
              <a:rPr lang="vi-VN" sz="2400" b="0" kern="0" dirty="0" err="1"/>
              <a:t>Nếu</a:t>
            </a:r>
            <a:r>
              <a:rPr lang="vi-VN" sz="2400" b="0" kern="0" dirty="0"/>
              <a:t> </a:t>
            </a:r>
            <a:r>
              <a:rPr lang="vi-VN" sz="2400" b="0" kern="0" dirty="0" err="1"/>
              <a:t>có</a:t>
            </a:r>
            <a:r>
              <a:rPr lang="vi-VN" sz="2400" b="0" kern="0" dirty="0"/>
              <a:t> </a:t>
            </a:r>
            <a:r>
              <a:rPr lang="vi-VN" sz="2400" b="0" kern="0" dirty="0" err="1"/>
              <a:t>điều</a:t>
            </a:r>
            <a:r>
              <a:rPr lang="vi-VN" sz="2400" b="0" kern="0" dirty="0"/>
              <a:t> không hay </a:t>
            </a:r>
            <a:r>
              <a:rPr lang="vi-VN" sz="2400" b="0" kern="0" dirty="0" err="1"/>
              <a:t>xảy</a:t>
            </a:r>
            <a:r>
              <a:rPr lang="vi-VN" sz="2400" b="0" kern="0" dirty="0"/>
              <a:t> ra, tôi </a:t>
            </a:r>
            <a:r>
              <a:rPr lang="vi-VN" sz="2400" b="0" kern="0" dirty="0" err="1"/>
              <a:t>có</a:t>
            </a:r>
            <a:r>
              <a:rPr lang="vi-VN" sz="2400" b="0" kern="0" dirty="0"/>
              <a:t> </a:t>
            </a:r>
            <a:r>
              <a:rPr lang="vi-VN" sz="2400" b="0" kern="0" dirty="0" err="1"/>
              <a:t>thể</a:t>
            </a:r>
            <a:r>
              <a:rPr lang="vi-VN" sz="2400" b="0" kern="0" dirty="0"/>
              <a:t> </a:t>
            </a:r>
            <a:r>
              <a:rPr lang="vi-VN" sz="2400" b="0" kern="0" dirty="0" err="1">
                <a:solidFill>
                  <a:srgbClr val="5051F3"/>
                </a:solidFill>
              </a:rPr>
              <a:t>bảo</a:t>
            </a:r>
            <a:r>
              <a:rPr lang="vi-VN" sz="2400" b="0" kern="0" dirty="0">
                <a:solidFill>
                  <a:srgbClr val="5051F3"/>
                </a:solidFill>
              </a:rPr>
              <a:t> </a:t>
            </a:r>
            <a:r>
              <a:rPr lang="vi-VN" sz="2400" b="0" kern="0" dirty="0" err="1">
                <a:solidFill>
                  <a:srgbClr val="5051F3"/>
                </a:solidFill>
              </a:rPr>
              <a:t>vệ</a:t>
            </a:r>
            <a:r>
              <a:rPr lang="vi-VN" sz="2400" b="0" kern="0" dirty="0">
                <a:solidFill>
                  <a:srgbClr val="5051F3"/>
                </a:solidFill>
              </a:rPr>
              <a:t> </a:t>
            </a:r>
            <a:r>
              <a:rPr lang="vi-VN" sz="2400" b="0" kern="0" dirty="0" err="1">
                <a:solidFill>
                  <a:srgbClr val="5051F3"/>
                </a:solidFill>
              </a:rPr>
              <a:t>quyết</a:t>
            </a:r>
            <a:r>
              <a:rPr lang="vi-VN" sz="2400" b="0" kern="0" dirty="0">
                <a:solidFill>
                  <a:srgbClr val="5051F3"/>
                </a:solidFill>
              </a:rPr>
              <a:t> </a:t>
            </a:r>
            <a:r>
              <a:rPr lang="vi-VN" sz="2400" b="0" kern="0" dirty="0" err="1">
                <a:solidFill>
                  <a:srgbClr val="5051F3"/>
                </a:solidFill>
              </a:rPr>
              <a:t>định</a:t>
            </a:r>
            <a:r>
              <a:rPr lang="vi-VN" sz="2400" b="0" kern="0" dirty="0">
                <a:solidFill>
                  <a:srgbClr val="5051F3"/>
                </a:solidFill>
              </a:rPr>
              <a:t> </a:t>
            </a:r>
            <a:r>
              <a:rPr lang="vi-VN" sz="2400" b="0" kern="0" dirty="0" err="1"/>
              <a:t>của</a:t>
            </a:r>
            <a:r>
              <a:rPr lang="vi-VN" sz="2400" b="0" kern="0" dirty="0"/>
              <a:t> </a:t>
            </a:r>
            <a:r>
              <a:rPr lang="vi-VN" sz="2400" b="0" kern="0" dirty="0" err="1"/>
              <a:t>mình</a:t>
            </a:r>
            <a:r>
              <a:rPr lang="vi-VN" sz="2400" b="0" kern="0" dirty="0"/>
              <a:t>? </a:t>
            </a: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 startAt="6"/>
            </a:pPr>
            <a:r>
              <a:rPr lang="vi-VN" sz="2400" b="0" kern="0" dirty="0" err="1"/>
              <a:t>Nó</a:t>
            </a:r>
            <a:r>
              <a:rPr lang="vi-VN" sz="2400" b="0" kern="0" dirty="0"/>
              <a:t> </a:t>
            </a:r>
            <a:r>
              <a:rPr lang="vi-VN" sz="2400" b="0" kern="0" dirty="0" err="1"/>
              <a:t>có</a:t>
            </a:r>
            <a:r>
              <a:rPr lang="vi-VN" sz="2400" b="0" kern="0" dirty="0"/>
              <a:t> </a:t>
            </a:r>
            <a:r>
              <a:rPr lang="vi-VN" sz="2400" b="0" kern="0" dirty="0">
                <a:solidFill>
                  <a:srgbClr val="5051F3"/>
                </a:solidFill>
              </a:rPr>
              <a:t>công </a:t>
            </a:r>
            <a:r>
              <a:rPr lang="vi-VN" sz="2400" b="0" kern="0" dirty="0" err="1">
                <a:solidFill>
                  <a:srgbClr val="5051F3"/>
                </a:solidFill>
              </a:rPr>
              <a:t>bằng</a:t>
            </a:r>
            <a:r>
              <a:rPr lang="vi-VN" sz="2400" b="0" kern="0" dirty="0"/>
              <a:t>?</a:t>
            </a:r>
            <a:endParaRPr lang="vi-VN" sz="2400" b="0" i="1" kern="0" dirty="0">
              <a:solidFill>
                <a:srgbClr val="333399"/>
              </a:solidFill>
              <a:ea typeface="Microsoft Sans Serif"/>
              <a:cs typeface="Microsoft Sans Serif"/>
            </a:endParaRP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 startAt="6"/>
            </a:pPr>
            <a:r>
              <a:rPr lang="vi-VN" sz="2400" b="0" kern="0" dirty="0" err="1"/>
              <a:t>Nó</a:t>
            </a:r>
            <a:r>
              <a:rPr lang="vi-VN" sz="2400" b="0" kern="0" dirty="0"/>
              <a:t> </a:t>
            </a:r>
            <a:r>
              <a:rPr lang="vi-VN" sz="2400" b="0" kern="0" dirty="0" err="1"/>
              <a:t>sẽ</a:t>
            </a:r>
            <a:r>
              <a:rPr lang="vi-VN" sz="2400" b="0" kern="0" dirty="0"/>
              <a:t> </a:t>
            </a:r>
            <a:r>
              <a:rPr lang="vi-VN" sz="2400" b="0" kern="0" dirty="0" err="1"/>
              <a:t>làm</a:t>
            </a:r>
            <a:r>
              <a:rPr lang="vi-VN" sz="2400" b="0" kern="0" dirty="0"/>
              <a:t> tôi </a:t>
            </a:r>
            <a:r>
              <a:rPr lang="vi-VN" sz="2400" b="0" kern="0" dirty="0" err="1">
                <a:solidFill>
                  <a:srgbClr val="5051F3"/>
                </a:solidFill>
              </a:rPr>
              <a:t>cảm</a:t>
            </a:r>
            <a:r>
              <a:rPr lang="vi-VN" sz="2400" b="0" kern="0" dirty="0">
                <a:solidFill>
                  <a:srgbClr val="5051F3"/>
                </a:solidFill>
              </a:rPr>
              <a:t> </a:t>
            </a:r>
            <a:r>
              <a:rPr lang="vi-VN" sz="2400" b="0" kern="0" dirty="0" err="1">
                <a:solidFill>
                  <a:srgbClr val="5051F3"/>
                </a:solidFill>
              </a:rPr>
              <a:t>thấy</a:t>
            </a:r>
            <a:r>
              <a:rPr lang="vi-VN" sz="2400" b="0" kern="0" dirty="0">
                <a:solidFill>
                  <a:srgbClr val="5051F3"/>
                </a:solidFill>
              </a:rPr>
              <a:t> </a:t>
            </a:r>
            <a:r>
              <a:rPr lang="vi-VN" sz="2400" b="0" kern="0" dirty="0" err="1"/>
              <a:t>thế</a:t>
            </a:r>
            <a:r>
              <a:rPr lang="vi-VN" sz="2400" b="0" kern="0" dirty="0"/>
              <a:t> </a:t>
            </a:r>
            <a:r>
              <a:rPr lang="vi-VN" sz="2400" b="0" kern="0" dirty="0" err="1"/>
              <a:t>nào</a:t>
            </a:r>
            <a:r>
              <a:rPr lang="vi-VN" sz="2400" b="0" kern="0" dirty="0"/>
              <a:t> </a:t>
            </a:r>
            <a:r>
              <a:rPr lang="vi-VN" sz="2400" b="0" kern="0" dirty="0" err="1"/>
              <a:t>về</a:t>
            </a:r>
            <a:r>
              <a:rPr lang="vi-VN" sz="2400" b="0" kern="0" dirty="0"/>
              <a:t> </a:t>
            </a:r>
            <a:r>
              <a:rPr lang="vi-VN" sz="2400" b="0" kern="0" dirty="0" err="1"/>
              <a:t>mình</a:t>
            </a:r>
            <a:r>
              <a:rPr lang="vi-VN" sz="2400" b="0" kern="0" dirty="0"/>
              <a:t>? </a:t>
            </a:r>
            <a:endParaRPr lang="vi-VN" sz="2400" b="0" i="1" kern="0" dirty="0">
              <a:solidFill>
                <a:srgbClr val="333399"/>
              </a:solidFill>
              <a:ea typeface="Microsoft Sans Serif"/>
              <a:cs typeface="Microsoft Sans Serif"/>
            </a:endParaRPr>
          </a:p>
          <a:p>
            <a:pPr marL="514350" indent="-457200" algn="just" eaLnBrk="1" hangingPunct="1">
              <a:lnSpc>
                <a:spcPct val="150000"/>
              </a:lnSpc>
              <a:buClrTx/>
              <a:buSzTx/>
              <a:buFont typeface="+mj-lt"/>
              <a:buAutoNum type="arabicPeriod" startAt="6"/>
            </a:pPr>
            <a:r>
              <a:rPr lang="vi-VN" sz="2400" b="0" kern="0" dirty="0" err="1"/>
              <a:t>Sự</a:t>
            </a:r>
            <a:r>
              <a:rPr lang="vi-VN" sz="2400" b="0" kern="0" dirty="0"/>
              <a:t> </a:t>
            </a:r>
            <a:r>
              <a:rPr lang="vi-VN" sz="2400" b="0" kern="0" dirty="0" err="1"/>
              <a:t>lựa</a:t>
            </a:r>
            <a:r>
              <a:rPr lang="vi-VN" sz="2400" b="0" kern="0" dirty="0"/>
              <a:t> </a:t>
            </a:r>
            <a:r>
              <a:rPr lang="vi-VN" sz="2400" b="0" kern="0" dirty="0" err="1"/>
              <a:t>chọn</a:t>
            </a:r>
            <a:r>
              <a:rPr lang="vi-VN" sz="2400" b="0" kern="0" dirty="0"/>
              <a:t> </a:t>
            </a:r>
            <a:r>
              <a:rPr lang="vi-VN" sz="2400" b="0" kern="0" dirty="0" err="1"/>
              <a:t>này</a:t>
            </a:r>
            <a:r>
              <a:rPr lang="vi-VN" sz="2400" b="0" kern="0" dirty="0"/>
              <a:t> </a:t>
            </a:r>
            <a:r>
              <a:rPr lang="vi-VN" sz="2400" b="0" kern="0" dirty="0" err="1">
                <a:solidFill>
                  <a:srgbClr val="5051F3"/>
                </a:solidFill>
              </a:rPr>
              <a:t>có</a:t>
            </a:r>
            <a:r>
              <a:rPr lang="vi-VN" sz="2400" b="0" kern="0" dirty="0">
                <a:solidFill>
                  <a:srgbClr val="5051F3"/>
                </a:solidFill>
              </a:rPr>
              <a:t> </a:t>
            </a:r>
            <a:r>
              <a:rPr lang="vi-VN" sz="2400" b="0" kern="0" dirty="0" err="1">
                <a:solidFill>
                  <a:srgbClr val="5051F3"/>
                </a:solidFill>
              </a:rPr>
              <a:t>lợi</a:t>
            </a:r>
            <a:r>
              <a:rPr lang="vi-VN" sz="2400" b="0" kern="0" dirty="0">
                <a:solidFill>
                  <a:srgbClr val="5051F3"/>
                </a:solidFill>
              </a:rPr>
              <a:t> cho </a:t>
            </a:r>
            <a:r>
              <a:rPr lang="vi-VN" sz="2400" b="0" kern="0" dirty="0" err="1">
                <a:solidFill>
                  <a:srgbClr val="5051F3"/>
                </a:solidFill>
              </a:rPr>
              <a:t>số</a:t>
            </a:r>
            <a:r>
              <a:rPr lang="vi-VN" sz="2400" b="0" kern="0" dirty="0">
                <a:solidFill>
                  <a:srgbClr val="5051F3"/>
                </a:solidFill>
              </a:rPr>
              <a:t> đông</a:t>
            </a:r>
            <a:r>
              <a:rPr lang="vi-VN" sz="2400" b="0" kern="0" dirty="0"/>
              <a:t>? </a:t>
            </a:r>
            <a:endParaRPr lang="vi-VN" sz="2400" b="0" i="1" kern="0" dirty="0">
              <a:solidFill>
                <a:srgbClr val="333399"/>
              </a:solidFill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30042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584" y="68263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Quy tắc nghề nghiệp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25313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300" b="0" kern="0" dirty="0"/>
              <a:t>1. </a:t>
            </a:r>
            <a:r>
              <a:rPr lang="en-US" sz="2300" b="0" kern="0" dirty="0" err="1"/>
              <a:t>Giữ</a:t>
            </a:r>
            <a:r>
              <a:rPr lang="en-US" sz="2300" b="0" kern="0" dirty="0"/>
              <a:t> </a:t>
            </a:r>
            <a:r>
              <a:rPr lang="en-US" sz="2300" b="0" kern="0" dirty="0" err="1"/>
              <a:t>gìn</a:t>
            </a:r>
            <a:r>
              <a:rPr lang="en-US" sz="2300" b="0" kern="0" dirty="0"/>
              <a:t> </a:t>
            </a:r>
            <a:r>
              <a:rPr lang="en-US" sz="2300" b="0" kern="0" dirty="0" err="1"/>
              <a:t>sự</a:t>
            </a:r>
            <a:r>
              <a:rPr lang="en-US" sz="2300" b="0" kern="0" dirty="0"/>
              <a:t> </a:t>
            </a:r>
            <a:r>
              <a:rPr lang="en-US" sz="2300" b="0" kern="0" dirty="0">
                <a:solidFill>
                  <a:srgbClr val="5051F3"/>
                </a:solidFill>
              </a:rPr>
              <a:t>an </a:t>
            </a:r>
            <a:r>
              <a:rPr lang="en-US" sz="2300" b="0" kern="0" dirty="0" err="1">
                <a:solidFill>
                  <a:srgbClr val="5051F3"/>
                </a:solidFill>
              </a:rPr>
              <a:t>toàn</a:t>
            </a:r>
            <a:r>
              <a:rPr lang="en-US" sz="2300" b="0" kern="0" dirty="0">
                <a:solidFill>
                  <a:srgbClr val="5051F3"/>
                </a:solidFill>
              </a:rPr>
              <a:t>, </a:t>
            </a:r>
            <a:r>
              <a:rPr lang="en-US" sz="2300" b="0" kern="0" dirty="0" err="1">
                <a:solidFill>
                  <a:srgbClr val="5051F3"/>
                </a:solidFill>
              </a:rPr>
              <a:t>sức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khỏe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/>
              <a:t>và</a:t>
            </a:r>
            <a:r>
              <a:rPr lang="en-US" sz="2300" b="0" kern="0" dirty="0"/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quyền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lợi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/>
              <a:t>của</a:t>
            </a:r>
            <a:r>
              <a:rPr lang="en-US" sz="2300" b="0" kern="0" dirty="0"/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cộng</a:t>
            </a:r>
            <a:r>
              <a:rPr lang="en-US" sz="2300" kern="0" dirty="0">
                <a:solidFill>
                  <a:srgbClr val="C00000"/>
                </a:solidFill>
              </a:rPr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đồng</a:t>
            </a:r>
            <a:r>
              <a:rPr lang="en-US" sz="2300" b="0" kern="0" dirty="0"/>
              <a:t>.</a:t>
            </a:r>
          </a:p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300" b="0" kern="0" dirty="0"/>
              <a:t>2. </a:t>
            </a:r>
            <a:r>
              <a:rPr lang="en-US" sz="2300" b="0" kern="0" dirty="0" err="1"/>
              <a:t>Thực</a:t>
            </a:r>
            <a:r>
              <a:rPr lang="en-US" sz="2300" b="0" kern="0" dirty="0"/>
              <a:t> </a:t>
            </a:r>
            <a:r>
              <a:rPr lang="en-US" sz="2300" b="0" kern="0" dirty="0" err="1"/>
              <a:t>hiện</a:t>
            </a:r>
            <a:r>
              <a:rPr lang="en-US" sz="2300" b="0" kern="0" dirty="0"/>
              <a:t> </a:t>
            </a:r>
            <a:r>
              <a:rPr lang="en-US" sz="2300" b="0" kern="0" dirty="0" err="1"/>
              <a:t>dịch</a:t>
            </a:r>
            <a:r>
              <a:rPr lang="en-US" sz="2300" b="0" kern="0" dirty="0"/>
              <a:t> </a:t>
            </a:r>
            <a:r>
              <a:rPr lang="en-US" sz="2300" b="0" kern="0" dirty="0" err="1"/>
              <a:t>vụ</a:t>
            </a:r>
            <a:r>
              <a:rPr lang="en-US" sz="2300" b="0" kern="0" dirty="0"/>
              <a:t> </a:t>
            </a:r>
            <a:r>
              <a:rPr lang="en-US" sz="2300" b="0" kern="0" dirty="0" err="1"/>
              <a:t>chỉ</a:t>
            </a:r>
            <a:r>
              <a:rPr lang="en-US" sz="2300" b="0" kern="0" dirty="0"/>
              <a:t> </a:t>
            </a:r>
            <a:r>
              <a:rPr lang="en-US" sz="2300" b="0" kern="0" dirty="0" err="1"/>
              <a:t>trong</a:t>
            </a:r>
            <a:r>
              <a:rPr lang="en-US" sz="2300" b="0" kern="0" dirty="0"/>
              <a:t> </a:t>
            </a:r>
            <a:r>
              <a:rPr lang="en-US" sz="2300" b="0" kern="0" dirty="0" err="1"/>
              <a:t>khu</a:t>
            </a:r>
            <a:r>
              <a:rPr lang="en-US" sz="2300" b="0" kern="0" dirty="0"/>
              <a:t> </a:t>
            </a:r>
            <a:r>
              <a:rPr lang="en-US" sz="2300" b="0" kern="0" dirty="0" err="1"/>
              <a:t>vực</a:t>
            </a:r>
            <a:r>
              <a:rPr lang="en-US" sz="2300" b="0" kern="0" dirty="0"/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thẩm</a:t>
            </a:r>
            <a:r>
              <a:rPr lang="en-US" sz="2300" kern="0" dirty="0">
                <a:solidFill>
                  <a:srgbClr val="C00000"/>
                </a:solidFill>
              </a:rPr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quyền</a:t>
            </a:r>
            <a:r>
              <a:rPr lang="en-US" sz="2300" kern="0" dirty="0">
                <a:solidFill>
                  <a:srgbClr val="C00000"/>
                </a:solidFill>
              </a:rPr>
              <a:t> </a:t>
            </a:r>
            <a:r>
              <a:rPr lang="en-US" sz="2300" b="0" kern="0" dirty="0" err="1"/>
              <a:t>của</a:t>
            </a:r>
            <a:r>
              <a:rPr lang="en-US" sz="2300" b="0" kern="0" dirty="0"/>
              <a:t> </a:t>
            </a:r>
            <a:r>
              <a:rPr lang="en-US" sz="2300" b="0" kern="0" dirty="0" err="1"/>
              <a:t>mình</a:t>
            </a:r>
            <a:r>
              <a:rPr lang="en-US" sz="2300" b="0" kern="0" dirty="0"/>
              <a:t>.</a:t>
            </a:r>
            <a:endParaRPr lang="en-US" sz="2300" b="0" kern="0" dirty="0">
              <a:ea typeface="Microsoft Sans Serif"/>
              <a:cs typeface="Microsoft Sans Serif"/>
            </a:endParaRPr>
          </a:p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300" b="0" kern="0" dirty="0"/>
              <a:t>3. </a:t>
            </a:r>
            <a:r>
              <a:rPr lang="en-US" sz="2300" kern="0" dirty="0" err="1">
                <a:solidFill>
                  <a:srgbClr val="C00000"/>
                </a:solidFill>
              </a:rPr>
              <a:t>Khách</a:t>
            </a:r>
            <a:r>
              <a:rPr lang="en-US" sz="2300" kern="0" dirty="0">
                <a:solidFill>
                  <a:srgbClr val="C00000"/>
                </a:solidFill>
              </a:rPr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quan</a:t>
            </a:r>
            <a:r>
              <a:rPr lang="en-US" sz="2300" kern="0" dirty="0">
                <a:solidFill>
                  <a:srgbClr val="C00000"/>
                </a:solidFill>
              </a:rPr>
              <a:t>, </a:t>
            </a:r>
            <a:r>
              <a:rPr lang="en-US" sz="2300" kern="0" dirty="0" err="1">
                <a:solidFill>
                  <a:srgbClr val="C00000"/>
                </a:solidFill>
              </a:rPr>
              <a:t>trung</a:t>
            </a:r>
            <a:r>
              <a:rPr lang="en-US" sz="2300" kern="0" dirty="0">
                <a:solidFill>
                  <a:srgbClr val="C00000"/>
                </a:solidFill>
              </a:rPr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thực</a:t>
            </a:r>
            <a:r>
              <a:rPr lang="en-US" sz="2300" b="0" kern="0" dirty="0"/>
              <a:t> </a:t>
            </a:r>
            <a:r>
              <a:rPr lang="en-US" sz="2300" b="0" kern="0" dirty="0" err="1"/>
              <a:t>trong</a:t>
            </a:r>
            <a:r>
              <a:rPr lang="en-US" sz="2300" b="0" kern="0" dirty="0"/>
              <a:t> </a:t>
            </a:r>
            <a:r>
              <a:rPr lang="en-US" sz="2300" b="0" kern="0" dirty="0" err="1"/>
              <a:t>các</a:t>
            </a:r>
            <a:r>
              <a:rPr lang="en-US" sz="2300" b="0" kern="0" dirty="0"/>
              <a:t> </a:t>
            </a:r>
            <a:r>
              <a:rPr lang="en-US" sz="2300" b="0" kern="0" dirty="0" err="1"/>
              <a:t>tuyên</a:t>
            </a:r>
            <a:r>
              <a:rPr lang="en-US" sz="2300" b="0" kern="0" dirty="0"/>
              <a:t> </a:t>
            </a:r>
            <a:r>
              <a:rPr lang="en-US" sz="2300" b="0" kern="0" dirty="0" err="1"/>
              <a:t>bố</a:t>
            </a:r>
            <a:r>
              <a:rPr lang="en-US" sz="2300" b="0" kern="0" dirty="0"/>
              <a:t> </a:t>
            </a:r>
            <a:r>
              <a:rPr lang="en-US" sz="2300" b="0" kern="0" dirty="0" err="1"/>
              <a:t>công</a:t>
            </a:r>
            <a:r>
              <a:rPr lang="en-US" sz="2300" b="0" kern="0" dirty="0"/>
              <a:t> </a:t>
            </a:r>
            <a:r>
              <a:rPr lang="en-US" sz="2300" b="0" kern="0" dirty="0" err="1"/>
              <a:t>khai</a:t>
            </a:r>
            <a:endParaRPr lang="en-US" sz="2300" b="0" kern="0" dirty="0" err="1">
              <a:ea typeface="Microsoft Sans Serif"/>
              <a:cs typeface="Microsoft Sans Serif"/>
            </a:endParaRPr>
          </a:p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300" b="0" kern="0" dirty="0"/>
              <a:t>4. </a:t>
            </a:r>
            <a:r>
              <a:rPr lang="en-US" sz="2300" b="0" kern="0" dirty="0" err="1"/>
              <a:t>Tận</a:t>
            </a:r>
            <a:r>
              <a:rPr lang="en-US" sz="2300" b="0" kern="0" dirty="0"/>
              <a:t> </a:t>
            </a:r>
            <a:r>
              <a:rPr lang="en-US" sz="2300" b="0" kern="0" dirty="0" err="1"/>
              <a:t>tuỵ</a:t>
            </a:r>
            <a:r>
              <a:rPr lang="en-US" sz="2300" b="0" kern="0" dirty="0"/>
              <a:t> </a:t>
            </a:r>
            <a:r>
              <a:rPr lang="en-US" sz="2300" b="0" kern="0" dirty="0" err="1"/>
              <a:t>đối</a:t>
            </a:r>
            <a:r>
              <a:rPr lang="en-US" sz="2300" b="0" kern="0" dirty="0"/>
              <a:t> </a:t>
            </a:r>
            <a:r>
              <a:rPr lang="en-US" sz="2300" b="0" kern="0" dirty="0" err="1"/>
              <a:t>với</a:t>
            </a:r>
            <a:r>
              <a:rPr lang="en-US" sz="2300" b="0" kern="0" dirty="0"/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cấp</a:t>
            </a:r>
            <a:r>
              <a:rPr lang="en-US" sz="2300" kern="0" dirty="0">
                <a:solidFill>
                  <a:srgbClr val="C00000"/>
                </a:solidFill>
              </a:rPr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trên</a:t>
            </a:r>
            <a:r>
              <a:rPr lang="en-US" sz="2300" b="0" kern="0" dirty="0"/>
              <a:t> </a:t>
            </a:r>
            <a:r>
              <a:rPr lang="en-US" sz="2300" b="0" kern="0" dirty="0" err="1"/>
              <a:t>và</a:t>
            </a:r>
            <a:r>
              <a:rPr lang="en-US" sz="2300" b="0" kern="0" dirty="0"/>
              <a:t> </a:t>
            </a:r>
            <a:r>
              <a:rPr lang="en-US" sz="2300" b="0" kern="0" dirty="0" err="1"/>
              <a:t>từng</a:t>
            </a:r>
            <a:r>
              <a:rPr lang="en-US" sz="2300" b="0" kern="0" dirty="0"/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khách</a:t>
            </a:r>
            <a:r>
              <a:rPr lang="en-US" sz="2300" kern="0" dirty="0">
                <a:solidFill>
                  <a:srgbClr val="C00000"/>
                </a:solidFill>
              </a:rPr>
              <a:t> </a:t>
            </a:r>
            <a:r>
              <a:rPr lang="en-US" sz="2300" kern="0" dirty="0" err="1">
                <a:solidFill>
                  <a:srgbClr val="C00000"/>
                </a:solidFill>
              </a:rPr>
              <a:t>hàng</a:t>
            </a:r>
            <a:endParaRPr lang="en-US" sz="2300" kern="0" dirty="0" err="1">
              <a:solidFill>
                <a:srgbClr val="C00000"/>
              </a:solidFill>
              <a:ea typeface="Microsoft Sans Serif"/>
              <a:cs typeface="Microsoft Sans Serif"/>
            </a:endParaRPr>
          </a:p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300" b="0" kern="0" dirty="0"/>
              <a:t>5. </a:t>
            </a:r>
            <a:r>
              <a:rPr lang="en-US" sz="2300" b="0" kern="0" dirty="0" err="1"/>
              <a:t>Trung thực trong hành</a:t>
            </a:r>
            <a:r>
              <a:rPr lang="en-US" sz="2300" b="0" kern="0" dirty="0"/>
              <a:t> vi, </a:t>
            </a:r>
            <a:r>
              <a:rPr lang="en-US" sz="2300" b="0" kern="0" dirty="0">
                <a:solidFill>
                  <a:srgbClr val="5051F3"/>
                </a:solidFill>
              </a:rPr>
              <a:t>tránh </a:t>
            </a:r>
            <a:r>
              <a:rPr lang="en-US" sz="2300" b="0" kern="0" dirty="0" err="1">
                <a:solidFill>
                  <a:srgbClr val="5051F3"/>
                </a:solidFill>
              </a:rPr>
              <a:t>lừa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đảo</a:t>
            </a:r>
            <a:r>
              <a:rPr lang="en-US" sz="2300" b="0" kern="0" dirty="0"/>
              <a:t>.</a:t>
            </a:r>
            <a:endParaRPr lang="en-US" sz="2300" b="0" kern="0" dirty="0">
              <a:ea typeface="Microsoft Sans Serif"/>
              <a:cs typeface="Microsoft Sans Serif"/>
            </a:endParaRPr>
          </a:p>
          <a:p>
            <a:pPr marL="57150" indent="0" algn="just" eaLnBrk="1" hangingPunct="1">
              <a:lnSpc>
                <a:spcPct val="150000"/>
              </a:lnSpc>
              <a:buClrTx/>
              <a:buSzTx/>
              <a:buNone/>
            </a:pPr>
            <a:r>
              <a:rPr lang="en-US" sz="2300" b="0" kern="0" dirty="0"/>
              <a:t>6. </a:t>
            </a:r>
            <a:r>
              <a:rPr lang="en-US" sz="2300" b="0" kern="0" dirty="0" err="1"/>
              <a:t>Thể</a:t>
            </a:r>
            <a:r>
              <a:rPr lang="en-US" sz="2300" b="0" kern="0" dirty="0"/>
              <a:t> </a:t>
            </a:r>
            <a:r>
              <a:rPr lang="en-US" sz="2300" b="0" kern="0" dirty="0" err="1"/>
              <a:t>hiện</a:t>
            </a:r>
            <a:r>
              <a:rPr lang="en-US" sz="2300" b="0" kern="0" dirty="0"/>
              <a:t> </a:t>
            </a:r>
            <a:r>
              <a:rPr lang="en-US" sz="2300" b="0" kern="0" dirty="0" err="1"/>
              <a:t>mình</a:t>
            </a:r>
            <a:r>
              <a:rPr lang="en-US" sz="2300" b="0" kern="0" dirty="0"/>
              <a:t> </a:t>
            </a:r>
            <a:r>
              <a:rPr lang="en-US" sz="2300" b="0" kern="0" dirty="0" err="1"/>
              <a:t>với</a:t>
            </a:r>
            <a:r>
              <a:rPr lang="en-US" sz="2300" b="0" kern="0" dirty="0"/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vinh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dự</a:t>
            </a:r>
            <a:r>
              <a:rPr lang="en-US" sz="2300" b="0" kern="0" dirty="0">
                <a:solidFill>
                  <a:srgbClr val="5051F3"/>
                </a:solidFill>
              </a:rPr>
              <a:t>, </a:t>
            </a:r>
            <a:r>
              <a:rPr lang="en-US" sz="2300" b="0" kern="0" dirty="0" err="1">
                <a:solidFill>
                  <a:srgbClr val="5051F3"/>
                </a:solidFill>
              </a:rPr>
              <a:t>trách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nhiệm</a:t>
            </a:r>
            <a:r>
              <a:rPr lang="en-US" sz="2300" b="0" kern="0" dirty="0">
                <a:solidFill>
                  <a:srgbClr val="5051F3"/>
                </a:solidFill>
              </a:rPr>
              <a:t>, </a:t>
            </a:r>
            <a:r>
              <a:rPr lang="en-US" sz="2300" b="0" kern="0" dirty="0" err="1">
                <a:solidFill>
                  <a:srgbClr val="5051F3"/>
                </a:solidFill>
              </a:rPr>
              <a:t>đạo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lý</a:t>
            </a:r>
            <a:r>
              <a:rPr lang="en-US" sz="2300" b="0" kern="0" dirty="0"/>
              <a:t>, </a:t>
            </a:r>
            <a:r>
              <a:rPr lang="en-US" sz="2300" b="0" kern="0" dirty="0" err="1"/>
              <a:t>và</a:t>
            </a:r>
            <a:r>
              <a:rPr lang="en-US" sz="2300" b="0" kern="0" dirty="0"/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hợp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pháp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/>
              <a:t>để</a:t>
            </a:r>
            <a:r>
              <a:rPr lang="en-US" sz="2300" b="0" kern="0" dirty="0"/>
              <a:t> </a:t>
            </a:r>
            <a:r>
              <a:rPr lang="en-US" sz="2300" b="0" kern="0" dirty="0" err="1"/>
              <a:t>nâng</a:t>
            </a:r>
            <a:r>
              <a:rPr lang="en-US" sz="2300" b="0" kern="0" dirty="0"/>
              <a:t> </a:t>
            </a:r>
            <a:r>
              <a:rPr lang="en-US" sz="2300" b="0" kern="0" dirty="0" err="1"/>
              <a:t>cao</a:t>
            </a:r>
            <a:r>
              <a:rPr lang="en-US" sz="2300" b="0" kern="0" dirty="0"/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danh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dự</a:t>
            </a:r>
            <a:r>
              <a:rPr lang="en-US" sz="2300" b="0" kern="0" dirty="0">
                <a:solidFill>
                  <a:srgbClr val="5051F3"/>
                </a:solidFill>
              </a:rPr>
              <a:t>, </a:t>
            </a:r>
            <a:r>
              <a:rPr lang="en-US" sz="2300" b="0" kern="0" dirty="0" err="1">
                <a:solidFill>
                  <a:srgbClr val="5051F3"/>
                </a:solidFill>
              </a:rPr>
              <a:t>uy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tín</a:t>
            </a:r>
            <a:r>
              <a:rPr lang="en-US" sz="2300" b="0" kern="0" dirty="0"/>
              <a:t> </a:t>
            </a:r>
            <a:r>
              <a:rPr lang="en-US" sz="2300" b="0" kern="0" dirty="0" err="1"/>
              <a:t>và</a:t>
            </a:r>
            <a:r>
              <a:rPr lang="en-US" sz="2300" b="0" kern="0" dirty="0"/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lợi</a:t>
            </a:r>
            <a:r>
              <a:rPr lang="en-US" sz="2300" b="0" kern="0" dirty="0">
                <a:solidFill>
                  <a:srgbClr val="5051F3"/>
                </a:solidFill>
              </a:rPr>
              <a:t> </a:t>
            </a:r>
            <a:r>
              <a:rPr lang="en-US" sz="2300" b="0" kern="0" dirty="0" err="1">
                <a:solidFill>
                  <a:srgbClr val="5051F3"/>
                </a:solidFill>
              </a:rPr>
              <a:t>ích</a:t>
            </a:r>
            <a:r>
              <a:rPr lang="en-US" sz="2300" b="0" kern="0" dirty="0"/>
              <a:t> </a:t>
            </a:r>
            <a:r>
              <a:rPr lang="en-US" sz="2300" b="0" kern="0" dirty="0" err="1"/>
              <a:t>nghề</a:t>
            </a:r>
            <a:r>
              <a:rPr lang="en-US" sz="2300" b="0" kern="0" dirty="0"/>
              <a:t> </a:t>
            </a:r>
            <a:r>
              <a:rPr lang="en-US" sz="2300" b="0" kern="0" dirty="0" err="1"/>
              <a:t>nghiệp</a:t>
            </a:r>
            <a:r>
              <a:rPr lang="en-US" sz="2300" b="0" kern="0" dirty="0"/>
              <a:t>.</a:t>
            </a:r>
            <a:endParaRPr lang="en-US" sz="2300" b="0" kern="0" dirty="0"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01057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584" y="68263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Tác phong và thái độ làm việc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6" name="Picture 4" descr="http://www.xaluan.com/images/news/Image/2010/10/21/img_c9ce57fb-6a57-4936-a484-6cb1a0b81a01groupId41912t12874628602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272808" cy="41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5051F3"/>
                </a:solidFill>
              </a:rPr>
              <a:t>Tác phong </a:t>
            </a:r>
            <a:r>
              <a:rPr lang="en-US" sz="3600">
                <a:solidFill>
                  <a:srgbClr val="C00000"/>
                </a:solidFill>
              </a:rPr>
              <a:t>làm việc chuyên nghiệp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3"/>
            <a:ext cx="8244408" cy="469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Trang phục lịch sự</a:t>
            </a:r>
          </a:p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Ăn nói trôi chảy</a:t>
            </a:r>
          </a:p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Viết lách tốt</a:t>
            </a:r>
          </a:p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Luôn đúng giờ</a:t>
            </a:r>
          </a:p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Giữ lời hứa</a:t>
            </a:r>
          </a:p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Liên lạc sớm và thường xuyên</a:t>
            </a:r>
          </a:p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Trang bị đầy đủ phương tiện cần thiết</a:t>
            </a:r>
          </a:p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Vệ sinh cá nhân</a:t>
            </a:r>
          </a:p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Chịu trách nhiệm, không kiếm lý do biện bạch</a:t>
            </a:r>
          </a:p>
          <a:p>
            <a:pPr marL="514350" indent="-457200" algn="just" eaLnBrk="1" hangingPunct="1">
              <a:lnSpc>
                <a:spcPts val="3000"/>
              </a:lnSpc>
              <a:buClrTx/>
              <a:buSzTx/>
              <a:buAutoNum type="arabicPeriod"/>
            </a:pPr>
            <a:r>
              <a:rPr lang="en-US" sz="2300" b="0" kern="0"/>
              <a:t>Không nói dối</a:t>
            </a:r>
          </a:p>
        </p:txBody>
      </p:sp>
    </p:spTree>
    <p:extLst>
      <p:ext uri="{BB962C8B-B14F-4D97-AF65-F5344CB8AC3E}">
        <p14:creationId xmlns:p14="http://schemas.microsoft.com/office/powerpoint/2010/main" val="11683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39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5051F3"/>
                </a:solidFill>
              </a:rPr>
              <a:t>Thái độ </a:t>
            </a:r>
            <a:r>
              <a:rPr lang="en-US" sz="3600">
                <a:solidFill>
                  <a:srgbClr val="C00000"/>
                </a:solidFill>
              </a:rPr>
              <a:t>làm việc chuyên nghiệp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4"/>
            <a:ext cx="8244408" cy="430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 kern="0"/>
              <a:t>Suy nghĩ tích cực</a:t>
            </a:r>
          </a:p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 kern="0"/>
              <a:t>Bình tĩnh</a:t>
            </a:r>
          </a:p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 kern="0"/>
              <a:t>Cẩn thận</a:t>
            </a:r>
          </a:p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 kern="0"/>
              <a:t>Hoà đồng với mọi người</a:t>
            </a:r>
          </a:p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 kern="0"/>
              <a:t>Có chính kiến</a:t>
            </a:r>
          </a:p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 kern="0"/>
              <a:t>Lịch sự</a:t>
            </a:r>
          </a:p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/>
              <a:t>Tôn trọng</a:t>
            </a:r>
          </a:p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 kern="0"/>
              <a:t>Cầu tiến</a:t>
            </a:r>
          </a:p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 kern="0"/>
              <a:t>Trách nhiệm</a:t>
            </a:r>
          </a:p>
          <a:p>
            <a:pPr marL="514350" indent="-457200" algn="just" eaLnBrk="1" hangingPunct="1">
              <a:buClrTx/>
              <a:buSzTx/>
              <a:buAutoNum type="arabicPeriod"/>
            </a:pPr>
            <a:r>
              <a:rPr lang="en-US" sz="2400" b="0" kern="0"/>
              <a:t>Luôn đổi mới và sáng tạo</a:t>
            </a:r>
          </a:p>
        </p:txBody>
      </p:sp>
    </p:spTree>
    <p:extLst>
      <p:ext uri="{BB962C8B-B14F-4D97-AF65-F5344CB8AC3E}">
        <p14:creationId xmlns:p14="http://schemas.microsoft.com/office/powerpoint/2010/main" val="9383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370385"/>
            <a:ext cx="7704856" cy="4794919"/>
          </a:xfrm>
        </p:spPr>
        <p:txBody>
          <a:bodyPr/>
          <a:lstStyle/>
          <a:p>
            <a:pPr marL="514350" algn="just" eaLnBrk="1" hangingPunct="1">
              <a:lnSpc>
                <a:spcPts val="3660"/>
              </a:lnSpc>
              <a:spcBef>
                <a:spcPts val="1200"/>
              </a:spcBef>
            </a:pPr>
            <a:r>
              <a:rPr lang="vi-VN">
                <a:latin typeface="Arial" charset="0"/>
                <a:ea typeface="Arial" charset="0"/>
                <a:cs typeface="Arial" charset="0"/>
              </a:rPr>
              <a:t>Trình bày được 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bức tranh tổng thể về        ngành nghề CNTT.</a:t>
            </a:r>
            <a:endParaRPr lang="vi-VN">
              <a:latin typeface="Arial" charset="0"/>
              <a:ea typeface="Arial" charset="0"/>
              <a:cs typeface="Arial" charset="0"/>
            </a:endParaRPr>
          </a:p>
          <a:p>
            <a:pPr marL="514350" algn="just" eaLnBrk="1" hangingPunct="1">
              <a:lnSpc>
                <a:spcPts val="3660"/>
              </a:lnSpc>
              <a:spcBef>
                <a:spcPts val="1200"/>
              </a:spcBef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Sử dụng hiệu quả những kỹ năng mềm trong công việc.</a:t>
            </a:r>
          </a:p>
          <a:p>
            <a:pPr marL="514350" algn="just" eaLnBrk="1" hangingPunct="1">
              <a:lnSpc>
                <a:spcPts val="3660"/>
              </a:lnSpc>
              <a:spcBef>
                <a:spcPts val="1200"/>
              </a:spcBef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Áp dụng được các phương pháp giải quyết vấn đề trong lĩnh vực CNTT.</a:t>
            </a:r>
          </a:p>
          <a:p>
            <a:pPr marL="514350" algn="just" eaLnBrk="1" hangingPunct="1">
              <a:lnSpc>
                <a:spcPts val="3660"/>
              </a:lnSpc>
              <a:spcBef>
                <a:spcPts val="1200"/>
              </a:spcBef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Định hướng được con đường nghề nghiệp của mình</a:t>
            </a:r>
          </a:p>
          <a:p>
            <a:pPr marL="914400" lvl="1" indent="-342900" algn="just" eaLnBrk="1" hangingPunct="1">
              <a:lnSpc>
                <a:spcPts val="3660"/>
              </a:lnSpc>
              <a:spcBef>
                <a:spcPts val="1200"/>
              </a:spcBef>
            </a:pPr>
            <a:endParaRPr lang="en-US" sz="26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9352840"/>
              </p:ext>
            </p:extLst>
          </p:nvPr>
        </p:nvGraphicFramePr>
        <p:xfrm>
          <a:off x="5292080" y="-27384"/>
          <a:ext cx="381642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796353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C00000"/>
                </a:solidFill>
              </a:rPr>
              <a:t>Chuẩn đầu ra. </a:t>
            </a:r>
            <a:r>
              <a:rPr lang="en-US" sz="2800" dirty="0"/>
              <a:t>Học xong, SV có khả năng:</a:t>
            </a:r>
          </a:p>
        </p:txBody>
      </p:sp>
    </p:spTree>
    <p:extLst>
      <p:ext uri="{BB962C8B-B14F-4D97-AF65-F5344CB8AC3E}">
        <p14:creationId xmlns:p14="http://schemas.microsoft.com/office/powerpoint/2010/main" val="33589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713052"/>
            <a:ext cx="71287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Sự chuyên nghiệp của kỹ sư</a:t>
            </a:r>
            <a:endParaRPr lang="en-US" sz="3600" dirty="0" err="1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pic>
        <p:nvPicPr>
          <p:cNvPr id="8" name="Picture 2" descr="Image result for mục đ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26" y="3789040"/>
            <a:ext cx="2278692" cy="20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1736029"/>
            <a:ext cx="7956376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dirty="0" err="1">
                <a:latin typeface="Arial"/>
                <a:cs typeface="Arial"/>
              </a:rPr>
              <a:t>Theo bạn tác phong, thái độ nào của người kỹ sư bạn thấy quan trọng nhất</a:t>
            </a:r>
            <a:r>
              <a:rPr lang="en-US" sz="3000" dirty="0">
                <a:latin typeface="Arial"/>
                <a:cs typeface="Arial"/>
              </a:rPr>
              <a:t>? </a:t>
            </a:r>
          </a:p>
          <a:p>
            <a:r>
              <a:rPr lang="en-US" sz="3000" i="1" dirty="0">
                <a:latin typeface="Arial"/>
                <a:cs typeface="Arial"/>
              </a:rPr>
              <a:t>Tại sao?</a:t>
            </a:r>
            <a:endParaRPr lang="en-US"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692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41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cần thiết của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4"/>
            <a:ext cx="8244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Kỹ năng cứng &amp; Kỹ năng mềm</a:t>
            </a:r>
          </a:p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Một số kỹ năng mềm quan trọng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giao tiếp </a:t>
            </a:r>
            <a:r>
              <a:rPr lang="en-US" sz="2200" i="1"/>
              <a:t>(Communication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thuyết trình </a:t>
            </a:r>
            <a:r>
              <a:rPr lang="en-US" sz="2200" i="1"/>
              <a:t>(Oral 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làm việc đồng đội </a:t>
            </a:r>
            <a:r>
              <a:rPr lang="en-US" sz="2200" i="1"/>
              <a:t>(Teamwork)</a:t>
            </a:r>
            <a:endParaRPr lang="en-US" sz="2200"/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giải quyết vấn đề </a:t>
            </a:r>
            <a:r>
              <a:rPr lang="en-US" sz="2200" i="1"/>
              <a:t>(Problem solving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Tư duy sáng tạo </a:t>
            </a:r>
            <a:r>
              <a:rPr lang="en-US" sz="2200" i="1"/>
              <a:t>(Leadership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tự học </a:t>
            </a:r>
            <a:r>
              <a:rPr lang="en-US" sz="2200" i="1"/>
              <a:t>(Learning to learn)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7973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719138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729883D4-87B7-4544-AAC2-B9BF2FF04A7E}" type="slidenum">
              <a:rPr lang="en-US"/>
              <a:pPr eaLnBrk="1" hangingPunct="1"/>
              <a:t>42</a:t>
            </a:fld>
            <a:endParaRPr lang="en-US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Bài tập về nhà</a:t>
            </a:r>
          </a:p>
        </p:txBody>
      </p:sp>
      <p:pic>
        <p:nvPicPr>
          <p:cNvPr id="3074" name="Picture 2" descr="Kết quả hình ảnh cho Q &amp; 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28750"/>
            <a:ext cx="4383360" cy="43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605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558229"/>
            <a:ext cx="8352928" cy="886049"/>
          </a:xfrm>
        </p:spPr>
        <p:txBody>
          <a:bodyPr/>
          <a:lstStyle/>
          <a:p>
            <a:r>
              <a:rPr lang="en-US" sz="4400">
                <a:solidFill>
                  <a:schemeClr val="tx1"/>
                </a:solidFill>
              </a:rPr>
              <a:t>NHẬP MÔN CÔNG TÁC KỸ SƯ 2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87624" y="3663764"/>
            <a:ext cx="7772400" cy="1500187"/>
          </a:xfrm>
        </p:spPr>
        <p:txBody>
          <a:bodyPr/>
          <a:lstStyle/>
          <a:p>
            <a:pPr algn="r"/>
            <a:r>
              <a:rPr lang="en-US" sz="2400" u="none" dirty="0"/>
              <a:t>Đặng Trường Sơn</a:t>
            </a:r>
          </a:p>
          <a:p>
            <a:pPr algn="r"/>
            <a:r>
              <a:rPr lang="en-US" sz="2400" dirty="0">
                <a:solidFill>
                  <a:srgbClr val="333399"/>
                </a:solidFill>
              </a:rPr>
              <a:t>son.dangtruong@stu.edu.vn</a:t>
            </a:r>
          </a:p>
          <a:p>
            <a:pPr algn="r"/>
            <a:r>
              <a:rPr lang="en-US" sz="2400" u="none" dirty="0">
                <a:solidFill>
                  <a:srgbClr val="333399"/>
                </a:solidFill>
              </a:rPr>
              <a:t>0913.968.925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7452320" y="6487368"/>
            <a:ext cx="1152128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30C83A35-EE6B-4AE4-8964-63A457AB8079}" type="slidenum">
              <a:rPr lang="en-US" smtClean="0"/>
              <a:pPr eaLnBrk="1" hangingPunct="1"/>
              <a:t>43</a:t>
            </a:fld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5220072" y="-27384"/>
          <a:ext cx="38884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163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44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0000"/>
                </a:solidFill>
              </a:rPr>
              <a:t>Tri thức cơ bản </a:t>
            </a:r>
            <a:r>
              <a:rPr lang="en-US" sz="3600">
                <a:solidFill>
                  <a:srgbClr val="FF0000"/>
                </a:solidFill>
              </a:rPr>
              <a:t>của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4"/>
            <a:ext cx="8244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eaLnBrk="1" hangingPunct="1">
              <a:lnSpc>
                <a:spcPts val="3300"/>
              </a:lnSpc>
              <a:buFont typeface="Wingdings" charset="2"/>
              <a:buChar char="Ø"/>
            </a:pPr>
            <a:r>
              <a:rPr lang="vi-VN" sz="2800">
                <a:solidFill>
                  <a:srgbClr val="FF0000"/>
                </a:solidFill>
              </a:rPr>
              <a:t>Kiến thức khoa học</a:t>
            </a:r>
            <a:endParaRPr lang="vi-VN" sz="2800"/>
          </a:p>
          <a:p>
            <a:pPr marL="400050" eaLnBrk="1" hangingPunct="1">
              <a:lnSpc>
                <a:spcPts val="3300"/>
              </a:lnSpc>
              <a:buFont typeface="Wingdings" charset="2"/>
              <a:buChar char="Ø"/>
            </a:pPr>
            <a:r>
              <a:rPr lang="vi-VN" sz="2800"/>
              <a:t>Kỹ năng </a:t>
            </a:r>
            <a:r>
              <a:rPr lang="vi-VN" sz="2800">
                <a:solidFill>
                  <a:srgbClr val="333399"/>
                </a:solidFill>
              </a:rPr>
              <a:t>giải quyết vấn đề</a:t>
            </a:r>
            <a:endParaRPr lang="vi-VN" sz="2800"/>
          </a:p>
          <a:p>
            <a:pPr marL="400050" eaLnBrk="1" hangingPunct="1">
              <a:lnSpc>
                <a:spcPts val="3300"/>
              </a:lnSpc>
              <a:buFont typeface="Wingdings" charset="2"/>
              <a:buChar char="Ø"/>
            </a:pPr>
            <a:r>
              <a:rPr lang="vi-VN" sz="2800"/>
              <a:t>Kỹ năng </a:t>
            </a:r>
            <a:r>
              <a:rPr lang="vi-VN" sz="2800">
                <a:solidFill>
                  <a:srgbClr val="333399"/>
                </a:solidFill>
              </a:rPr>
              <a:t>thiết kế</a:t>
            </a:r>
          </a:p>
          <a:p>
            <a:pPr marL="400050" eaLnBrk="1" hangingPunct="1">
              <a:lnSpc>
                <a:spcPts val="3300"/>
              </a:lnSpc>
              <a:buFont typeface="Wingdings" charset="2"/>
              <a:buChar char="Ø"/>
            </a:pPr>
            <a:r>
              <a:rPr lang="vi-VN" sz="2800"/>
              <a:t>Kỹ năng </a:t>
            </a:r>
            <a:r>
              <a:rPr lang="vi-VN" sz="2800">
                <a:solidFill>
                  <a:srgbClr val="333399"/>
                </a:solidFill>
              </a:rPr>
              <a:t>làm việc nhóm</a:t>
            </a:r>
            <a:endParaRPr lang="vi-VN" sz="2800"/>
          </a:p>
          <a:p>
            <a:pPr marL="400050" eaLnBrk="1" hangingPunct="1">
              <a:lnSpc>
                <a:spcPts val="3300"/>
              </a:lnSpc>
              <a:buFont typeface="Wingdings" charset="2"/>
              <a:buChar char="Ø"/>
            </a:pPr>
            <a:r>
              <a:rPr lang="vi-VN" sz="2800">
                <a:solidFill>
                  <a:srgbClr val="C00000"/>
                </a:solidFill>
              </a:rPr>
              <a:t>Đạo đức cá nhân &amp; nghề nghiệp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872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45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cần thiết của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4"/>
            <a:ext cx="8244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Kỹ năng cứng &amp; Kỹ năng mềm</a:t>
            </a:r>
          </a:p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Một số kỹ năng mềm quan trọng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CC3300"/>
                </a:solidFill>
              </a:rPr>
              <a:t>Kỹ năng giao tiếp </a:t>
            </a:r>
            <a:r>
              <a:rPr lang="en-US" sz="2200" i="1">
                <a:solidFill>
                  <a:srgbClr val="CC3300"/>
                </a:solidFill>
              </a:rPr>
              <a:t>(Communication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thuyết trình </a:t>
            </a:r>
            <a:r>
              <a:rPr lang="en-US" sz="2200" i="1"/>
              <a:t>(Oral 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làm việc đồng đội </a:t>
            </a:r>
            <a:r>
              <a:rPr lang="en-US" sz="2200" i="1"/>
              <a:t>(Teamwork)</a:t>
            </a:r>
            <a:endParaRPr lang="en-US" sz="2200"/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giải quyết vấn đề </a:t>
            </a:r>
            <a:r>
              <a:rPr lang="en-US" sz="2200" i="1"/>
              <a:t>(Problem solving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Tư duy sáng tạo </a:t>
            </a:r>
            <a:r>
              <a:rPr lang="en-US" sz="2200" i="1"/>
              <a:t>(Leadership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tự học </a:t>
            </a:r>
            <a:r>
              <a:rPr lang="en-US" sz="2200" i="1"/>
              <a:t>(Learning to learn)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66634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 </a:t>
            </a:r>
          </a:p>
        </p:txBody>
      </p:sp>
      <p:pic>
        <p:nvPicPr>
          <p:cNvPr id="7" name="Picture 2" descr="Kết quả hình ảnh cho Project mana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1412776"/>
            <a:ext cx="801275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hlinkClick r:id="rId3" action="ppaction://hlinkfile"/>
          </p:cNvPr>
          <p:cNvSpPr/>
          <p:nvPr/>
        </p:nvSpPr>
        <p:spPr bwMode="auto">
          <a:xfrm>
            <a:off x="7740352" y="749351"/>
            <a:ext cx="546360" cy="484632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14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Q &amp; 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28750"/>
            <a:ext cx="4383360" cy="43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</a:t>
            </a:r>
          </a:p>
        </p:txBody>
      </p:sp>
    </p:spTree>
    <p:extLst>
      <p:ext uri="{BB962C8B-B14F-4D97-AF65-F5344CB8AC3E}">
        <p14:creationId xmlns:p14="http://schemas.microsoft.com/office/powerpoint/2010/main" val="1634198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48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buClrTx/>
              <a:buSzTx/>
            </a:pPr>
            <a:r>
              <a:rPr lang="en-US" sz="2500" kern="0"/>
              <a:t>Why?</a:t>
            </a:r>
          </a:p>
          <a:p>
            <a:pPr marL="571500" indent="-514350" algn="just" eaLnBrk="1" hangingPunct="1">
              <a:buClrTx/>
              <a:buSzTx/>
            </a:pPr>
            <a:r>
              <a:rPr lang="en-US" sz="2500" kern="0"/>
              <a:t>What?</a:t>
            </a:r>
          </a:p>
          <a:p>
            <a:pPr marL="571500" indent="-514350" algn="just" eaLnBrk="1" hangingPunct="1">
              <a:buClrTx/>
              <a:buSzTx/>
            </a:pPr>
            <a:r>
              <a:rPr lang="en-US" sz="2500" kern="0"/>
              <a:t>Who?</a:t>
            </a:r>
          </a:p>
          <a:p>
            <a:pPr marL="571500" indent="-514350" algn="just" eaLnBrk="1" hangingPunct="1">
              <a:buClrTx/>
              <a:buSzTx/>
            </a:pPr>
            <a:r>
              <a:rPr lang="en-US" sz="2500" kern="0"/>
              <a:t>When?</a:t>
            </a:r>
          </a:p>
          <a:p>
            <a:pPr marL="571500" indent="-514350" algn="just" eaLnBrk="1" hangingPunct="1">
              <a:buClrTx/>
              <a:buSzTx/>
            </a:pPr>
            <a:r>
              <a:rPr lang="en-US" sz="2500" kern="0"/>
              <a:t>Where? </a:t>
            </a:r>
          </a:p>
          <a:p>
            <a:pPr marL="571500" indent="-514350" algn="just" eaLnBrk="1" hangingPunct="1">
              <a:buClrTx/>
              <a:buSzTx/>
            </a:pPr>
            <a:r>
              <a:rPr lang="en-US" sz="2500" kern="0"/>
              <a:t>How?</a:t>
            </a:r>
          </a:p>
          <a:p>
            <a:pPr marL="571500" indent="-514350" algn="just" eaLnBrk="1" hangingPunct="1">
              <a:buClrTx/>
              <a:buSzTx/>
            </a:pPr>
            <a:endParaRPr lang="en-US" sz="25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5W1H</a:t>
            </a:r>
          </a:p>
        </p:txBody>
      </p:sp>
    </p:spTree>
    <p:extLst>
      <p:ext uri="{BB962C8B-B14F-4D97-AF65-F5344CB8AC3E}">
        <p14:creationId xmlns:p14="http://schemas.microsoft.com/office/powerpoint/2010/main" val="181208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49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Con người xã hội </a:t>
            </a:r>
            <a:r>
              <a:rPr lang="en-US" sz="2800" b="0"/>
              <a:t>(con người </a:t>
            </a:r>
            <a:r>
              <a:rPr lang="mr-IN" sz="2800" b="0"/>
              <a:t>–</a:t>
            </a:r>
            <a:r>
              <a:rPr lang="en-US" sz="2800" b="0"/>
              <a:t> kết nối)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Làm việc tập thể </a:t>
            </a:r>
            <a:r>
              <a:rPr lang="en-US" sz="2800" b="0"/>
              <a:t>(Các vấn đề ngày càng lớn) 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Tình cảm, tâm lý </a:t>
            </a:r>
            <a:r>
              <a:rPr lang="en-US" sz="2800" b="0"/>
              <a:t>(Chia sẻ, thông cảm, hỗ trợ) 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Hoạt động trong tổ chức </a:t>
            </a:r>
            <a:r>
              <a:rPr lang="en-US" sz="2800" b="0"/>
              <a:t>(phối hợp, lãnh đạo,</a:t>
            </a:r>
            <a:r>
              <a:rPr lang="mr-IN" sz="2800" b="0"/>
              <a:t>…</a:t>
            </a:r>
            <a:r>
              <a:rPr lang="en-US" sz="2800" b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4736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370385"/>
            <a:ext cx="8136904" cy="4794919"/>
          </a:xfrm>
        </p:spPr>
        <p:txBody>
          <a:bodyPr/>
          <a:lstStyle/>
          <a:p>
            <a:r>
              <a:rPr lang="en-US" b="1" dirty="0">
                <a:latin typeface="Arial"/>
                <a:ea typeface="Arial" charset="0"/>
                <a:cs typeface="Arial"/>
              </a:rPr>
              <a:t>Philip Kosky at al</a:t>
            </a:r>
            <a:r>
              <a:rPr lang="en-US" dirty="0">
                <a:latin typeface="Arial"/>
                <a:ea typeface="Arial" charset="0"/>
                <a:cs typeface="Arial"/>
              </a:rPr>
              <a:t>, Exploring Engineering: An Introduction to Engineering and Design, </a:t>
            </a:r>
            <a:r>
              <a:rPr lang="en-US" i="1" dirty="0">
                <a:latin typeface="Arial"/>
                <a:ea typeface="Arial" charset="0"/>
                <a:cs typeface="Arial"/>
              </a:rPr>
              <a:t>Elsevier, 2010.</a:t>
            </a:r>
            <a:endParaRPr lang="vi-VN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ea typeface="Arial" charset="0"/>
                <a:cs typeface="Arial"/>
              </a:rPr>
              <a:t>Slide </a:t>
            </a:r>
            <a:r>
              <a:rPr lang="en-US" dirty="0" err="1">
                <a:latin typeface="Arial"/>
                <a:ea typeface="Arial" charset="0"/>
                <a:cs typeface="Arial"/>
              </a:rPr>
              <a:t>bài</a:t>
            </a:r>
            <a:r>
              <a:rPr lang="en-US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 err="1">
                <a:latin typeface="Arial"/>
                <a:ea typeface="Arial" charset="0"/>
                <a:cs typeface="Arial"/>
              </a:rPr>
              <a:t>giảng</a:t>
            </a:r>
            <a:r>
              <a:rPr lang="en-US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 err="1">
                <a:latin typeface="Arial"/>
                <a:ea typeface="Arial" charset="0"/>
                <a:cs typeface="Arial"/>
              </a:rPr>
              <a:t>Nhập</a:t>
            </a:r>
            <a:r>
              <a:rPr lang="en-US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 err="1">
                <a:latin typeface="Arial"/>
                <a:ea typeface="Arial" charset="0"/>
                <a:cs typeface="Arial"/>
              </a:rPr>
              <a:t>môn</a:t>
            </a:r>
            <a:r>
              <a:rPr lang="en-US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 err="1">
                <a:latin typeface="Arial"/>
                <a:ea typeface="Arial" charset="0"/>
                <a:cs typeface="Arial"/>
              </a:rPr>
              <a:t>công</a:t>
            </a:r>
            <a:r>
              <a:rPr lang="en-US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 err="1">
                <a:latin typeface="Arial"/>
                <a:ea typeface="Arial" charset="0"/>
                <a:cs typeface="Arial"/>
              </a:rPr>
              <a:t>tác</a:t>
            </a:r>
            <a:r>
              <a:rPr lang="en-US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 err="1">
                <a:latin typeface="Arial"/>
                <a:ea typeface="Arial" charset="0"/>
                <a:cs typeface="Arial"/>
              </a:rPr>
              <a:t>kỹ</a:t>
            </a:r>
            <a:r>
              <a:rPr lang="en-US" dirty="0">
                <a:latin typeface="Arial"/>
                <a:ea typeface="Arial" charset="0"/>
                <a:cs typeface="Arial"/>
              </a:rPr>
              <a:t> </a:t>
            </a:r>
            <a:r>
              <a:rPr lang="en-US" dirty="0" err="1">
                <a:latin typeface="Arial"/>
                <a:ea typeface="Arial" charset="0"/>
                <a:cs typeface="Arial"/>
              </a:rPr>
              <a:t>sư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16569394"/>
              </p:ext>
            </p:extLst>
          </p:nvPr>
        </p:nvGraphicFramePr>
        <p:xfrm>
          <a:off x="5292080" y="-27384"/>
          <a:ext cx="381642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785610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C00000"/>
                </a:solidFill>
              </a:rPr>
              <a:t>Tài liệu tham khảo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50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0"/>
              <a:t>Trao đổi thông tin, ý tưởng. Bao gồm: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Lời nói </a:t>
            </a:r>
            <a:r>
              <a:rPr lang="en-US" b="0"/>
              <a:t>(âm thanh, ngôn ngữ, độ lớn)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Không lời </a:t>
            </a:r>
            <a:r>
              <a:rPr lang="en-US" b="0"/>
              <a:t>(nét mặt, ngôn ngữ cơ thể) 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Viết </a:t>
            </a:r>
            <a:r>
              <a:rPr lang="en-US" b="0"/>
              <a:t>(báo, emails, blogs, messages) 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Hình </a:t>
            </a:r>
            <a:r>
              <a:rPr lang="en-US" b="0"/>
              <a:t>(signs, symbols, and pictures)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8966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51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Bạn bè 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Đồng nghiệp 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Cấp trên</a:t>
            </a:r>
            <a:endParaRPr lang="en-US" sz="2800" b="0"/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Cấp dưới 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Đối tác</a:t>
            </a:r>
            <a:endParaRPr lang="en-US" sz="2800" b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WHO?</a:t>
            </a:r>
          </a:p>
        </p:txBody>
      </p:sp>
    </p:spTree>
    <p:extLst>
      <p:ext uri="{BB962C8B-B14F-4D97-AF65-F5344CB8AC3E}">
        <p14:creationId xmlns:p14="http://schemas.microsoft.com/office/powerpoint/2010/main" val="1613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52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Công việc/sự việc đã kết thúc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Sự việc chưa bắt đầu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Trong tiến trình của sự việc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WHEN?</a:t>
            </a:r>
          </a:p>
        </p:txBody>
      </p:sp>
    </p:spTree>
    <p:extLst>
      <p:ext uri="{BB962C8B-B14F-4D97-AF65-F5344CB8AC3E}">
        <p14:creationId xmlns:p14="http://schemas.microsoft.com/office/powerpoint/2010/main" val="36903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53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Tại văn phòng 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Ngoài thực địa</a:t>
            </a:r>
            <a:endParaRPr lang="en-US" sz="2800" b="0"/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Khi đang giải trí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Khi đang tiến hành công việc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800" b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WHERE?</a:t>
            </a:r>
          </a:p>
        </p:txBody>
      </p:sp>
    </p:spTree>
    <p:extLst>
      <p:ext uri="{BB962C8B-B14F-4D97-AF65-F5344CB8AC3E}">
        <p14:creationId xmlns:p14="http://schemas.microsoft.com/office/powerpoint/2010/main" val="95259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54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Môi trường </a:t>
            </a:r>
            <a:r>
              <a:rPr lang="en-US" sz="2800" b="0"/>
              <a:t>(</a:t>
            </a:r>
            <a:r>
              <a:rPr lang="vi-VN" sz="2800" b="0"/>
              <a:t>tuỳ thuộc vào môi trường</a:t>
            </a:r>
            <a:r>
              <a:rPr lang="en-US" sz="2800" b="0"/>
              <a:t>)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Đối tượng </a:t>
            </a:r>
            <a:r>
              <a:rPr lang="en-US" sz="2800" b="0"/>
              <a:t>(</a:t>
            </a:r>
            <a:r>
              <a:rPr lang="vi-VN" sz="2800" b="0"/>
              <a:t>tuỳ thuộc vào người giao tiếp</a:t>
            </a:r>
            <a:r>
              <a:rPr lang="en-US" sz="2800" b="0"/>
              <a:t>) 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Hoàn cảnh </a:t>
            </a:r>
            <a:r>
              <a:rPr lang="en-US" sz="2800" b="0"/>
              <a:t>(Diễn biến của sự việc) 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Thời gian </a:t>
            </a:r>
            <a:r>
              <a:rPr lang="en-US" sz="2800" b="0"/>
              <a:t>(phối hợp, lãnh đạo,</a:t>
            </a:r>
            <a:r>
              <a:rPr lang="mr-IN" sz="2800" b="0"/>
              <a:t>…</a:t>
            </a:r>
            <a:r>
              <a:rPr lang="en-US" sz="2800" b="0"/>
              <a:t>)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/>
              <a:t>Phương tiện </a:t>
            </a:r>
            <a:r>
              <a:rPr lang="en-US" sz="2800" b="0"/>
              <a:t>(công cụ giao tiếp)</a:t>
            </a:r>
          </a:p>
          <a:p>
            <a:pPr marL="514350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>
                <a:solidFill>
                  <a:srgbClr val="FF33CC"/>
                </a:solidFill>
              </a:rPr>
              <a:t>Cảm xúc </a:t>
            </a:r>
            <a:r>
              <a:rPr lang="en-US" sz="2800" b="0">
                <a:solidFill>
                  <a:srgbClr val="FF33CC"/>
                </a:solidFill>
              </a:rPr>
              <a:t>(Kiểm soát cẩn thận)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61829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55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buClrTx/>
              <a:buSzTx/>
              <a:buNone/>
            </a:pPr>
            <a:r>
              <a:rPr lang="en-US" sz="2500" kern="0"/>
              <a:t>Giao tiếp bằng lời: </a:t>
            </a:r>
            <a:r>
              <a:rPr lang="en-US" sz="2500" kern="0">
                <a:solidFill>
                  <a:srgbClr val="C00000"/>
                </a:solidFill>
              </a:rPr>
              <a:t>Bán hàng</a:t>
            </a:r>
          </a:p>
          <a:p>
            <a:pPr marL="400050" algn="just" eaLnBrk="1" hangingPunct="1">
              <a:buClrTx/>
              <a:buSzTx/>
              <a:buFont typeface="System Font Regular"/>
              <a:buChar char="-"/>
            </a:pPr>
            <a:r>
              <a:rPr lang="en-US" sz="2500" kern="0">
                <a:solidFill>
                  <a:srgbClr val="C00000"/>
                </a:solidFill>
              </a:rPr>
              <a:t>Lựa chọn 1 trong các chủ đề dưới đây</a:t>
            </a:r>
          </a:p>
          <a:p>
            <a:pPr marL="400050" algn="just" eaLnBrk="1" hangingPunct="1">
              <a:buClrTx/>
              <a:buSzTx/>
              <a:buFont typeface="System Font Regular"/>
              <a:buChar char="-"/>
            </a:pPr>
            <a:r>
              <a:rPr lang="en-US" sz="2500" kern="0">
                <a:solidFill>
                  <a:srgbClr val="C00000"/>
                </a:solidFill>
              </a:rPr>
              <a:t>Xây dựng không quá 10 câu để quảng bá sản phẩm</a:t>
            </a:r>
          </a:p>
          <a:p>
            <a:pPr marL="400050" algn="just" eaLnBrk="1" hangingPunct="1">
              <a:buClrTx/>
              <a:buSzTx/>
              <a:buFont typeface="System Font Regular"/>
              <a:buChar char="-"/>
            </a:pPr>
            <a:r>
              <a:rPr lang="en-US" sz="2500" kern="0">
                <a:solidFill>
                  <a:srgbClr val="C00000"/>
                </a:solidFill>
              </a:rPr>
              <a:t>Lựa chọn 1 trong các chủ đề dưới đây để trình bày\</a:t>
            </a:r>
          </a:p>
          <a:p>
            <a:pPr marL="57150" indent="0" algn="just" eaLnBrk="1" hangingPunct="1">
              <a:buClrTx/>
              <a:buSzTx/>
              <a:buNone/>
            </a:pPr>
            <a:r>
              <a:rPr lang="en-US" sz="1400" kern="0">
                <a:solidFill>
                  <a:srgbClr val="C00000"/>
                </a:solidFill>
              </a:rPr>
              <a:t> </a:t>
            </a:r>
            <a:endParaRPr lang="en-US" sz="25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Thuyết phục khách hàng mua sản phẩm phần mềm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Website bán hàng, kế toán, quản lý,</a:t>
            </a:r>
            <a:r>
              <a:rPr lang="mr-IN" sz="2100" kern="0"/>
              <a:t>…</a:t>
            </a:r>
            <a:endParaRPr lang="en-US" sz="21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Giới thiệu sản phẩm phần cứng mới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Máy in đa năng, máy quét vân tay,</a:t>
            </a:r>
            <a:r>
              <a:rPr lang="mr-IN" sz="2100" kern="0"/>
              <a:t>…</a:t>
            </a:r>
            <a:endParaRPr lang="vi-VN" sz="21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Giới thiệu để cung cấp hệ thống dịch vụ online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Chăm sóc khách hàng, quảng cáo,</a:t>
            </a:r>
            <a:r>
              <a:rPr lang="mr-IN" sz="2100" kern="0"/>
              <a:t>…</a:t>
            </a:r>
            <a:endParaRPr lang="en-US" sz="2100" kern="0"/>
          </a:p>
        </p:txBody>
      </p:sp>
      <p:sp>
        <p:nvSpPr>
          <p:cNvPr id="9" name="TextBox 8"/>
          <p:cNvSpPr txBox="1"/>
          <p:nvPr/>
        </p:nvSpPr>
        <p:spPr>
          <a:xfrm>
            <a:off x="683568" y="658433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Bài tập nhóm 1</a:t>
            </a:r>
          </a:p>
        </p:txBody>
      </p:sp>
    </p:spTree>
    <p:extLst>
      <p:ext uri="{BB962C8B-B14F-4D97-AF65-F5344CB8AC3E}">
        <p14:creationId xmlns:p14="http://schemas.microsoft.com/office/powerpoint/2010/main" val="147110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56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Học cách lắng nghe: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Nội dung và thông điệp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Bắt đầu làm quen: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Đặt câu hỏi, tạo sự thoải mái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Quan tâm đến cảm xúc của người khác: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Sự đồng điệu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Trình bày trôi chảy: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Tạo sự tương tác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Không nên lặp từ: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Dùng từ đồng nghĩa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Dùng tranh ảnh, hình vẽ hỗ trợ, </a:t>
            </a:r>
            <a:r>
              <a:rPr lang="en-US" sz="2400">
                <a:solidFill>
                  <a:srgbClr val="FF33CC"/>
                </a:solidFill>
              </a:rPr>
              <a:t>ngôn ngữ cơ thể</a:t>
            </a:r>
            <a:endParaRPr lang="en-US" sz="2400" b="0"/>
          </a:p>
          <a:p>
            <a:r>
              <a:rPr lang="en-US" sz="2400"/>
              <a:t>Quản lý thời gian: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Phân bổ thời gian hợp lý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Động viên khích lệ: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Coi trọng đối tác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Cố gắng giải quyết xung đột</a:t>
            </a:r>
            <a:endParaRPr lang="en-US" sz="2400" b="0"/>
          </a:p>
          <a:p>
            <a:r>
              <a:rPr lang="en-US" sz="2400"/>
              <a:t>Duy trì thái độ tích cực và tươi cười</a:t>
            </a:r>
            <a:endParaRPr lang="en-US" sz="2400" b="0"/>
          </a:p>
          <a:p>
            <a:r>
              <a:rPr lang="en-US" sz="2400"/>
              <a:t>Thực hành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658433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Giao tiếp bằng lời: </a:t>
            </a:r>
            <a:r>
              <a:rPr lang="en-US" sz="3600"/>
              <a:t>Kinh nghiệm</a:t>
            </a:r>
          </a:p>
        </p:txBody>
      </p:sp>
    </p:spTree>
    <p:extLst>
      <p:ext uri="{BB962C8B-B14F-4D97-AF65-F5344CB8AC3E}">
        <p14:creationId xmlns:p14="http://schemas.microsoft.com/office/powerpoint/2010/main" val="8644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57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buClrTx/>
              <a:buSzTx/>
              <a:buNone/>
            </a:pPr>
            <a:r>
              <a:rPr lang="en-US" sz="2500" kern="0"/>
              <a:t>Giao tiếp bằng văn bản: </a:t>
            </a:r>
            <a:r>
              <a:rPr lang="en-US" sz="2500" kern="0">
                <a:solidFill>
                  <a:srgbClr val="C00000"/>
                </a:solidFill>
              </a:rPr>
              <a:t>Bán hàng qua email</a:t>
            </a:r>
          </a:p>
          <a:p>
            <a:pPr marL="400050" algn="just" eaLnBrk="1" hangingPunct="1">
              <a:buClrTx/>
              <a:buSzTx/>
              <a:buFont typeface="System Font Regular"/>
              <a:buChar char="-"/>
            </a:pPr>
            <a:r>
              <a:rPr lang="en-US" sz="2500" kern="0">
                <a:solidFill>
                  <a:srgbClr val="C00000"/>
                </a:solidFill>
              </a:rPr>
              <a:t>Viết email khoảng dòng để quảng bá sản phẩm</a:t>
            </a:r>
          </a:p>
          <a:p>
            <a:pPr marL="400050" algn="just" eaLnBrk="1" hangingPunct="1">
              <a:buClrTx/>
              <a:buSzTx/>
              <a:buFont typeface="System Font Regular"/>
              <a:buChar char="-"/>
            </a:pPr>
            <a:r>
              <a:rPr lang="en-US" sz="2500" kern="0">
                <a:solidFill>
                  <a:srgbClr val="C00000"/>
                </a:solidFill>
              </a:rPr>
              <a:t>Lựa chọn 1 trong các chủ đề dưới đây</a:t>
            </a:r>
          </a:p>
          <a:p>
            <a:pPr marL="57150" indent="0" algn="just" eaLnBrk="1" hangingPunct="1">
              <a:buClrTx/>
              <a:buSzTx/>
              <a:buNone/>
            </a:pPr>
            <a:endParaRPr lang="en-US" sz="25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Thuyết phục khách hàng mua sản phẩm phần mềm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Website bán hàng, kế toán, quản lý,</a:t>
            </a:r>
            <a:r>
              <a:rPr lang="mr-IN" sz="2100" kern="0"/>
              <a:t>…</a:t>
            </a:r>
            <a:endParaRPr lang="en-US" sz="21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Giới thiệu sản phẩm phần cứng mới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Máy in đa năng, máy quét vân tay,</a:t>
            </a:r>
            <a:r>
              <a:rPr lang="mr-IN" sz="2100" kern="0"/>
              <a:t>…</a:t>
            </a:r>
            <a:endParaRPr lang="vi-VN" sz="21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Giới thiệu để cung cấp hệ thống dịch vụ online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Chăm sóc khách hàng, quảng cáo,</a:t>
            </a:r>
            <a:r>
              <a:rPr lang="mr-IN" sz="2100" kern="0"/>
              <a:t>…</a:t>
            </a:r>
            <a:endParaRPr lang="en-US" sz="2100" kern="0"/>
          </a:p>
        </p:txBody>
      </p:sp>
      <p:sp>
        <p:nvSpPr>
          <p:cNvPr id="9" name="TextBox 8"/>
          <p:cNvSpPr txBox="1"/>
          <p:nvPr/>
        </p:nvSpPr>
        <p:spPr>
          <a:xfrm>
            <a:off x="683568" y="658433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Bài tập nhóm 2</a:t>
            </a:r>
          </a:p>
        </p:txBody>
      </p:sp>
    </p:spTree>
    <p:extLst>
      <p:ext uri="{BB962C8B-B14F-4D97-AF65-F5344CB8AC3E}">
        <p14:creationId xmlns:p14="http://schemas.microsoft.com/office/powerpoint/2010/main" val="20847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58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/>
              <a:t>Nội dung: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Ngắn gọn, dễ hiểu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Hỉnh thức: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Dễ đọc, đơn giản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Quan tâm đến cảm xúc của người khác: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Sự đồng điệu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Ngôn ngữ trung dung, lịch sự</a:t>
            </a:r>
          </a:p>
          <a:p>
            <a:r>
              <a:rPr lang="en-US" sz="2400"/>
              <a:t>Trình bày trôi chảy, hoàn chỉnh: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Tạo sự thông hiểu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Không nên lặp từ: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Dùng từ đồng nghĩa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Dùng tranh ảnh, hình vẽ hỗ trợ (nếu có thể)</a:t>
            </a:r>
            <a:endParaRPr lang="en-US" sz="2400" b="0"/>
          </a:p>
          <a:p>
            <a:r>
              <a:rPr lang="en-US" sz="2400"/>
              <a:t>Kiểm soát lỗi chính tả: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Chú ý yếu tố vùng miền</a:t>
            </a:r>
            <a:endParaRPr lang="en-US" sz="2400" b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/>
              <a:t>Đi thẳng vào vấn đề chính</a:t>
            </a:r>
          </a:p>
          <a:p>
            <a:r>
              <a:rPr lang="en-US" sz="2400"/>
              <a:t>Duy trì thái độ tích cực </a:t>
            </a:r>
          </a:p>
          <a:p>
            <a:r>
              <a:rPr lang="en-US" sz="2400"/>
              <a:t>Thực hành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658433"/>
            <a:ext cx="836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Giao tiếp bằng văn bản: </a:t>
            </a:r>
            <a:r>
              <a:rPr lang="en-US" sz="3600"/>
              <a:t>Kinh nghiệm</a:t>
            </a:r>
          </a:p>
        </p:txBody>
      </p:sp>
    </p:spTree>
    <p:extLst>
      <p:ext uri="{BB962C8B-B14F-4D97-AF65-F5344CB8AC3E}">
        <p14:creationId xmlns:p14="http://schemas.microsoft.com/office/powerpoint/2010/main" val="11484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Q &amp; 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28750"/>
            <a:ext cx="4383360" cy="43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</a:t>
            </a:r>
          </a:p>
        </p:txBody>
      </p:sp>
    </p:spTree>
    <p:extLst>
      <p:ext uri="{BB962C8B-B14F-4D97-AF65-F5344CB8AC3E}">
        <p14:creationId xmlns:p14="http://schemas.microsoft.com/office/powerpoint/2010/main" val="83961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484784"/>
            <a:ext cx="7704856" cy="4794919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Điểm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thưởng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cho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tham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gia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hoạt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động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trên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lớp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dirty="0" err="1">
                <a:latin typeface="Arial" charset="0"/>
                <a:ea typeface="Arial" charset="0"/>
                <a:cs typeface="Arial" charset="0"/>
              </a:rPr>
              <a:t>Thi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cuối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ky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̀ 	: 100%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báo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cáo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cá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nhân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66904480"/>
              </p:ext>
            </p:extLst>
          </p:nvPr>
        </p:nvGraphicFramePr>
        <p:xfrm>
          <a:off x="5292080" y="-27384"/>
          <a:ext cx="381642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734797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C00000"/>
                </a:solidFill>
              </a:rPr>
              <a:t>Đánh giá môn học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0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  <a:buClr>
                <a:srgbClr val="323232"/>
              </a:buClr>
              <a:buSzPct val="70000"/>
            </a:pPr>
            <a:r>
              <a:rPr lang="en-US" sz="3600" kern="1200">
                <a:solidFill>
                  <a:srgbClr val="C00000"/>
                </a:solidFill>
                <a:latin typeface="Arial" charset="0"/>
              </a:rPr>
              <a:t>Giao tiếp</a:t>
            </a:r>
            <a:r>
              <a:rPr lang="en-US" sz="3600" kern="1200">
                <a:latin typeface="Arial" charset="0"/>
              </a:rPr>
              <a:t> đơn giản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>
                <a:latin typeface="Cambria Math" charset="0"/>
                <a:ea typeface="Cambria Math" charset="0"/>
                <a:cs typeface="Cambria Math" charset="0"/>
              </a:rPr>
              <a:t>NGUYÊN TẮC GIAO TIẾP</a:t>
            </a:r>
            <a:endParaRPr lang="en-US" sz="2400">
              <a:latin typeface="Cambria Math" charset="0"/>
              <a:ea typeface="Cambria Math" charset="0"/>
              <a:cs typeface="Cambria Math" charset="0"/>
            </a:endParaRPr>
          </a:p>
          <a:p>
            <a:pPr lvl="1"/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Tôn trọng thế giới quan người nói chuyện</a:t>
            </a:r>
          </a:p>
          <a:p>
            <a:pPr lvl="1"/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Nói: Rõ ràng, chính xác, chi tiết, diễn cảm</a:t>
            </a:r>
          </a:p>
          <a:p>
            <a:pPr lvl="1"/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Lắng nghe chân thành &amp; thấu hiểu</a:t>
            </a:r>
          </a:p>
          <a:p>
            <a:r>
              <a:rPr lang="en-US" sz="2400" b="1">
                <a:latin typeface="Cambria Math" charset="0"/>
                <a:ea typeface="Cambria Math" charset="0"/>
                <a:cs typeface="Cambria Math" charset="0"/>
              </a:rPr>
              <a:t>NGHỆ THUẬT GIAO TIẾP: </a:t>
            </a:r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Tập trung vào cảm xúc</a:t>
            </a:r>
          </a:p>
          <a:p>
            <a:r>
              <a:rPr lang="en-US" sz="2400" b="1">
                <a:latin typeface="Cambria Math" charset="0"/>
                <a:ea typeface="Cambria Math" charset="0"/>
                <a:cs typeface="Cambria Math" charset="0"/>
              </a:rPr>
              <a:t>PHI NGÔN NGỮ:</a:t>
            </a:r>
            <a:endParaRPr lang="en-US" sz="2400">
              <a:latin typeface="Cambria Math" charset="0"/>
              <a:ea typeface="Cambria Math" charset="0"/>
              <a:cs typeface="Cambria Math" charset="0"/>
            </a:endParaRPr>
          </a:p>
          <a:p>
            <a:pPr lvl="1"/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Dáng vẻ bề ngoài (trang phục, mùi cơ thể, tự tin)</a:t>
            </a:r>
          </a:p>
          <a:p>
            <a:pPr lvl="1"/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Mỉm cười chân thật</a:t>
            </a:r>
          </a:p>
          <a:p>
            <a:pPr lvl="1"/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Ánh mắt chăm chú, biết nói</a:t>
            </a:r>
          </a:p>
          <a:p>
            <a:r>
              <a:rPr lang="en-US" sz="2400" b="1">
                <a:latin typeface="Cambria Math" charset="0"/>
                <a:ea typeface="Cambria Math" charset="0"/>
                <a:cs typeface="Cambria Math" charset="0"/>
              </a:rPr>
              <a:t>Khen ngợi </a:t>
            </a:r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(đúng lúc, cụ thể, chân thành)</a:t>
            </a:r>
          </a:p>
          <a:p>
            <a:r>
              <a:rPr lang="en-US" sz="2400" b="1">
                <a:latin typeface="Cambria Math" charset="0"/>
                <a:ea typeface="Cambria Math" charset="0"/>
                <a:cs typeface="Cambria Math" charset="0"/>
              </a:rPr>
              <a:t>Cám ơn, xin lỗi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299204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  <a:buClr>
                <a:srgbClr val="323232"/>
              </a:buClr>
              <a:buSzPct val="70000"/>
            </a:pPr>
            <a:r>
              <a:rPr lang="en-US" sz="3600" kern="1200">
                <a:solidFill>
                  <a:srgbClr val="C00000"/>
                </a:solidFill>
                <a:latin typeface="Arial" charset="0"/>
              </a:rPr>
              <a:t>Thực hành giao tiếp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</a:rPr>
              <a:t>Chia cặp, chọn đề tài. Nói chuyện trong 5 phút</a:t>
            </a:r>
          </a:p>
          <a:p>
            <a:r>
              <a:rPr lang="en-US" sz="2600" b="1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</a:rPr>
              <a:t>Lên bảng, lặp lại</a:t>
            </a:r>
          </a:p>
          <a:p>
            <a:r>
              <a:rPr lang="en-US" sz="2400" b="1">
                <a:latin typeface="Cambria Math" charset="0"/>
                <a:ea typeface="Cambria Math" charset="0"/>
                <a:cs typeface="Cambria Math" charset="0"/>
              </a:rPr>
              <a:t>MỘT SỐ NGUYÊN TẮC GIAO TIẾP</a:t>
            </a:r>
            <a:endParaRPr lang="en-US" sz="2400">
              <a:latin typeface="Cambria Math" charset="0"/>
              <a:ea typeface="Cambria Math" charset="0"/>
              <a:cs typeface="Cambria Math" charset="0"/>
            </a:endParaRPr>
          </a:p>
          <a:p>
            <a:pPr lvl="1"/>
            <a:r>
              <a:rPr lang="en-US" sz="2600">
                <a:latin typeface="Cambria Math" charset="0"/>
                <a:ea typeface="Cambria Math" charset="0"/>
                <a:cs typeface="Cambria Math" charset="0"/>
              </a:rPr>
              <a:t>Tôn trọng thế giới quan người nói chuyện</a:t>
            </a:r>
          </a:p>
          <a:p>
            <a:pPr lvl="1"/>
            <a:r>
              <a:rPr lang="en-US" sz="2600">
                <a:latin typeface="Cambria Math" charset="0"/>
                <a:ea typeface="Cambria Math" charset="0"/>
                <a:cs typeface="Cambria Math" charset="0"/>
              </a:rPr>
              <a:t>Nói: Rõ ràng, chính xác, chi tiết, diễn cảm</a:t>
            </a:r>
          </a:p>
          <a:p>
            <a:pPr lvl="1"/>
            <a:r>
              <a:rPr lang="en-US" sz="2600">
                <a:latin typeface="Cambria Math" charset="0"/>
                <a:ea typeface="Cambria Math" charset="0"/>
                <a:cs typeface="Cambria Math" charset="0"/>
              </a:rPr>
              <a:t>Lắng nghe chân thành &amp; thấu hiểu</a:t>
            </a:r>
          </a:p>
          <a:p>
            <a:pPr lvl="1"/>
            <a:r>
              <a:rPr lang="en-US" sz="2600">
                <a:latin typeface="Cambria Math" charset="0"/>
                <a:ea typeface="Cambria Math" charset="0"/>
                <a:cs typeface="Cambria Math" charset="0"/>
              </a:rPr>
              <a:t>Tập trung vào cảm xúc</a:t>
            </a:r>
          </a:p>
          <a:p>
            <a:pPr lvl="1"/>
            <a:r>
              <a:rPr lang="en-US" sz="2600">
                <a:latin typeface="Cambria Math" charset="0"/>
                <a:ea typeface="Cambria Math" charset="0"/>
                <a:cs typeface="Cambria Math" charset="0"/>
              </a:rPr>
              <a:t>Dáng vẻ bề ngoài </a:t>
            </a:r>
            <a:r>
              <a:rPr lang="en-US" sz="2600" i="1">
                <a:latin typeface="Cambria Math" charset="0"/>
                <a:ea typeface="Cambria Math" charset="0"/>
                <a:cs typeface="Cambria Math" charset="0"/>
              </a:rPr>
              <a:t>(tư thế, tự tin)</a:t>
            </a:r>
          </a:p>
          <a:p>
            <a:pPr lvl="1"/>
            <a:r>
              <a:rPr lang="en-US" sz="2600">
                <a:latin typeface="Cambria Math" charset="0"/>
                <a:ea typeface="Cambria Math" charset="0"/>
                <a:cs typeface="Cambria Math" charset="0"/>
              </a:rPr>
              <a:t>Ánh mắt chăm chú, trân trọng</a:t>
            </a:r>
          </a:p>
          <a:p>
            <a:pPr lvl="1"/>
            <a:r>
              <a:rPr lang="en-US" sz="2600" b="1">
                <a:solidFill>
                  <a:srgbClr val="5051F3"/>
                </a:solidFill>
                <a:latin typeface="Cambria Math" charset="0"/>
                <a:ea typeface="Cambria Math" charset="0"/>
                <a:cs typeface="Cambria Math" charset="0"/>
              </a:rPr>
              <a:t>Khen ngợi, mim cười, cám ơn, xin lỗi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79439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62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buClrTx/>
              <a:buSzTx/>
              <a:buNone/>
            </a:pPr>
            <a:r>
              <a:rPr lang="en-US" sz="2500" kern="0"/>
              <a:t>Xây dựng </a:t>
            </a:r>
            <a:r>
              <a:rPr lang="en-US" sz="2500" kern="0">
                <a:solidFill>
                  <a:srgbClr val="C00000"/>
                </a:solidFill>
              </a:rPr>
              <a:t>Bản trình chiếu (powerpoint, flash,</a:t>
            </a:r>
            <a:r>
              <a:rPr lang="mr-IN" sz="2500" kern="0">
                <a:solidFill>
                  <a:srgbClr val="C00000"/>
                </a:solidFill>
              </a:rPr>
              <a:t>…</a:t>
            </a:r>
            <a:r>
              <a:rPr lang="vi-VN" sz="2500" kern="0">
                <a:solidFill>
                  <a:srgbClr val="C00000"/>
                </a:solidFill>
              </a:rPr>
              <a:t>) không quá 10 slides để:</a:t>
            </a:r>
            <a:endParaRPr lang="en-US" sz="25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Thuyết phục khách hàng mua sản phẩm phần mềm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Website bán hàng, kế toán, quản lý,</a:t>
            </a:r>
            <a:r>
              <a:rPr lang="mr-IN" sz="2100" kern="0"/>
              <a:t>…</a:t>
            </a:r>
            <a:endParaRPr lang="en-US" sz="21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Giới thiệu sản phẩm phần cứng mới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Máy in đa năng, máy quét vân tay,</a:t>
            </a:r>
            <a:r>
              <a:rPr lang="mr-IN" sz="2100" kern="0"/>
              <a:t>…</a:t>
            </a:r>
            <a:endParaRPr lang="vi-VN" sz="21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Giới thiệu để cung cấp hệ thống dịch vụ online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Chăm sóc khách hàng, quảng cáo,</a:t>
            </a:r>
            <a:r>
              <a:rPr lang="mr-IN" sz="2100" kern="0"/>
              <a:t>…</a:t>
            </a:r>
            <a:endParaRPr lang="en-US" sz="2100" kern="0"/>
          </a:p>
        </p:txBody>
      </p:sp>
      <p:sp>
        <p:nvSpPr>
          <p:cNvPr id="9" name="TextBox 8"/>
          <p:cNvSpPr txBox="1"/>
          <p:nvPr/>
        </p:nvSpPr>
        <p:spPr>
          <a:xfrm>
            <a:off x="683568" y="658433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giao tiếp: </a:t>
            </a:r>
            <a:r>
              <a:rPr lang="en-US" sz="3600"/>
              <a:t>Bài tập về nhà</a:t>
            </a:r>
          </a:p>
        </p:txBody>
      </p:sp>
    </p:spTree>
    <p:extLst>
      <p:ext uri="{BB962C8B-B14F-4D97-AF65-F5344CB8AC3E}">
        <p14:creationId xmlns:p14="http://schemas.microsoft.com/office/powerpoint/2010/main" val="3260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558229"/>
            <a:ext cx="8352928" cy="886049"/>
          </a:xfrm>
        </p:spPr>
        <p:txBody>
          <a:bodyPr/>
          <a:lstStyle/>
          <a:p>
            <a:r>
              <a:rPr lang="en-US" sz="4400">
                <a:solidFill>
                  <a:schemeClr val="tx1"/>
                </a:solidFill>
              </a:rPr>
              <a:t>NHẬP MÔN CÔNG TÁC KỸ SƯ</a:t>
            </a:r>
            <a:br>
              <a:rPr lang="en-US" sz="4400">
                <a:solidFill>
                  <a:schemeClr val="tx1"/>
                </a:solidFill>
              </a:rPr>
            </a:br>
            <a:r>
              <a:rPr lang="en-US" sz="4400">
                <a:solidFill>
                  <a:schemeClr val="tx1"/>
                </a:solidFill>
              </a:rPr>
              <a:t>3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87624" y="3663764"/>
            <a:ext cx="7772400" cy="1500187"/>
          </a:xfrm>
        </p:spPr>
        <p:txBody>
          <a:bodyPr/>
          <a:lstStyle/>
          <a:p>
            <a:pPr algn="r"/>
            <a:r>
              <a:rPr lang="en-US" sz="2400" u="none" dirty="0"/>
              <a:t>Đặng Trường Sơn</a:t>
            </a:r>
          </a:p>
          <a:p>
            <a:pPr algn="r"/>
            <a:r>
              <a:rPr lang="en-US" sz="2400" dirty="0">
                <a:solidFill>
                  <a:srgbClr val="333399"/>
                </a:solidFill>
              </a:rPr>
              <a:t>son.dangtruong@stu.edu.vn</a:t>
            </a:r>
          </a:p>
          <a:p>
            <a:pPr algn="r"/>
            <a:r>
              <a:rPr lang="en-US" sz="2400" u="none" dirty="0">
                <a:solidFill>
                  <a:srgbClr val="333399"/>
                </a:solidFill>
              </a:rPr>
              <a:t>0913.968.925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7452320" y="6487368"/>
            <a:ext cx="1152128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30C83A35-EE6B-4AE4-8964-63A457AB8079}" type="slidenum">
              <a:rPr lang="en-US" smtClean="0"/>
              <a:pPr eaLnBrk="1" hangingPunct="1"/>
              <a:t>63</a:t>
            </a:fld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5220072" y="-27384"/>
          <a:ext cx="38884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01796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64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cần thiết của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4"/>
            <a:ext cx="8244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Kỹ năng cứng &amp; Kỹ năng mềm</a:t>
            </a:r>
          </a:p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Một số kỹ năng mềm quan trọng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giao tiếp </a:t>
            </a:r>
            <a:r>
              <a:rPr lang="en-US" sz="2200" i="1"/>
              <a:t>(Communication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CC3300"/>
                </a:solidFill>
              </a:rPr>
              <a:t>Kỹ năng thuyết trình </a:t>
            </a:r>
            <a:r>
              <a:rPr lang="en-US" sz="2200" i="1">
                <a:solidFill>
                  <a:srgbClr val="CC3300"/>
                </a:solidFill>
              </a:rPr>
              <a:t>(Oral 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làm việc đồng đội </a:t>
            </a:r>
            <a:r>
              <a:rPr lang="en-US" sz="2200" i="1"/>
              <a:t>(Teamwork)</a:t>
            </a:r>
            <a:endParaRPr lang="en-US" sz="2200"/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giải quyết vấn đề </a:t>
            </a:r>
            <a:r>
              <a:rPr lang="en-US" sz="2200" i="1"/>
              <a:t>(Problem solving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Tư duy sáng tạo </a:t>
            </a:r>
            <a:r>
              <a:rPr lang="en-US" sz="2200" i="1"/>
              <a:t>(Leadership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tự học </a:t>
            </a:r>
            <a:r>
              <a:rPr lang="en-US" sz="2200" i="1"/>
              <a:t>(Learning to learn)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5480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thuyết trình</a:t>
            </a:r>
          </a:p>
        </p:txBody>
      </p:sp>
      <p:pic>
        <p:nvPicPr>
          <p:cNvPr id="7" name="Picture 2" descr="Kết quả hình ảnh cho Project mana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1412776"/>
            <a:ext cx="801275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7610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Q &amp; 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28750"/>
            <a:ext cx="4383360" cy="43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thuyết trình với powerpoint</a:t>
            </a:r>
          </a:p>
        </p:txBody>
      </p:sp>
    </p:spTree>
    <p:extLst>
      <p:ext uri="{BB962C8B-B14F-4D97-AF65-F5344CB8AC3E}">
        <p14:creationId xmlns:p14="http://schemas.microsoft.com/office/powerpoint/2010/main" val="4044550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67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>
                <a:solidFill>
                  <a:srgbClr val="333399"/>
                </a:solidFill>
              </a:rPr>
              <a:t>Chuẩn bị bài thuyết trình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Tập dượt bài thuyết trình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Tiến hành thuyết trình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Rút kinh nghiệm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Thuyết trình với powerpoint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88991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68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vi-VN" b="0"/>
              <a:t>Mục tiêu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vi-VN" b="0"/>
              <a:t>Dàn ý (mở bài, thân bài, kết luận)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vi-VN" b="0"/>
              <a:t>Các điểm nhấn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vi-VN" b="0"/>
              <a:t>Kết luận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vi-VN" b="0"/>
              <a:t>Chuẩn bị trước câu hỏi và trả lời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400" b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Chuẩn bị bài thuyết trình: </a:t>
            </a:r>
            <a:r>
              <a:rPr lang="vi-VN" sz="3600"/>
              <a:t>Nội dung</a:t>
            </a:r>
            <a:r>
              <a:rPr lang="en-US" sz="3600">
                <a:solidFill>
                  <a:srgbClr val="C00000"/>
                </a:solidFill>
              </a:rPr>
              <a:t>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0060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69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/>
              <a:t>Đặt tiêu đề cho mỗi slide 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vi-VN" b="0"/>
              <a:t>Sử dụng ít chữ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/>
              <a:t>Sử dụng kích cỡ và màu sắc font chữ dễ nhìn </a:t>
            </a:r>
            <a:endParaRPr lang="en-US" b="0">
              <a:effectLst/>
            </a:endParaRP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/>
              <a:t>Xem trước trình chiếu trên thực tế </a:t>
            </a:r>
            <a:endParaRPr lang="en-US" b="0">
              <a:effectLst/>
            </a:endParaRP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vi-VN" b="0"/>
              <a:t>Sử dụng multimedia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vi-VN" b="0"/>
              <a:t>Sử dụng hiệu ứng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400" b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Chuẩn bị bài thuyết trình: </a:t>
            </a:r>
            <a:r>
              <a:rPr lang="vi-VN" sz="3600"/>
              <a:t>Hình thức</a:t>
            </a:r>
          </a:p>
        </p:txBody>
      </p:sp>
    </p:spTree>
    <p:extLst>
      <p:ext uri="{BB962C8B-B14F-4D97-AF65-F5344CB8AC3E}">
        <p14:creationId xmlns:p14="http://schemas.microsoft.com/office/powerpoint/2010/main" val="198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idx="1"/>
          </p:nvPr>
        </p:nvSpPr>
        <p:spPr>
          <a:xfrm>
            <a:off x="719572" y="1484784"/>
            <a:ext cx="7740860" cy="4411216"/>
          </a:xfrm>
        </p:spPr>
        <p:txBody>
          <a:bodyPr/>
          <a:lstStyle/>
          <a:p>
            <a:pPr marL="400050" algn="just" eaLnBrk="1" hangingPunct="1">
              <a:lnSpc>
                <a:spcPct val="150000"/>
              </a:lnSpc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Nghiên cứu tài liệu trước khi lên lớp</a:t>
            </a:r>
          </a:p>
          <a:p>
            <a:pPr marL="400050" algn="just" eaLnBrk="1" hangingPunct="1">
              <a:lnSpc>
                <a:spcPct val="150000"/>
              </a:lnSpc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Tham gia các hoạt động trong giờ học</a:t>
            </a:r>
          </a:p>
          <a:p>
            <a:pPr marL="400050" algn="just" eaLnBrk="1" hangingPunct="1">
              <a:lnSpc>
                <a:spcPct val="150000"/>
              </a:lnSpc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Hoàn thành bài tập về nhà </a:t>
            </a:r>
          </a:p>
          <a:p>
            <a:pPr marL="400050" algn="just" eaLnBrk="1" hangingPunct="1">
              <a:lnSpc>
                <a:spcPct val="150000"/>
              </a:lnSpc>
            </a:pPr>
            <a:r>
              <a:rPr lang="en-US">
                <a:latin typeface="Arial" charset="0"/>
                <a:ea typeface="Arial" charset="0"/>
                <a:cs typeface="Arial" charset="0"/>
              </a:rPr>
              <a:t>Chuẩn bị cho bài thi cuối kỳ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78203928"/>
              </p:ext>
            </p:extLst>
          </p:nvPr>
        </p:nvGraphicFramePr>
        <p:xfrm>
          <a:off x="5292080" y="-27384"/>
          <a:ext cx="381642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9951" y="734797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C00000"/>
                </a:solidFill>
              </a:rPr>
              <a:t>Phương pháp học tập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70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/>
              <a:t>Nói chứ </a:t>
            </a:r>
            <a:r>
              <a:rPr lang="en-US"/>
              <a:t>không đọc </a:t>
            </a:r>
            <a:r>
              <a:rPr lang="en-US" b="0"/>
              <a:t>slides 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/>
              <a:t>Nhìn vào khán giả khi trình bày 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/>
              <a:t>Đứng cạnh màn chiếu khi nói 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/>
              <a:t>Tập luyện với bài trình chiếu trước 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0"/>
              <a:t>Thể hiện sự tin cậy và năng động </a:t>
            </a:r>
          </a:p>
          <a:p>
            <a:pPr marL="914400" lvl="1" indent="-457200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400" b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Trình bày bài thuyết trình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203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Q &amp; 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28750"/>
            <a:ext cx="4383360" cy="43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thuyết trình</a:t>
            </a:r>
          </a:p>
        </p:txBody>
      </p:sp>
    </p:spTree>
    <p:extLst>
      <p:ext uri="{BB962C8B-B14F-4D97-AF65-F5344CB8AC3E}">
        <p14:creationId xmlns:p14="http://schemas.microsoft.com/office/powerpoint/2010/main" val="18102134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72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Nội dung: </a:t>
            </a:r>
            <a:r>
              <a:rPr lang="en-US" sz="2800" kern="0">
                <a:solidFill>
                  <a:srgbClr val="C00000"/>
                </a:solidFill>
              </a:rPr>
              <a:t>Khối lượng thông tin truyền tải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Hình thức: </a:t>
            </a:r>
            <a:r>
              <a:rPr lang="en-US" sz="2800" kern="0">
                <a:solidFill>
                  <a:srgbClr val="C00000"/>
                </a:solidFill>
              </a:rPr>
              <a:t>Rõ ràng, ngắn gọn, dễ hiều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Phong cách trình bày: </a:t>
            </a:r>
            <a:r>
              <a:rPr lang="en-US" sz="2800" kern="0">
                <a:solidFill>
                  <a:srgbClr val="C00000"/>
                </a:solidFill>
              </a:rPr>
              <a:t>Tự tin, cảm hứng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Đánh giá chung: </a:t>
            </a:r>
            <a:r>
              <a:rPr lang="en-US" sz="2800" kern="0">
                <a:solidFill>
                  <a:srgbClr val="C00000"/>
                </a:solidFill>
              </a:rPr>
              <a:t>Cảm nhận tốt của người nghe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683568" y="587652"/>
            <a:ext cx="84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Rút kinh nghiệm: </a:t>
            </a:r>
            <a:r>
              <a:rPr lang="en-US" sz="3600"/>
              <a:t>Đánh giá</a:t>
            </a:r>
          </a:p>
        </p:txBody>
      </p:sp>
    </p:spTree>
    <p:extLst>
      <p:ext uri="{BB962C8B-B14F-4D97-AF65-F5344CB8AC3E}">
        <p14:creationId xmlns:p14="http://schemas.microsoft.com/office/powerpoint/2010/main" val="8571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73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just" eaLnBrk="1" hangingPunct="1">
              <a:buClrTx/>
              <a:buSzTx/>
              <a:buNone/>
            </a:pPr>
            <a:r>
              <a:rPr lang="en-US" sz="2500" kern="0"/>
              <a:t>Xây dựng </a:t>
            </a:r>
            <a:r>
              <a:rPr lang="en-US" sz="2500" kern="0">
                <a:solidFill>
                  <a:srgbClr val="C00000"/>
                </a:solidFill>
              </a:rPr>
              <a:t>Bản trình chiếu (powerpoint</a:t>
            </a:r>
            <a:r>
              <a:rPr lang="vi-VN" sz="2500" kern="0">
                <a:solidFill>
                  <a:srgbClr val="C00000"/>
                </a:solidFill>
              </a:rPr>
              <a:t>) không quá 10 slides để:</a:t>
            </a:r>
            <a:endParaRPr lang="en-US" sz="25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Thuyết phục khách hàng mua sản phẩm phần mềm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Website bán hàng, kế toán, quản lý,</a:t>
            </a:r>
            <a:r>
              <a:rPr lang="mr-IN" sz="2100" kern="0"/>
              <a:t>…</a:t>
            </a:r>
            <a:endParaRPr lang="en-US" sz="21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Giới thiệu sản phẩm phần cứng mới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Máy in đa năng, máy quét vân tay,</a:t>
            </a:r>
            <a:r>
              <a:rPr lang="mr-IN" sz="2100" kern="0"/>
              <a:t>…</a:t>
            </a:r>
            <a:endParaRPr lang="vi-VN" sz="2100" kern="0"/>
          </a:p>
          <a:p>
            <a:pPr marL="400050" algn="just" eaLnBrk="1" hangingPunct="1">
              <a:buClrTx/>
              <a:buSzTx/>
            </a:pPr>
            <a:r>
              <a:rPr lang="en-US" sz="2500" kern="0"/>
              <a:t>Giới thiệu để cung cấp hệ thống dịch vụ online</a:t>
            </a:r>
          </a:p>
          <a:p>
            <a:pPr marL="800100" lvl="1" algn="just" eaLnBrk="1" hangingPunct="1">
              <a:buClrTx/>
              <a:buSzTx/>
            </a:pPr>
            <a:r>
              <a:rPr lang="en-US" sz="2100" kern="0"/>
              <a:t>Chăm sóc khách hàng, quảng cáo,</a:t>
            </a:r>
            <a:r>
              <a:rPr lang="mr-IN" sz="2100" kern="0"/>
              <a:t>…</a:t>
            </a:r>
            <a:endParaRPr lang="en-US" sz="2100" kern="0"/>
          </a:p>
          <a:p>
            <a:pPr marL="571500" indent="-514350" algn="just" eaLnBrk="1" hangingPunct="1">
              <a:buClrTx/>
              <a:buSzTx/>
            </a:pPr>
            <a:r>
              <a:rPr lang="en-US" sz="2800" kern="0">
                <a:solidFill>
                  <a:srgbClr val="C00000"/>
                </a:solidFill>
              </a:rPr>
              <a:t>Các nhóm chuẩn bị nội dung, phân công người thuyết trình và trình bày trong 5 phút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683568" y="587652"/>
            <a:ext cx="84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Thuyết trình: </a:t>
            </a:r>
            <a:r>
              <a:rPr lang="en-US" sz="3600"/>
              <a:t>Bài tập nhóm (30’)</a:t>
            </a:r>
          </a:p>
        </p:txBody>
      </p:sp>
    </p:spTree>
    <p:extLst>
      <p:ext uri="{BB962C8B-B14F-4D97-AF65-F5344CB8AC3E}">
        <p14:creationId xmlns:p14="http://schemas.microsoft.com/office/powerpoint/2010/main" val="6622903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558229"/>
            <a:ext cx="8352928" cy="886049"/>
          </a:xfrm>
        </p:spPr>
        <p:txBody>
          <a:bodyPr/>
          <a:lstStyle/>
          <a:p>
            <a:r>
              <a:rPr lang="en-US" sz="4400">
                <a:solidFill>
                  <a:schemeClr val="tx1"/>
                </a:solidFill>
              </a:rPr>
              <a:t>NHẬP MÔN CÔNG TÁC KỸ SƯ 4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87624" y="3663764"/>
            <a:ext cx="7772400" cy="1500187"/>
          </a:xfrm>
        </p:spPr>
        <p:txBody>
          <a:bodyPr/>
          <a:lstStyle/>
          <a:p>
            <a:pPr algn="r"/>
            <a:r>
              <a:rPr lang="en-US" sz="2400" u="none" dirty="0"/>
              <a:t>Đặng Trường Sơn</a:t>
            </a:r>
          </a:p>
          <a:p>
            <a:pPr algn="r"/>
            <a:r>
              <a:rPr lang="en-US" sz="2400" dirty="0">
                <a:solidFill>
                  <a:srgbClr val="333399"/>
                </a:solidFill>
              </a:rPr>
              <a:t>son.dangtruong@stu.edu.vn</a:t>
            </a:r>
          </a:p>
          <a:p>
            <a:pPr algn="r"/>
            <a:r>
              <a:rPr lang="en-US" sz="2400" u="none" dirty="0">
                <a:solidFill>
                  <a:srgbClr val="333399"/>
                </a:solidFill>
              </a:rPr>
              <a:t>0913.968.925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7452320" y="6487368"/>
            <a:ext cx="1152128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30C83A35-EE6B-4AE4-8964-63A457AB8079}" type="slidenum">
              <a:rPr lang="en-US" smtClean="0"/>
              <a:pPr eaLnBrk="1" hangingPunct="1"/>
              <a:t>74</a:t>
            </a:fld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5220072" y="-27384"/>
          <a:ext cx="38884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0502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75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623846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cần thiết của người kỹ sư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55576" y="1484784"/>
            <a:ext cx="8244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Kỹ năng cứng &amp; Kỹ năng mềm</a:t>
            </a:r>
          </a:p>
          <a:p>
            <a:pPr marL="514350" lvl="0" indent="-457200" algn="just" eaLnBrk="1" hangingPunct="1">
              <a:buClrTx/>
              <a:buSzTx/>
              <a:buFont typeface="Wingdings" pitchFamily="2" charset="2"/>
              <a:buAutoNum type="arabicPeriod"/>
            </a:pPr>
            <a:r>
              <a:rPr lang="en-US" sz="2300" b="0" kern="0"/>
              <a:t>Một số kỹ năng mềm quan trọng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giao tiếp </a:t>
            </a:r>
            <a:r>
              <a:rPr lang="en-US" sz="2200" i="1"/>
              <a:t>(Communication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thuyết trình </a:t>
            </a:r>
            <a:r>
              <a:rPr lang="en-US" sz="2200" i="1"/>
              <a:t>(Oral communication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>
                <a:solidFill>
                  <a:srgbClr val="CC3300"/>
                </a:solidFill>
              </a:rPr>
              <a:t>Kỹ năng làm việc đồng đội </a:t>
            </a:r>
            <a:r>
              <a:rPr lang="en-US" sz="2200" i="1">
                <a:solidFill>
                  <a:srgbClr val="CC3300"/>
                </a:solidFill>
              </a:rPr>
              <a:t>(Teamwork)</a:t>
            </a:r>
            <a:endParaRPr lang="en-US" sz="2200">
              <a:solidFill>
                <a:srgbClr val="CC3300"/>
              </a:solidFill>
            </a:endParaRP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giải quyết vấn đề </a:t>
            </a:r>
            <a:r>
              <a:rPr lang="en-US" sz="2200" i="1"/>
              <a:t>(Problem solving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Tư duy sáng tạo </a:t>
            </a:r>
            <a:r>
              <a:rPr lang="en-US" sz="2200" i="1"/>
              <a:t>(Leadership skills)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200"/>
              <a:t>Kỹ năng tự học </a:t>
            </a:r>
            <a:r>
              <a:rPr lang="en-US" sz="2200" i="1"/>
              <a:t>(Learning to learn)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27340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làm việc đồng đội</a:t>
            </a:r>
          </a:p>
        </p:txBody>
      </p:sp>
      <p:pic>
        <p:nvPicPr>
          <p:cNvPr id="7" name="Picture 2" descr="Kết quả hình ảnh cho Project mana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1412776"/>
            <a:ext cx="801275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8383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77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Động não tập thể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Thuyết phục người khác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Kỹ năng lắng nghe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Phẩm chất cá nhân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làm việc đồng đội</a:t>
            </a:r>
          </a:p>
        </p:txBody>
      </p:sp>
    </p:spTree>
    <p:extLst>
      <p:ext uri="{BB962C8B-B14F-4D97-AF65-F5344CB8AC3E}">
        <p14:creationId xmlns:p14="http://schemas.microsoft.com/office/powerpoint/2010/main" val="109890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Q &amp; 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28750"/>
            <a:ext cx="4383360" cy="43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Động não tập thể</a:t>
            </a:r>
          </a:p>
        </p:txBody>
      </p:sp>
    </p:spTree>
    <p:extLst>
      <p:ext uri="{BB962C8B-B14F-4D97-AF65-F5344CB8AC3E}">
        <p14:creationId xmlns:p14="http://schemas.microsoft.com/office/powerpoint/2010/main" val="9692379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Động não tập thể</a:t>
            </a:r>
          </a:p>
        </p:txBody>
      </p:sp>
      <p:pic>
        <p:nvPicPr>
          <p:cNvPr id="3" name="Content Placeholder 2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75" y="2447925"/>
            <a:ext cx="2857500" cy="2857500"/>
          </a:xfrm>
        </p:spPr>
      </p:pic>
      <p:sp>
        <p:nvSpPr>
          <p:cNvPr id="4" name="TextBox 3"/>
          <p:cNvSpPr txBox="1"/>
          <p:nvPr/>
        </p:nvSpPr>
        <p:spPr>
          <a:xfrm>
            <a:off x="807720" y="1738640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Cuộc họp tìm ý tưởng</a:t>
            </a:r>
          </a:p>
        </p:txBody>
      </p:sp>
    </p:spTree>
    <p:extLst>
      <p:ext uri="{BB962C8B-B14F-4D97-AF65-F5344CB8AC3E}">
        <p14:creationId xmlns:p14="http://schemas.microsoft.com/office/powerpoint/2010/main" val="1318275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04864"/>
            <a:ext cx="2857500" cy="2857500"/>
          </a:xfrm>
        </p:spPr>
      </p:pic>
    </p:spTree>
    <p:extLst>
      <p:ext uri="{BB962C8B-B14F-4D97-AF65-F5344CB8AC3E}">
        <p14:creationId xmlns:p14="http://schemas.microsoft.com/office/powerpoint/2010/main" val="3365862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Động não tập thể: </a:t>
            </a:r>
            <a:r>
              <a:rPr lang="en-US" sz="3600"/>
              <a:t>Qui tắc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1. Không bình luận ý tưởng</a:t>
            </a:r>
          </a:p>
          <a:p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2. Liệt kê tất cả ý tưởng</a:t>
            </a:r>
          </a:p>
          <a:p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3. Phát triển ý tưởng</a:t>
            </a:r>
          </a:p>
          <a:p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4. Tách chủ nhân ý tưởng ra </a:t>
            </a:r>
          </a:p>
          <a:p>
            <a:r>
              <a:rPr lang="en-US">
                <a:latin typeface="Cambria Math" charset="0"/>
                <a:ea typeface="Cambria Math" charset="0"/>
                <a:cs typeface="Cambria Math" charset="0"/>
              </a:rPr>
              <a:t>5. Chú ý những ý tưởng điên rồ</a:t>
            </a:r>
          </a:p>
        </p:txBody>
      </p:sp>
    </p:spTree>
    <p:extLst>
      <p:ext uri="{BB962C8B-B14F-4D97-AF65-F5344CB8AC3E}">
        <p14:creationId xmlns:p14="http://schemas.microsoft.com/office/powerpoint/2010/main" val="6717777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Động não tập thể: </a:t>
            </a:r>
            <a:r>
              <a:rPr lang="en-US" sz="3600"/>
              <a:t>Bài tập (30’)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Thảo luận nhóm và đưa các ý tưởng để thực hiện:</a:t>
            </a:r>
          </a:p>
          <a:p>
            <a:r>
              <a:rPr lang="en-US"/>
              <a:t>Quảng bá sản phẩm rau sạch</a:t>
            </a:r>
          </a:p>
          <a:p>
            <a:r>
              <a:rPr lang="en-US"/>
              <a:t>Xây dựng 1 kênh youtube cho riêng mình</a:t>
            </a:r>
          </a:p>
          <a:p>
            <a:r>
              <a:rPr lang="en-US"/>
              <a:t>Giải pháp chống kẹt xe tại TP.HCM</a:t>
            </a:r>
          </a:p>
          <a:p>
            <a:r>
              <a:rPr lang="en-US"/>
              <a:t>Khởi nghiệp với sản phẩm camera giám sát</a:t>
            </a:r>
          </a:p>
          <a:p>
            <a:endParaRPr lang="en-US"/>
          </a:p>
          <a:p>
            <a:pPr marL="0" indent="0">
              <a:buNone/>
            </a:pPr>
            <a:r>
              <a:rPr lang="en-US" b="1">
                <a:solidFill>
                  <a:srgbClr val="333399"/>
                </a:solidFill>
                <a:latin typeface="Cambria Math" charset="0"/>
                <a:ea typeface="Cambria Math" charset="0"/>
                <a:cs typeface="Cambria Math" charset="0"/>
              </a:rPr>
              <a:t>Hãy liệt kê ra những công việc cần phải làm theo thứ tự</a:t>
            </a:r>
          </a:p>
        </p:txBody>
      </p:sp>
    </p:spTree>
    <p:extLst>
      <p:ext uri="{BB962C8B-B14F-4D97-AF65-F5344CB8AC3E}">
        <p14:creationId xmlns:p14="http://schemas.microsoft.com/office/powerpoint/2010/main" val="12473640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82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Động não tập thể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>
                <a:solidFill>
                  <a:srgbClr val="C00000"/>
                </a:solidFill>
              </a:rPr>
              <a:t>Thuyết phục người khác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Kỹ năng lắng nghe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Phẩm chất cá nhân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làm việc đồng đội</a:t>
            </a:r>
          </a:p>
        </p:txBody>
      </p:sp>
    </p:spTree>
    <p:extLst>
      <p:ext uri="{BB962C8B-B14F-4D97-AF65-F5344CB8AC3E}">
        <p14:creationId xmlns:p14="http://schemas.microsoft.com/office/powerpoint/2010/main" val="71266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C00000"/>
                </a:solidFill>
              </a:rPr>
              <a:t>Thuyết phục người khác</a:t>
            </a:r>
          </a:p>
        </p:txBody>
      </p:sp>
      <p:pic>
        <p:nvPicPr>
          <p:cNvPr id="3" name="Content Placeholder 2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75" y="2447925"/>
            <a:ext cx="2857500" cy="2857500"/>
          </a:xfrm>
        </p:spPr>
      </p:pic>
      <p:sp>
        <p:nvSpPr>
          <p:cNvPr id="4" name="TextBox 3"/>
          <p:cNvSpPr txBox="1"/>
          <p:nvPr/>
        </p:nvSpPr>
        <p:spPr>
          <a:xfrm>
            <a:off x="807720" y="1738640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Thuyết phục bán hệ thống điện</a:t>
            </a:r>
          </a:p>
        </p:txBody>
      </p:sp>
    </p:spTree>
    <p:extLst>
      <p:ext uri="{BB962C8B-B14F-4D97-AF65-F5344CB8AC3E}">
        <p14:creationId xmlns:p14="http://schemas.microsoft.com/office/powerpoint/2010/main" val="11606932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C00000"/>
                </a:solidFill>
              </a:rPr>
              <a:t>Thuyết phục người khác</a:t>
            </a:r>
            <a:r>
              <a:rPr lang="en-US" sz="3600">
                <a:solidFill>
                  <a:srgbClr val="C00000"/>
                </a:solidFill>
              </a:rPr>
              <a:t>: </a:t>
            </a:r>
            <a:r>
              <a:rPr lang="en-US" sz="3600"/>
              <a:t>How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+mj-lt"/>
                <a:ea typeface="Cambria Math" charset="0"/>
                <a:cs typeface="Cambria Math" charset="0"/>
              </a:rPr>
              <a:t>Làm sao để có thể thuyết phục được người khác </a:t>
            </a:r>
            <a:r>
              <a:rPr lang="en-US" i="1">
                <a:latin typeface="+mj-lt"/>
                <a:ea typeface="Cambria Math" charset="0"/>
                <a:cs typeface="Cambria Math" charset="0"/>
              </a:rPr>
              <a:t>(như là mua một sản phẩm, thay đổi một thói quen,</a:t>
            </a:r>
            <a:r>
              <a:rPr lang="mr-IN" i="1">
                <a:latin typeface="+mj-lt"/>
                <a:ea typeface="Cambria Math" charset="0"/>
                <a:cs typeface="Cambria Math" charset="0"/>
              </a:rPr>
              <a:t>…</a:t>
            </a:r>
            <a:r>
              <a:rPr lang="vi-VN" i="1">
                <a:latin typeface="+mj-lt"/>
                <a:ea typeface="Cambria Math" charset="0"/>
                <a:cs typeface="Cambria Math" charset="0"/>
              </a:rPr>
              <a:t>)</a:t>
            </a:r>
            <a:endParaRPr lang="en-US" i="1">
              <a:latin typeface="+mj-lt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4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C00000"/>
                </a:solidFill>
              </a:rPr>
              <a:t>Thuyết phục người khác</a:t>
            </a:r>
            <a:r>
              <a:rPr lang="en-US" sz="3600">
                <a:solidFill>
                  <a:srgbClr val="C00000"/>
                </a:solidFill>
              </a:rPr>
              <a:t>: </a:t>
            </a:r>
            <a:r>
              <a:rPr lang="en-US" sz="3600"/>
              <a:t>Qui tắc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en-US" sz="2400">
                <a:latin typeface="+mj-lt"/>
                <a:ea typeface="Cambria Math" charset="0"/>
                <a:cs typeface="Cambria Math" charset="0"/>
              </a:rPr>
              <a:t>Chú ý cảm xúc người nghe </a:t>
            </a:r>
            <a:r>
              <a:rPr lang="en-US" sz="2400" i="1">
                <a:latin typeface="+mj-lt"/>
                <a:ea typeface="Cambria Math" charset="0"/>
                <a:cs typeface="Cambria Math" charset="0"/>
              </a:rPr>
              <a:t>(Trực giác)</a:t>
            </a:r>
          </a:p>
          <a:p>
            <a:pPr>
              <a:lnSpc>
                <a:spcPts val="3000"/>
              </a:lnSpc>
            </a:pPr>
            <a:r>
              <a:rPr lang="en-US" sz="2400">
                <a:latin typeface="+mj-lt"/>
                <a:ea typeface="Cambria Math" charset="0"/>
                <a:cs typeface="Cambria Math" charset="0"/>
              </a:rPr>
              <a:t>Đặt mình vào vị trí của họ </a:t>
            </a:r>
            <a:r>
              <a:rPr lang="en-US" sz="2400" i="1">
                <a:latin typeface="+mj-lt"/>
                <a:ea typeface="Cambria Math" charset="0"/>
                <a:cs typeface="Cambria Math" charset="0"/>
              </a:rPr>
              <a:t>(Góc nhìn)</a:t>
            </a:r>
          </a:p>
          <a:p>
            <a:pPr>
              <a:lnSpc>
                <a:spcPts val="3000"/>
              </a:lnSpc>
            </a:pPr>
            <a:r>
              <a:rPr lang="en-US" sz="2400">
                <a:latin typeface="+mj-lt"/>
                <a:ea typeface="Cambria Math" charset="0"/>
                <a:cs typeface="Cambria Math" charset="0"/>
              </a:rPr>
              <a:t>Chân thành và trung thực </a:t>
            </a:r>
            <a:r>
              <a:rPr lang="en-US" sz="2400" i="1">
                <a:latin typeface="+mj-lt"/>
                <a:ea typeface="Cambria Math" charset="0"/>
                <a:cs typeface="Cambria Math" charset="0"/>
              </a:rPr>
              <a:t>(Thân, khẩu, ý)</a:t>
            </a:r>
          </a:p>
          <a:p>
            <a:pPr>
              <a:lnSpc>
                <a:spcPts val="3000"/>
              </a:lnSpc>
            </a:pPr>
            <a:r>
              <a:rPr lang="en-US" sz="2400">
                <a:latin typeface="+mj-lt"/>
                <a:ea typeface="Cambria Math" charset="0"/>
                <a:cs typeface="Cambria Math" charset="0"/>
              </a:rPr>
              <a:t>Chấp nhận sự khác biệt </a:t>
            </a:r>
            <a:r>
              <a:rPr lang="en-US" sz="2400" i="1">
                <a:latin typeface="+mj-lt"/>
                <a:ea typeface="Cambria Math" charset="0"/>
                <a:cs typeface="Cambria Math" charset="0"/>
              </a:rPr>
              <a:t>(Hạ thấp bản ngã)</a:t>
            </a:r>
          </a:p>
          <a:p>
            <a:pPr>
              <a:lnSpc>
                <a:spcPts val="3000"/>
              </a:lnSpc>
            </a:pPr>
            <a:r>
              <a:rPr lang="en-US" sz="2400">
                <a:latin typeface="+mj-lt"/>
                <a:ea typeface="Cambria Math" charset="0"/>
                <a:cs typeface="Cambria Math" charset="0"/>
              </a:rPr>
              <a:t>Nghĩ đến lợi ích của họ thay vì bản thân </a:t>
            </a:r>
            <a:r>
              <a:rPr lang="en-US" sz="2400" i="1">
                <a:latin typeface="+mj-lt"/>
                <a:ea typeface="Cambria Math" charset="0"/>
                <a:cs typeface="Cambria Math" charset="0"/>
              </a:rPr>
              <a:t>(Thương người, cho là nhận </a:t>
            </a:r>
            <a:r>
              <a:rPr lang="mr-IN" sz="2400" i="1">
                <a:latin typeface="+mj-lt"/>
                <a:ea typeface="Cambria Math" charset="0"/>
                <a:cs typeface="Cambria Math" charset="0"/>
              </a:rPr>
              <a:t>–</a:t>
            </a:r>
            <a:r>
              <a:rPr lang="en-US" sz="2400" i="1">
                <a:latin typeface="+mj-lt"/>
                <a:ea typeface="Cambria Math" charset="0"/>
                <a:cs typeface="Cambria Math" charset="0"/>
              </a:rPr>
              <a:t> givers gain)</a:t>
            </a:r>
          </a:p>
          <a:p>
            <a:pPr>
              <a:lnSpc>
                <a:spcPts val="3000"/>
              </a:lnSpc>
            </a:pPr>
            <a:r>
              <a:rPr lang="en-US" sz="2400">
                <a:latin typeface="+mj-lt"/>
                <a:ea typeface="Cambria Math" charset="0"/>
                <a:cs typeface="Cambria Math" charset="0"/>
              </a:rPr>
              <a:t>Âm điệu giọng nói và ngôn ngữ cơ thể </a:t>
            </a:r>
            <a:r>
              <a:rPr lang="en-US" sz="2400" i="1">
                <a:latin typeface="+mj-lt"/>
                <a:ea typeface="Cambria Math" charset="0"/>
                <a:cs typeface="Cambria Math" charset="0"/>
              </a:rPr>
              <a:t>(Nghệ thuật thể hiện)</a:t>
            </a:r>
          </a:p>
          <a:p>
            <a:pPr>
              <a:lnSpc>
                <a:spcPts val="3000"/>
              </a:lnSpc>
            </a:pPr>
            <a:r>
              <a:rPr lang="en-US" sz="2400">
                <a:latin typeface="+mj-lt"/>
                <a:ea typeface="Cambria Math" charset="0"/>
                <a:cs typeface="Cambria Math" charset="0"/>
              </a:rPr>
              <a:t>Đối thoại chứ không phải độc thoại</a:t>
            </a:r>
          </a:p>
          <a:p>
            <a:pPr>
              <a:lnSpc>
                <a:spcPts val="3000"/>
              </a:lnSpc>
            </a:pPr>
            <a:r>
              <a:rPr lang="en-US" sz="2400">
                <a:latin typeface="+mj-lt"/>
                <a:ea typeface="Cambria Math" charset="0"/>
                <a:cs typeface="Cambria Math" charset="0"/>
              </a:rPr>
              <a:t>Tôn trọng, tích cực, khen ngợi, lịch sự, tế nhị,</a:t>
            </a:r>
            <a:r>
              <a:rPr lang="mr-IN" sz="2400">
                <a:latin typeface="+mj-lt"/>
                <a:ea typeface="Cambria Math" charset="0"/>
                <a:cs typeface="Cambria Math" charset="0"/>
              </a:rPr>
              <a:t>…</a:t>
            </a:r>
            <a:endParaRPr lang="en-US" sz="2400">
              <a:latin typeface="+mj-lt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0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86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Động não tập thể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Thuyết phục người khác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>
                <a:solidFill>
                  <a:srgbClr val="C00000"/>
                </a:solidFill>
              </a:rPr>
              <a:t>Kỹ năng lắng nghe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Phẩm chất cá nhân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làm việc đồng đội</a:t>
            </a:r>
          </a:p>
        </p:txBody>
      </p:sp>
    </p:spTree>
    <p:extLst>
      <p:ext uri="{BB962C8B-B14F-4D97-AF65-F5344CB8AC3E}">
        <p14:creationId xmlns:p14="http://schemas.microsoft.com/office/powerpoint/2010/main" val="50499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C00000"/>
                </a:solidFill>
              </a:rPr>
              <a:t>Kỹ năng lắng nghe</a:t>
            </a:r>
            <a:endParaRPr lang="en-US" sz="4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78488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884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C00000"/>
                </a:solidFill>
              </a:rPr>
              <a:t>Kỹ năng lắng nghe</a:t>
            </a:r>
            <a:endParaRPr lang="en-US" sz="400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755205" y="1371600"/>
            <a:ext cx="8281291" cy="5009728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+mn-lt"/>
                <a:ea typeface="Cambria Math" charset="0"/>
                <a:cs typeface="+mn-cs"/>
              </a:rPr>
              <a:t>Không nghe: </a:t>
            </a:r>
            <a:r>
              <a:rPr lang="en-US">
                <a:latin typeface="+mn-lt"/>
                <a:ea typeface="Cambria Math" charset="0"/>
                <a:cs typeface="+mn-cs"/>
              </a:rPr>
              <a:t>Làm việc khác, cố tình không nghe. </a:t>
            </a:r>
          </a:p>
          <a:p>
            <a:r>
              <a:rPr lang="en-US" b="1">
                <a:solidFill>
                  <a:srgbClr val="FF0000"/>
                </a:solidFill>
                <a:latin typeface="+mn-lt"/>
                <a:ea typeface="Cambria Math" charset="0"/>
                <a:cs typeface="+mn-cs"/>
              </a:rPr>
              <a:t>Giả vờ nghe: </a:t>
            </a:r>
            <a:r>
              <a:rPr lang="en-US">
                <a:latin typeface="+mn-lt"/>
                <a:ea typeface="Cambria Math" charset="0"/>
                <a:cs typeface="+mn-cs"/>
              </a:rPr>
              <a:t>Tỏ vẻ chú ý nghe nhưng thực ra đang nghĩ chuyện khác. </a:t>
            </a:r>
          </a:p>
          <a:p>
            <a:r>
              <a:rPr lang="en-US" b="1">
                <a:solidFill>
                  <a:srgbClr val="FF0000"/>
                </a:solidFill>
                <a:latin typeface="+mn-lt"/>
                <a:ea typeface="Cambria Math" charset="0"/>
                <a:cs typeface="+mn-cs"/>
              </a:rPr>
              <a:t>Nghe có chọn lọc: </a:t>
            </a:r>
            <a:r>
              <a:rPr lang="en-US">
                <a:latin typeface="+mn-lt"/>
                <a:ea typeface="Cambria Math" charset="0"/>
                <a:cs typeface="+mn-cs"/>
              </a:rPr>
              <a:t>Chỉ nghe phần mình quan tâm</a:t>
            </a:r>
          </a:p>
          <a:p>
            <a:r>
              <a:rPr lang="en-US" b="1">
                <a:solidFill>
                  <a:srgbClr val="333399"/>
                </a:solidFill>
                <a:latin typeface="+mn-lt"/>
                <a:ea typeface="Cambria Math" charset="0"/>
                <a:cs typeface="+mn-cs"/>
              </a:rPr>
              <a:t>Nghe chăm chú: </a:t>
            </a:r>
            <a:r>
              <a:rPr lang="en-US">
                <a:latin typeface="+mn-lt"/>
                <a:ea typeface="Cambria Math" charset="0"/>
                <a:cs typeface="+mn-cs"/>
              </a:rPr>
              <a:t>Tập trung mọi sự chú ý vào     người đối thoại để chú ý hiểu họ. </a:t>
            </a:r>
          </a:p>
          <a:p>
            <a:r>
              <a:rPr lang="en-US" b="1">
                <a:solidFill>
                  <a:srgbClr val="333399"/>
                </a:solidFill>
                <a:latin typeface="+mn-lt"/>
                <a:ea typeface="Cambria Math" charset="0"/>
                <a:cs typeface="+mn-cs"/>
              </a:rPr>
              <a:t>Nghe thấu cảm: </a:t>
            </a:r>
            <a:r>
              <a:rPr lang="en-US">
                <a:solidFill>
                  <a:srgbClr val="333399"/>
                </a:solidFill>
                <a:latin typeface="+mn-lt"/>
                <a:ea typeface="Cambria Math" charset="0"/>
                <a:cs typeface="+mn-cs"/>
              </a:rPr>
              <a:t>N</a:t>
            </a:r>
            <a:r>
              <a:rPr lang="en-US">
                <a:latin typeface="+mn-lt"/>
                <a:ea typeface="Cambria Math" charset="0"/>
                <a:cs typeface="+mn-cs"/>
              </a:rPr>
              <a:t>ghe chăm chú và còn </a:t>
            </a:r>
            <a:r>
              <a:rPr lang="en-US">
                <a:latin typeface="+mn-lt"/>
                <a:cs typeface="+mn-cs"/>
              </a:rPr>
              <a:t>đặt mình vào vị trí của người nói để hiểu được sâu hơn vấn đề </a:t>
            </a:r>
            <a:r>
              <a:rPr lang="mr-IN">
                <a:latin typeface="+mn-lt"/>
                <a:cs typeface="+mn-cs"/>
              </a:rPr>
              <a:t>–</a:t>
            </a:r>
            <a:r>
              <a:rPr lang="en-US">
                <a:latin typeface="+mn-lt"/>
                <a:cs typeface="+mn-cs"/>
              </a:rPr>
              <a:t> </a:t>
            </a:r>
            <a:r>
              <a:rPr lang="en-US" i="1">
                <a:latin typeface="+mn-lt"/>
                <a:cs typeface="+mn-cs"/>
              </a:rPr>
              <a:t>nghe bằng cả trái tim.</a:t>
            </a:r>
            <a:br>
              <a:rPr lang="en-US">
                <a:latin typeface="+mn-lt"/>
                <a:cs typeface="+mn-cs"/>
              </a:rPr>
            </a:br>
            <a:endParaRPr lang="en-US">
              <a:latin typeface="+mn-lt"/>
              <a:cs typeface="+mn-cs"/>
            </a:endParaRPr>
          </a:p>
          <a:p>
            <a:endParaRPr lang="en-US" i="1">
              <a:latin typeface="+mn-lt"/>
              <a:ea typeface="Cambria Math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89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Lắng nghe để làm gì?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Làm thế nào để lắng nghe tốt?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Những cản trở cho việc lắng nghe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</a:t>
            </a:r>
            <a:r>
              <a:rPr lang="en-US" sz="3600" kern="0">
                <a:solidFill>
                  <a:srgbClr val="C00000"/>
                </a:solidFill>
              </a:rPr>
              <a:t>lắng nghe</a:t>
            </a:r>
            <a:endParaRPr lang="en-US" sz="36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2260848" y="188640"/>
            <a:ext cx="5191472" cy="715963"/>
          </a:xfrm>
        </p:spPr>
        <p:txBody>
          <a:bodyPr/>
          <a:lstStyle/>
          <a:p>
            <a:pPr lvl="0"/>
            <a:r>
              <a:rPr lang="en-US" sz="3600" b="1">
                <a:solidFill>
                  <a:srgbClr val="C00000"/>
                </a:solidFill>
              </a:rPr>
              <a:t>Giới thiệu về nghề kỹ sư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01133738"/>
              </p:ext>
            </p:extLst>
          </p:nvPr>
        </p:nvGraphicFramePr>
        <p:xfrm>
          <a:off x="611560" y="1268760"/>
          <a:ext cx="838842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8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1781175" y="6591300"/>
            <a:ext cx="5167089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/>
              <a:t>2018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2320" y="6487368"/>
            <a:ext cx="4111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30C83A35-EE6B-4AE4-8964-63A457AB8079}" type="slidenum">
              <a:rPr lang="en-US"/>
              <a:pPr eaLnBrk="1" hangingPunct="1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371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90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/>
              <a:t>Giúp nắm bắt đầy đủ nội dung vấn đề. </a:t>
            </a:r>
          </a:p>
          <a:p>
            <a:r>
              <a:rPr lang="en-US" sz="2800"/>
              <a:t>Tạo ra sự liên kết giữa người với ngườI </a:t>
            </a:r>
            <a:r>
              <a:rPr lang="en-US" sz="2800" i="1"/>
              <a:t>(tạo mối quan hệ, chia sẻ, cảm thông, khám phá)</a:t>
            </a:r>
          </a:p>
          <a:p>
            <a:r>
              <a:rPr lang="en-US" sz="2800">
                <a:solidFill>
                  <a:srgbClr val="333399"/>
                </a:solidFill>
              </a:rPr>
              <a:t>Để thu thập thông tin</a:t>
            </a:r>
          </a:p>
          <a:p>
            <a:r>
              <a:rPr lang="en-US" sz="2800">
                <a:solidFill>
                  <a:srgbClr val="333399"/>
                </a:solidFill>
              </a:rPr>
              <a:t>Để phản hồi </a:t>
            </a:r>
          </a:p>
          <a:p>
            <a:r>
              <a:rPr lang="en-US" sz="2800">
                <a:solidFill>
                  <a:srgbClr val="333399"/>
                </a:solidFill>
              </a:rPr>
              <a:t>Để thấu cảm</a:t>
            </a:r>
            <a:r>
              <a:rPr lang="en-US" sz="2800"/>
              <a:t> </a:t>
            </a:r>
            <a:br>
              <a:rPr lang="en-US" sz="2800"/>
            </a:br>
            <a:endParaRPr lang="en-US" sz="280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Lắng nghe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3038067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91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/>
              <a:t>Môi trường, bối cảnh, cơ thể, trí tuệ, </a:t>
            </a:r>
          </a:p>
          <a:p>
            <a:r>
              <a:rPr lang="en-US" sz="2800"/>
              <a:t>Tập trung </a:t>
            </a:r>
          </a:p>
          <a:p>
            <a:r>
              <a:rPr lang="en-US" sz="2800"/>
              <a:t>Học hỏi</a:t>
            </a:r>
          </a:p>
          <a:p>
            <a:r>
              <a:rPr lang="en-US" sz="2800"/>
              <a:t>Kiên nhẫn </a:t>
            </a:r>
          </a:p>
          <a:p>
            <a:r>
              <a:rPr lang="en-US" sz="2800"/>
              <a:t>Không định kiến</a:t>
            </a:r>
          </a:p>
          <a:p>
            <a:r>
              <a:rPr lang="en-US" sz="2800"/>
              <a:t>Trọn vẹn</a:t>
            </a:r>
          </a:p>
          <a:p>
            <a:r>
              <a:rPr lang="en-US" sz="2800"/>
              <a:t>Phản hồi</a:t>
            </a:r>
          </a:p>
          <a:p>
            <a:r>
              <a:rPr lang="en-US" sz="2800"/>
              <a:t>Nắm bắt ý tưởng chính</a:t>
            </a:r>
            <a:br>
              <a:rPr lang="en-US" sz="2800"/>
            </a:br>
            <a:endParaRPr lang="en-US" sz="280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Làm thế nào để lắng nghe tốt?</a:t>
            </a:r>
          </a:p>
        </p:txBody>
      </p:sp>
    </p:spTree>
    <p:extLst>
      <p:ext uri="{BB962C8B-B14F-4D97-AF65-F5344CB8AC3E}">
        <p14:creationId xmlns:p14="http://schemas.microsoft.com/office/powerpoint/2010/main" val="21448280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92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Động não tập thể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Thuyết phục người khác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Kỹ năng lắng nghe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>
                <a:solidFill>
                  <a:srgbClr val="C00000"/>
                </a:solidFill>
              </a:rPr>
              <a:t>Phẩm chất cá nhân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làm việc đồng đội</a:t>
            </a:r>
          </a:p>
        </p:txBody>
      </p:sp>
    </p:spTree>
    <p:extLst>
      <p:ext uri="{BB962C8B-B14F-4D97-AF65-F5344CB8AC3E}">
        <p14:creationId xmlns:p14="http://schemas.microsoft.com/office/powerpoint/2010/main" val="7032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93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Tình thương chân thật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Đức hạnh </a:t>
            </a:r>
            <a:r>
              <a:rPr lang="mr-IN" sz="2800" kern="0"/>
              <a:t>–</a:t>
            </a:r>
            <a:r>
              <a:rPr lang="en-US" sz="2800" kern="0"/>
              <a:t> Trí tuệ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Dữ liệu </a:t>
            </a:r>
            <a:r>
              <a:rPr lang="mr-IN" sz="2800" kern="0"/>
              <a:t>–</a:t>
            </a:r>
            <a:r>
              <a:rPr lang="en-US" sz="2800" kern="0"/>
              <a:t> Thông tin </a:t>
            </a:r>
            <a:r>
              <a:rPr lang="mr-IN" sz="2800" kern="0"/>
              <a:t>–</a:t>
            </a:r>
            <a:r>
              <a:rPr lang="en-US" sz="2800" kern="0"/>
              <a:t> Tri thức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Tri thức </a:t>
            </a:r>
            <a:r>
              <a:rPr lang="mr-IN" sz="2800" kern="0"/>
              <a:t>–</a:t>
            </a:r>
            <a:r>
              <a:rPr lang="en-US" sz="2800" kern="0"/>
              <a:t> Trí tuệ </a:t>
            </a:r>
            <a:r>
              <a:rPr lang="mr-IN" sz="2800" kern="0"/>
              <a:t>–</a:t>
            </a:r>
            <a:r>
              <a:rPr lang="en-US" sz="2800" kern="0"/>
              <a:t> Trí Huệ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C00000"/>
                </a:solidFill>
              </a:rPr>
              <a:t>Phẩm chất cá nhân</a:t>
            </a:r>
          </a:p>
        </p:txBody>
      </p:sp>
    </p:spTree>
    <p:extLst>
      <p:ext uri="{BB962C8B-B14F-4D97-AF65-F5344CB8AC3E}">
        <p14:creationId xmlns:p14="http://schemas.microsoft.com/office/powerpoint/2010/main" val="19924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94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07720" y="1484784"/>
            <a:ext cx="82444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Động não tập thể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Thuyết phục người khác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/>
              <a:t>Kỹ năng lắng nghe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r>
              <a:rPr lang="en-US" sz="2800" kern="0">
                <a:solidFill>
                  <a:srgbClr val="333399"/>
                </a:solidFill>
              </a:rPr>
              <a:t>Phẩm chất cá nhân</a:t>
            </a:r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  <a:p>
            <a:pPr marL="571500" indent="-514350" algn="just" eaLnBrk="1" hangingPunct="1">
              <a:lnSpc>
                <a:spcPct val="150000"/>
              </a:lnSpc>
              <a:buClrTx/>
              <a:buSzTx/>
            </a:pPr>
            <a:endParaRPr lang="en-US" sz="2800" kern="0"/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làm việc đồng đội: </a:t>
            </a:r>
            <a:r>
              <a:rPr lang="en-US" sz="3600"/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65897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51725" y="6488113"/>
            <a:ext cx="4111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333399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/>
            <a:fld id="{A7AB212E-8D0F-4DCD-B6E4-E5C8B7D598CC}" type="slidenum">
              <a:rPr lang="en-US"/>
              <a:pPr eaLnBrk="1" hangingPunct="1"/>
              <a:t>95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033463" y="6597352"/>
            <a:ext cx="736282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 sz="20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/>
              <a:t>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720" y="587652"/>
            <a:ext cx="628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Kỹ năng làm việc đồng đội: </a:t>
            </a:r>
            <a:endParaRPr lang="en-US" sz="3600"/>
          </a:p>
        </p:txBody>
      </p:sp>
      <p:pic>
        <p:nvPicPr>
          <p:cNvPr id="2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870051"/>
            <a:ext cx="2857500" cy="285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720" y="1738640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Cái tôi</a:t>
            </a:r>
          </a:p>
        </p:txBody>
      </p:sp>
    </p:spTree>
    <p:extLst>
      <p:ext uri="{BB962C8B-B14F-4D97-AF65-F5344CB8AC3E}">
        <p14:creationId xmlns:p14="http://schemas.microsoft.com/office/powerpoint/2010/main" val="19385135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719" y="1371600"/>
            <a:ext cx="8244409" cy="5009728"/>
          </a:xfrm>
        </p:spPr>
        <p:txBody>
          <a:bodyPr/>
          <a:lstStyle/>
          <a:p>
            <a:pPr marL="0" indent="0">
              <a:buNone/>
            </a:pPr>
            <a:r>
              <a:rPr lang="en-US" sz="2400" i="1">
                <a:latin typeface="Cambria Math" charset="0"/>
                <a:ea typeface="Cambria Math" charset="0"/>
                <a:cs typeface="Cambria Math" charset="0"/>
              </a:rPr>
              <a:t>Ánh mắt phản ánh cá tính, cảm xúc, tình cảm, tâm trạng và ước nguyện của con người ra bên ngoài: </a:t>
            </a: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Người có óc thực tế thường có cái nhìn lạnh lùng</a:t>
            </a: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Người ngay thẳng nhân hậu có cái nhìn thẳng và trực diện </a:t>
            </a: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Người nham hiểm đa nghi có cái nhìn xoi mói, lục lọi </a:t>
            </a: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Mắt liếc ngang, dọc: thể hiện sự nghi ngờ, không tin tưởng. </a:t>
            </a: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Cặp mắt lẩn tránh cái nhìn là người nói dối hay cố dấu một điều gì</a:t>
            </a: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Mắt nhìn về một hướng, mi mắt và tròng mắt hơi cụp xuống là biểu thị một nỗi buồn. </a:t>
            </a: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Tròng mắt mở to, hai con mắt nhìn rất mạnh vào người khác là biểu hiện sự tức giận. </a:t>
            </a: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Ánh mắt</a:t>
            </a:r>
          </a:p>
        </p:txBody>
      </p:sp>
    </p:spTree>
    <p:extLst>
      <p:ext uri="{BB962C8B-B14F-4D97-AF65-F5344CB8AC3E}">
        <p14:creationId xmlns:p14="http://schemas.microsoft.com/office/powerpoint/2010/main" val="111888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719" y="1371600"/>
            <a:ext cx="8244409" cy="5009728"/>
          </a:xfrm>
        </p:spPr>
        <p:txBody>
          <a:bodyPr/>
          <a:lstStyle/>
          <a:p>
            <a:pPr marL="0" indent="0">
              <a:buNone/>
            </a:pPr>
            <a:r>
              <a:rPr lang="en-US" sz="2400" i="1">
                <a:latin typeface="Cambria Math" charset="0"/>
                <a:ea typeface="Cambria Math" charset="0"/>
                <a:cs typeface="Cambria Math" charset="0"/>
              </a:rPr>
              <a:t>Ánh mắt phản ánh cá tính, cảm xúc, tình cảm, tâm trạng và ước nguyện của con người ra bên ngoài: </a:t>
            </a: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Người nào không hiểu những gì bạn nói thường hay nheo  mắt, rướn đầu ra nghe hay ghé tai ra phía trước</a:t>
            </a: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Mắt nhìn thẳng, mỉm cười thường là cử chỉ tốt, lịch lãm. </a:t>
            </a: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Mắt nhìn lên trời biểu thị sự mỏi mệt, chán chường. </a:t>
            </a: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Mắt nhìn xuống dưới: không an toàn, chạy chốn, bỏ cuộc. </a:t>
            </a: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Nhìn chằm chằm đối phương: một sự uy hiếp, sự công kích</a:t>
            </a: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2400">
                <a:latin typeface="Cambria Math" charset="0"/>
                <a:ea typeface="Cambria Math" charset="0"/>
                <a:cs typeface="Cambria Math" charset="0"/>
              </a:rPr>
              <a:t>Phụ nữ nhìn tình cảm vào bạn trai, nhưng khi bị nhìn lại thì chuyển ánh mắt sang chỗ khác hoặc nhìn xuống đất thì đó là dấu hiệu</a:t>
            </a:r>
            <a:r>
              <a:rPr lang="vi-VN" sz="2400">
                <a:latin typeface="Cambria Math" charset="0"/>
                <a:ea typeface="Cambria Math" charset="0"/>
                <a:cs typeface="Cambria Math" charset="0"/>
              </a:rPr>
              <a:t> nàng thích bạn.</a:t>
            </a:r>
            <a:br>
              <a:rPr lang="en-US" sz="2400">
                <a:latin typeface="Cambria Math" charset="0"/>
                <a:ea typeface="Cambria Math" charset="0"/>
                <a:cs typeface="Cambria Math" charset="0"/>
              </a:rPr>
            </a:br>
            <a:endParaRPr lang="en-US" sz="2400">
              <a:effectLst/>
              <a:latin typeface="Cambria Math" charset="0"/>
              <a:ea typeface="Cambria Math" charset="0"/>
              <a:cs typeface="Cambria Math" charset="0"/>
            </a:endParaRPr>
          </a:p>
          <a:p>
            <a:endParaRPr lang="en-US" sz="240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Ánh mắt</a:t>
            </a:r>
          </a:p>
        </p:txBody>
      </p:sp>
    </p:spTree>
    <p:extLst>
      <p:ext uri="{BB962C8B-B14F-4D97-AF65-F5344CB8AC3E}">
        <p14:creationId xmlns:p14="http://schemas.microsoft.com/office/powerpoint/2010/main" val="16569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719" y="1371600"/>
            <a:ext cx="8244409" cy="5009728"/>
          </a:xfrm>
        </p:spPr>
        <p:txBody>
          <a:bodyPr/>
          <a:lstStyle/>
          <a:p>
            <a:pPr marL="0" indent="0">
              <a:buNone/>
            </a:pPr>
            <a:r>
              <a:rPr lang="en-US" sz="2400" i="1">
                <a:latin typeface="Cambria Math" charset="0"/>
                <a:ea typeface="Cambria Math" charset="0"/>
                <a:cs typeface="Cambria Math" charset="0"/>
              </a:rPr>
              <a:t>Nụ cười dùng để biểu lộ tình cảm, thái độ của mình :</a:t>
            </a:r>
            <a:endParaRPr lang="en-US" sz="2400"/>
          </a:p>
          <a:p>
            <a:r>
              <a:rPr lang="en-US" sz="2400"/>
              <a:t>Có cái cười tười tắn, hồn nhiên, đôn hậu, có cái cười chua chát, miễn cưỡng, đanh ác</a:t>
            </a:r>
          </a:p>
          <a:p>
            <a:r>
              <a:rPr lang="en-US" sz="2400"/>
              <a:t>Có cái cười đồng tình, thông cảm, nhưng cũng có cái cười chế giễu, cười khinh bỉ...</a:t>
            </a:r>
          </a:p>
          <a:p>
            <a:r>
              <a:rPr lang="en-US" sz="2400"/>
              <a:t>Vui vẻ thì mệng cười, mắt cười nheo theo</a:t>
            </a:r>
          </a:p>
          <a:p>
            <a:r>
              <a:rPr lang="en-US" sz="2400"/>
              <a:t>Tức giận thì mím môi, trợn mắt, chau mày</a:t>
            </a:r>
          </a:p>
          <a:p>
            <a:r>
              <a:rPr lang="en-US" sz="2400"/>
              <a:t>Bĩu môi, cười khẩy thể hiện sự khinh bỉ</a:t>
            </a:r>
          </a:p>
          <a:p>
            <a:r>
              <a:rPr lang="en-US" sz="2400"/>
              <a:t>Liếm môi chứng tỏ thần kinh căng thẳng</a:t>
            </a:r>
          </a:p>
          <a:p>
            <a:r>
              <a:rPr lang="en-US" sz="2400"/>
              <a:t>Cười phá lên có thể là sung sướng, mãn nguyện, nhưng cũng   có thể là diễu cợt, cay đắng.</a:t>
            </a:r>
            <a:br>
              <a:rPr lang="en-US" sz="2400"/>
            </a:br>
            <a:endParaRPr lang="en-US" sz="2400"/>
          </a:p>
          <a:p>
            <a:endParaRPr lang="en-US" sz="240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720" y="587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Nụ cười</a:t>
            </a:r>
          </a:p>
        </p:txBody>
      </p:sp>
    </p:spTree>
    <p:extLst>
      <p:ext uri="{BB962C8B-B14F-4D97-AF65-F5344CB8AC3E}">
        <p14:creationId xmlns:p14="http://schemas.microsoft.com/office/powerpoint/2010/main" val="21136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205" y="587652"/>
            <a:ext cx="829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>
                <a:solidFill>
                  <a:srgbClr val="C00000"/>
                </a:solidFill>
              </a:rPr>
              <a:t>Thuyết phục người khác</a:t>
            </a:r>
            <a:r>
              <a:rPr lang="en-US" sz="3600">
                <a:solidFill>
                  <a:srgbClr val="C00000"/>
                </a:solidFill>
              </a:rPr>
              <a:t>: </a:t>
            </a:r>
            <a:r>
              <a:rPr lang="en-US" sz="3600"/>
              <a:t>Bài tập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>
                <a:latin typeface="+mj-lt"/>
                <a:ea typeface="Cambria Math" charset="0"/>
                <a:cs typeface="Cambria Math" charset="0"/>
              </a:rPr>
              <a:t>Hãy thuyết phục bạn mình tạo thói quen tốt </a:t>
            </a:r>
            <a:r>
              <a:rPr lang="vi-VN" i="1">
                <a:latin typeface="+mj-lt"/>
                <a:ea typeface="Cambria Math" charset="0"/>
                <a:cs typeface="Cambria Math" charset="0"/>
              </a:rPr>
              <a:t>(dậy sớm, tập thể dục buổi sáng, đọc sách, chơi thể thao, học ngoại ngữ,</a:t>
            </a:r>
            <a:r>
              <a:rPr lang="mr-IN" i="1">
                <a:latin typeface="+mj-lt"/>
                <a:ea typeface="Cambria Math" charset="0"/>
                <a:cs typeface="Cambria Math" charset="0"/>
              </a:rPr>
              <a:t>…</a:t>
            </a:r>
            <a:r>
              <a:rPr lang="vi-VN" i="1">
                <a:latin typeface="+mj-lt"/>
                <a:ea typeface="Cambria Math" charset="0"/>
                <a:cs typeface="Cambria Math" charset="0"/>
              </a:rPr>
              <a:t>)</a:t>
            </a:r>
          </a:p>
          <a:p>
            <a:r>
              <a:rPr lang="vi-VN">
                <a:latin typeface="+mj-lt"/>
                <a:ea typeface="Cambria Math" charset="0"/>
                <a:cs typeface="Cambria Math" charset="0"/>
              </a:rPr>
              <a:t>Chuẩn bị nội dung để trinh bày trên lớp</a:t>
            </a:r>
          </a:p>
          <a:p>
            <a:endParaRPr lang="en-US" i="1">
              <a:latin typeface="+mj-lt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5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-templat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FF"/>
      </a:hlink>
      <a:folHlink>
        <a:srgbClr val="F2F2F2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2C86AA"/>
        </a:lt2>
        <a:accent1>
          <a:srgbClr val="4B782A"/>
        </a:accent1>
        <a:accent2>
          <a:srgbClr val="38AFD0"/>
        </a:accent2>
        <a:accent3>
          <a:srgbClr val="FFFFFF"/>
        </a:accent3>
        <a:accent4>
          <a:srgbClr val="404040"/>
        </a:accent4>
        <a:accent5>
          <a:srgbClr val="B1BEAC"/>
        </a:accent5>
        <a:accent6>
          <a:srgbClr val="329EBC"/>
        </a:accent6>
        <a:hlink>
          <a:srgbClr val="9DBC2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7FCC6A"/>
        </a:lt2>
        <a:accent1>
          <a:srgbClr val="5DBF62"/>
        </a:accent1>
        <a:accent2>
          <a:srgbClr val="7CCD6F"/>
        </a:accent2>
        <a:accent3>
          <a:srgbClr val="FFFFFF"/>
        </a:accent3>
        <a:accent4>
          <a:srgbClr val="404040"/>
        </a:accent4>
        <a:accent5>
          <a:srgbClr val="B6DCB7"/>
        </a:accent5>
        <a:accent6>
          <a:srgbClr val="70BA64"/>
        </a:accent6>
        <a:hlink>
          <a:srgbClr val="48AE5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14467</TotalTime>
  <Words>6610</Words>
  <Application>Microsoft Office PowerPoint</Application>
  <PresentationFormat>On-screen Show (4:3)</PresentationFormat>
  <Paragraphs>1063</Paragraphs>
  <Slides>140</Slides>
  <Notes>98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50" baseType="lpstr">
      <vt:lpstr>Arial</vt:lpstr>
      <vt:lpstr>Calibri</vt:lpstr>
      <vt:lpstr>Cambria</vt:lpstr>
      <vt:lpstr>Cambria Math</vt:lpstr>
      <vt:lpstr>Microsoft Sans Serif</vt:lpstr>
      <vt:lpstr>Myriad Set Pro</vt:lpstr>
      <vt:lpstr>System Font Regular</vt:lpstr>
      <vt:lpstr>Times New Roman</vt:lpstr>
      <vt:lpstr>Wingdings</vt:lpstr>
      <vt:lpstr>powerpoint-template</vt:lpstr>
      <vt:lpstr>NHẬP MÔN CÔNG TÁC KỸ SƯ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Giới thiệu về nghề kỹ sư</vt:lpstr>
      <vt:lpstr>Tại sao cần kỹ sư ?</vt:lpstr>
      <vt:lpstr>PowerPoint Presentation</vt:lpstr>
      <vt:lpstr>Kỹ sư là ai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Cách mạng công nghiệp</vt:lpstr>
      <vt:lpstr>3 cuộc cách mạng công nghiệp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NHẬP MÔN CÔNG TÁC KỸ SƯ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Giao tiếp đơn giản</vt:lpstr>
      <vt:lpstr>Thực hành giao tiếp</vt:lpstr>
      <vt:lpstr>PowerPoint Presentation</vt:lpstr>
      <vt:lpstr>NHẬP MÔN CÔNG TÁC KỸ SƯ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NHẬP MÔN CÔNG TÁC KỸ SƯ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Kỹ năng lắng nghe</vt:lpstr>
      <vt:lpstr>Kỹ năng lắng nghe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NHẬP MÔN CÔNG TÁC KỸ SƯ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theo SMART</vt:lpstr>
      <vt:lpstr>PowerPoint Presentation</vt:lpstr>
      <vt:lpstr>PowerPoint Presentation</vt:lpstr>
      <vt:lpstr>PowerPoint Presentation</vt:lpstr>
      <vt:lpstr>PowerPoint Presentation</vt:lpstr>
      <vt:lpstr>Ma trận quyết định</vt:lpstr>
      <vt:lpstr>Ma trận quyết định: Ví dụ</vt:lpstr>
      <vt:lpstr>PowerPoint Presentation</vt:lpstr>
      <vt:lpstr>PowerPoint Presentation</vt:lpstr>
      <vt:lpstr>Biểu đồ Gantt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Sơ đồ tư duy: Thiết kế</vt:lpstr>
      <vt:lpstr>Sơ đồ tư duy: Thành phần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CSC.HCMUNS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Training Presentation</dc:title>
  <dc:creator>NGUYEN An Te</dc:creator>
  <cp:lastModifiedBy>Hung</cp:lastModifiedBy>
  <cp:revision>5450</cp:revision>
  <dcterms:created xsi:type="dcterms:W3CDTF">2008-09-10T03:58:39Z</dcterms:created>
  <dcterms:modified xsi:type="dcterms:W3CDTF">2023-02-05T16:21:59Z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TC010706251033</vt:lpwstr>
  </property>
</Properties>
</file>