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5" r:id="rId8"/>
    <p:sldId id="266" r:id="rId9"/>
    <p:sldId id="263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22B42-FC3E-4012-8D80-EA1F0301EE23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F520-83F6-410A-BF8A-48DF2732F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22B42-FC3E-4012-8D80-EA1F0301EE23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F520-83F6-410A-BF8A-48DF2732F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22B42-FC3E-4012-8D80-EA1F0301EE23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F520-83F6-410A-BF8A-48DF2732F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22B42-FC3E-4012-8D80-EA1F0301EE23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F520-83F6-410A-BF8A-48DF2732F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22B42-FC3E-4012-8D80-EA1F0301EE23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F520-83F6-410A-BF8A-48DF2732F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22B42-FC3E-4012-8D80-EA1F0301EE23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F520-83F6-410A-BF8A-48DF2732F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22B42-FC3E-4012-8D80-EA1F0301EE23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F520-83F6-410A-BF8A-48DF2732F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22B42-FC3E-4012-8D80-EA1F0301EE23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F520-83F6-410A-BF8A-48DF2732F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22B42-FC3E-4012-8D80-EA1F0301EE23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F520-83F6-410A-BF8A-48DF2732F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22B42-FC3E-4012-8D80-EA1F0301EE23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F520-83F6-410A-BF8A-48DF2732F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22B42-FC3E-4012-8D80-EA1F0301EE23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F520-83F6-410A-BF8A-48DF2732F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22B42-FC3E-4012-8D80-EA1F0301EE23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EF520-83F6-410A-BF8A-48DF2732F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ev.mysql.com/download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Mysql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Kiểu</a:t>
            </a:r>
            <a:r>
              <a:rPr lang="en-US" dirty="0" smtClean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(</a:t>
            </a:r>
            <a:r>
              <a:rPr lang="en-US" dirty="0" err="1" smtClean="0"/>
              <a:t>tt</a:t>
            </a:r>
            <a:r>
              <a:rPr lang="en-US" dirty="0" smtClean="0"/>
              <a:t>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en-US" dirty="0" err="1" smtClean="0"/>
              <a:t>Kiểu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186058"/>
              </p:ext>
            </p:extLst>
          </p:nvPr>
        </p:nvGraphicFramePr>
        <p:xfrm>
          <a:off x="467544" y="2420888"/>
          <a:ext cx="8229600" cy="192024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effectLst/>
                          <a:latin typeface="Arial"/>
                        </a:rPr>
                        <a:t>Kiểu</a:t>
                      </a:r>
                      <a:r>
                        <a:rPr lang="en-US" sz="24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/>
                        </a:rPr>
                        <a:t>dữ</a:t>
                      </a:r>
                      <a:r>
                        <a:rPr lang="en-US" sz="24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/>
                        </a:rPr>
                        <a:t>liệu</a:t>
                      </a:r>
                      <a:r>
                        <a:rPr lang="en-US" sz="24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/>
                        </a:rPr>
                        <a:t>số</a:t>
                      </a:r>
                      <a:r>
                        <a:rPr lang="en-US" sz="24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/>
                        </a:rPr>
                        <a:t>thực</a:t>
                      </a:r>
                      <a:endParaRPr lang="en-US" sz="2400" dirty="0">
                        <a:effectLst/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effectLst/>
                          <a:latin typeface="Arial"/>
                        </a:rPr>
                        <a:t>Bytes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666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/>
                        </a:rPr>
                        <a:t>FLOAT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/>
                        </a:rPr>
                        <a:t>DECIMAL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/>
                        </a:rPr>
                        <a:t>5 – 17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/>
                        </a:rPr>
                        <a:t>DOUBLE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Arial"/>
                        </a:rPr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Arial"/>
                        </a:rPr>
                        <a:t>REAL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6474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Kiểu</a:t>
            </a:r>
            <a:r>
              <a:rPr lang="en-US" dirty="0" smtClean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(</a:t>
            </a:r>
            <a:r>
              <a:rPr lang="en-US" dirty="0" err="1" smtClean="0"/>
              <a:t>tt</a:t>
            </a:r>
            <a:r>
              <a:rPr lang="en-US" dirty="0" smtClean="0"/>
              <a:t>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7368256"/>
              </p:ext>
            </p:extLst>
          </p:nvPr>
        </p:nvGraphicFramePr>
        <p:xfrm>
          <a:off x="251520" y="1628800"/>
          <a:ext cx="8640816" cy="5124791"/>
        </p:xfrm>
        <a:graphic>
          <a:graphicData uri="http://schemas.openxmlformats.org/drawingml/2006/table">
            <a:tbl>
              <a:tblPr/>
              <a:tblGrid>
                <a:gridCol w="1440136"/>
                <a:gridCol w="936128"/>
                <a:gridCol w="2808312"/>
                <a:gridCol w="3456240"/>
              </a:tblGrid>
              <a:tr h="48521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effectLst/>
                          <a:latin typeface="Arial"/>
                        </a:rPr>
                        <a:t>Kiểu</a:t>
                      </a:r>
                      <a:r>
                        <a:rPr lang="en-US" sz="16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Arial"/>
                        </a:rPr>
                        <a:t>dữ</a:t>
                      </a:r>
                      <a:r>
                        <a:rPr lang="en-US" sz="16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Arial"/>
                        </a:rPr>
                        <a:t>liệu</a:t>
                      </a:r>
                      <a:endParaRPr lang="en-US" sz="1600" b="1" dirty="0">
                        <a:effectLst/>
                        <a:latin typeface="Arial"/>
                      </a:endParaRP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effectLst/>
                          <a:latin typeface="Arial"/>
                        </a:rPr>
                        <a:t>Số</a:t>
                      </a:r>
                      <a:r>
                        <a:rPr lang="en-US" sz="1600" b="1" baseline="0" dirty="0" smtClean="0">
                          <a:effectLst/>
                          <a:latin typeface="Arial"/>
                        </a:rPr>
                        <a:t> byte</a:t>
                      </a:r>
                      <a:endParaRPr lang="en-US" sz="1600" b="1" dirty="0">
                        <a:effectLst/>
                        <a:latin typeface="Arial"/>
                      </a:endParaRP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effectLst/>
                          <a:latin typeface="Arial"/>
                        </a:rPr>
                        <a:t>Phạm vi giá trị</a:t>
                      </a: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effectLst/>
                          <a:latin typeface="Arial"/>
                        </a:rPr>
                        <a:t>Mô</a:t>
                      </a:r>
                      <a:r>
                        <a:rPr lang="en-US" sz="16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Arial"/>
                        </a:rPr>
                        <a:t>tả</a:t>
                      </a:r>
                      <a:endParaRPr lang="en-US" sz="1600" b="1" dirty="0">
                        <a:effectLst/>
                        <a:latin typeface="Arial"/>
                      </a:endParaRP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</a:tr>
              <a:tr h="683041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Arial"/>
                        </a:rPr>
                        <a:t>DATE</a:t>
                      </a: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effectLst/>
                          <a:latin typeface="Arial"/>
                        </a:rPr>
                        <a:t>3</a:t>
                      </a:r>
                      <a:endParaRPr lang="en-US" sz="1600" dirty="0">
                        <a:effectLst/>
                        <a:latin typeface="Arial"/>
                      </a:endParaRP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Arial"/>
                        </a:rPr>
                        <a:t>‘1000-01-01′ – ‘9999-12-31′</a:t>
                      </a: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600">
                          <a:effectLst/>
                          <a:latin typeface="Arial"/>
                        </a:rPr>
                        <a:t>Trả về ngày tháng năm theo định dạng yyyy-mm-dd(năm-tháng-ngày)</a:t>
                      </a: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1166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Arial"/>
                        </a:rPr>
                        <a:t>DATETIME</a:t>
                      </a: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effectLst/>
                          <a:latin typeface="Arial"/>
                        </a:rPr>
                        <a:t>8</a:t>
                      </a:r>
                      <a:endParaRPr lang="en-US" sz="1600" dirty="0">
                        <a:effectLst/>
                        <a:latin typeface="Arial"/>
                      </a:endParaRP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Arial"/>
                        </a:rPr>
                        <a:t>‘1000-01-01 00:00:00′ – ‘9999-12-31 23:59:59′</a:t>
                      </a: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600">
                          <a:effectLst/>
                          <a:latin typeface="Arial"/>
                        </a:rPr>
                        <a:t>Trả về ngày tháng năm kèm với thời gian định dạng YYYY-MM-DD HH:MM:SS (năm-tháng-ngày giờ-phút-giây)</a:t>
                      </a: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5229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Arial"/>
                        </a:rPr>
                        <a:t>TIMESTAMP</a:t>
                      </a: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effectLst/>
                          <a:latin typeface="Arial"/>
                        </a:rPr>
                        <a:t>4</a:t>
                      </a:r>
                      <a:endParaRPr lang="en-US" sz="1600" dirty="0">
                        <a:effectLst/>
                        <a:latin typeface="Arial"/>
                      </a:endParaRP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600">
                          <a:effectLst/>
                          <a:latin typeface="Arial"/>
                        </a:rPr>
                        <a:t>bắt đầu từ 1970-01-01 00:00:00</a:t>
                      </a: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600">
                          <a:effectLst/>
                          <a:latin typeface="Arial"/>
                        </a:rPr>
                        <a:t>Trả về một timestamp(thời điểm một hành động được tạo ra như insert, update,…) theo định dạng YYYY-MM-DD HH:MM:SS</a:t>
                      </a: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041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Arial"/>
                        </a:rPr>
                        <a:t>TIME</a:t>
                      </a: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effectLst/>
                          <a:latin typeface="Arial"/>
                        </a:rPr>
                        <a:t>3</a:t>
                      </a:r>
                      <a:endParaRPr lang="en-US" sz="1600" dirty="0">
                        <a:effectLst/>
                        <a:latin typeface="Arial"/>
                      </a:endParaRP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Arial"/>
                        </a:rPr>
                        <a:t>‘-838:59:59′ – ‘838:59:59′</a:t>
                      </a: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600">
                          <a:effectLst/>
                          <a:latin typeface="Arial"/>
                        </a:rPr>
                        <a:t>Trả về một thời điểm nhất định, định dạng HH:MM:SS</a:t>
                      </a: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7104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Arial"/>
                        </a:rPr>
                        <a:t>YEAR</a:t>
                      </a: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effectLst/>
                          <a:latin typeface="Arial"/>
                        </a:rPr>
                        <a:t>1</a:t>
                      </a:r>
                      <a:endParaRPr lang="en-US" sz="1600" dirty="0">
                        <a:effectLst/>
                        <a:latin typeface="Arial"/>
                      </a:endParaRP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Arial"/>
                        </a:rPr>
                        <a:t>1901 – 2155</a:t>
                      </a: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600" dirty="0">
                          <a:effectLst/>
                          <a:latin typeface="Arial"/>
                        </a:rPr>
                        <a:t>Trả về một năm nhất định, được viết theo định dạng 2 chữ số(95) hoăc 4 chữ số(1995)</a:t>
                      </a:r>
                    </a:p>
                  </a:txBody>
                  <a:tcPr marL="35533" marR="35533" marT="35533" marB="35533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580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Kiểu</a:t>
            </a:r>
            <a:r>
              <a:rPr lang="en-US" dirty="0" smtClean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/>
              <a:t>mysql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en-US" dirty="0" err="1" smtClean="0"/>
              <a:t>Kiểu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String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706355"/>
              </p:ext>
            </p:extLst>
          </p:nvPr>
        </p:nvGraphicFramePr>
        <p:xfrm>
          <a:off x="179511" y="1628801"/>
          <a:ext cx="8784976" cy="4824536"/>
        </p:xfrm>
        <a:graphic>
          <a:graphicData uri="http://schemas.openxmlformats.org/drawingml/2006/table">
            <a:tbl>
              <a:tblPr/>
              <a:tblGrid>
                <a:gridCol w="2232249"/>
                <a:gridCol w="1872208"/>
                <a:gridCol w="4680519"/>
              </a:tblGrid>
              <a:tr h="54619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effectLst/>
                          <a:latin typeface="Arial"/>
                        </a:rPr>
                        <a:t>Kiểu</a:t>
                      </a:r>
                      <a:r>
                        <a:rPr lang="en-US" sz="16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Arial"/>
                        </a:rPr>
                        <a:t>dữ</a:t>
                      </a:r>
                      <a:r>
                        <a:rPr lang="en-US" sz="16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Arial"/>
                        </a:rPr>
                        <a:t>liệu</a:t>
                      </a:r>
                      <a:endParaRPr lang="en-US" sz="1600" b="1" dirty="0">
                        <a:effectLst/>
                        <a:latin typeface="Arial"/>
                      </a:endParaRP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effectLst/>
                          <a:latin typeface="Arial"/>
                        </a:rPr>
                        <a:t>Phạm</a:t>
                      </a:r>
                      <a:r>
                        <a:rPr lang="en-US" sz="1600" b="1" dirty="0">
                          <a:effectLst/>
                          <a:latin typeface="Arial"/>
                        </a:rPr>
                        <a:t> vi </a:t>
                      </a:r>
                      <a:r>
                        <a:rPr lang="en-US" sz="1600" b="1" dirty="0" err="1">
                          <a:effectLst/>
                          <a:latin typeface="Arial"/>
                        </a:rPr>
                        <a:t>giá</a:t>
                      </a:r>
                      <a:r>
                        <a:rPr lang="en-US" sz="16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Arial"/>
                        </a:rPr>
                        <a:t>trị</a:t>
                      </a:r>
                      <a:endParaRPr lang="en-US" sz="1600" b="1" dirty="0">
                        <a:effectLst/>
                        <a:latin typeface="Arial"/>
                      </a:endParaRP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effectLst/>
                          <a:latin typeface="Arial"/>
                        </a:rPr>
                        <a:t>Mô</a:t>
                      </a:r>
                      <a:r>
                        <a:rPr lang="en-US" sz="16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Arial"/>
                        </a:rPr>
                        <a:t>tả</a:t>
                      </a:r>
                      <a:endParaRPr lang="en-US" sz="1600" b="1" dirty="0">
                        <a:effectLst/>
                        <a:latin typeface="Arial"/>
                      </a:endParaRP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</a:tr>
              <a:tr h="449932"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Arial"/>
                        </a:rPr>
                        <a:t>CHAR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Arial"/>
                        </a:rPr>
                        <a:t>1-255 ký tự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200">
                          <a:effectLst/>
                          <a:latin typeface="Arial"/>
                        </a:rPr>
                        <a:t>Chứa một chuỗi có độ dài tối đa là 255 ký tự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932"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Arial"/>
                        </a:rPr>
                        <a:t>VARCHAR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Arial"/>
                        </a:rPr>
                        <a:t>1-255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200">
                          <a:effectLst/>
                          <a:latin typeface="Arial"/>
                        </a:rPr>
                        <a:t>Chứa một biến chuỗi có độ dài tối đa là 255 ký tự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932"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Arial"/>
                        </a:rPr>
                        <a:t>TINYTEXT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Arial"/>
                        </a:rPr>
                        <a:t>1-255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200">
                          <a:effectLst/>
                          <a:latin typeface="Arial"/>
                        </a:rPr>
                        <a:t>Chứa một văn bản có độ dài tối đa là 255 ký tự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932"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Arial"/>
                        </a:rPr>
                        <a:t>TEXT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Arial"/>
                        </a:rPr>
                        <a:t>1-65,535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200">
                          <a:effectLst/>
                          <a:latin typeface="Arial"/>
                        </a:rPr>
                        <a:t>Chứa một văn bản có độ dài tối đa là 65,535 ký tự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389"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Arial"/>
                        </a:rPr>
                        <a:t>BLOB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Arial"/>
                        </a:rPr>
                        <a:t>65,535 bytes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200">
                          <a:effectLst/>
                          <a:latin typeface="Arial"/>
                        </a:rPr>
                        <a:t>Chứa đối tượng nhị phân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250"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Arial"/>
                        </a:rPr>
                        <a:t>MEDIUMTEXT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Arial"/>
                        </a:rPr>
                        <a:t>16,777,215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200">
                          <a:effectLst/>
                          <a:latin typeface="Arial"/>
                        </a:rPr>
                        <a:t>Chứa một đoạn văn bản có độ dài tối đa là 16,777,215 ký tự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Arial"/>
                        </a:rPr>
                        <a:t>MEDIUMBLOB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Arial"/>
                        </a:rPr>
                        <a:t>16,777,215 bytes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200">
                          <a:effectLst/>
                          <a:latin typeface="Arial"/>
                        </a:rPr>
                        <a:t>Chứa đối tượng nhị phân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838"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Arial"/>
                        </a:rPr>
                        <a:t>LONGTEXT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Arial"/>
                        </a:rPr>
                        <a:t>4,294,967,295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200">
                          <a:effectLst/>
                          <a:latin typeface="Arial"/>
                        </a:rPr>
                        <a:t>Chứa một đoạn văn bản có độ dài tối đa là 4,294,967,295 ký tự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Arial"/>
                        </a:rPr>
                        <a:t>LONGBLOB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Arial"/>
                        </a:rPr>
                        <a:t>4,294,967,295 bytes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200">
                          <a:effectLst/>
                          <a:latin typeface="Arial"/>
                        </a:rPr>
                        <a:t>Chứa đối tượng nhị phân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Arial"/>
                        </a:rPr>
                        <a:t>ENUM(x,y,z,…)</a:t>
                      </a: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Arial"/>
                        </a:rPr>
                        <a:t>65535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giá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trị</a:t>
                      </a:r>
                      <a:endParaRPr lang="en-US" sz="1200" dirty="0">
                        <a:effectLst/>
                        <a:latin typeface="Arial"/>
                      </a:endParaRP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Arial"/>
                        </a:rPr>
                        <a:t>Cho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phép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bạn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tạo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ra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một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danh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sách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các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giá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trị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tùy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chọn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phù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hợp</a:t>
                      </a:r>
                      <a:endParaRPr lang="en-US" sz="1200" dirty="0">
                        <a:effectLst/>
                        <a:latin typeface="Arial"/>
                      </a:endParaRPr>
                    </a:p>
                  </a:txBody>
                  <a:tcPr marL="31659" marR="31659" marT="31659" marB="31659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95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 smtClean="0"/>
              <a:t>mysql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thao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csdl</a:t>
            </a:r>
            <a:r>
              <a:rPr lang="en-US" dirty="0" smtClean="0"/>
              <a:t>: </a:t>
            </a:r>
          </a:p>
          <a:p>
            <a:pPr lvl="2"/>
            <a:r>
              <a:rPr lang="en-US" dirty="0" err="1" smtClean="0"/>
              <a:t>Tạo</a:t>
            </a:r>
            <a:r>
              <a:rPr lang="en-US" dirty="0" smtClean="0"/>
              <a:t>, </a:t>
            </a:r>
            <a:r>
              <a:rPr lang="en-US" dirty="0" err="1" smtClean="0"/>
              <a:t>xóa</a:t>
            </a:r>
            <a:r>
              <a:rPr lang="en-US" dirty="0" smtClean="0"/>
              <a:t> database</a:t>
            </a:r>
          </a:p>
          <a:p>
            <a:pPr lvl="2"/>
            <a:r>
              <a:rPr lang="en-US" dirty="0" err="1" smtClean="0"/>
              <a:t>Thêm</a:t>
            </a:r>
            <a:r>
              <a:rPr lang="en-US" dirty="0" smtClean="0"/>
              <a:t>, </a:t>
            </a:r>
            <a:r>
              <a:rPr lang="en-US" dirty="0" err="1" smtClean="0"/>
              <a:t>sửa</a:t>
            </a:r>
            <a:r>
              <a:rPr lang="en-US" dirty="0" smtClean="0"/>
              <a:t>, </a:t>
            </a:r>
            <a:r>
              <a:rPr lang="en-US" dirty="0" err="1" smtClean="0"/>
              <a:t>xóa</a:t>
            </a:r>
            <a:r>
              <a:rPr lang="en-US" dirty="0" smtClean="0"/>
              <a:t>,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relationship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table.</a:t>
            </a:r>
          </a:p>
          <a:p>
            <a:pPr lvl="2"/>
            <a:r>
              <a:rPr lang="en-US" dirty="0" err="1" smtClean="0"/>
              <a:t>Thêm</a:t>
            </a:r>
            <a:r>
              <a:rPr lang="en-US" dirty="0" smtClean="0"/>
              <a:t> </a:t>
            </a:r>
            <a:r>
              <a:rPr lang="en-US" dirty="0" err="1" smtClean="0"/>
              <a:t>sửa</a:t>
            </a:r>
            <a:r>
              <a:rPr lang="en-US" dirty="0" smtClean="0"/>
              <a:t> </a:t>
            </a:r>
            <a:r>
              <a:rPr lang="en-US" dirty="0" err="1" smtClean="0"/>
              <a:t>xóa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table.</a:t>
            </a:r>
          </a:p>
          <a:p>
            <a:pPr lvl="2"/>
            <a:r>
              <a:rPr lang="en-US" dirty="0" smtClean="0"/>
              <a:t>Backup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hồi</a:t>
            </a:r>
            <a:r>
              <a:rPr lang="en-US" dirty="0" smtClean="0"/>
              <a:t> database</a:t>
            </a:r>
          </a:p>
          <a:p>
            <a:pPr lvl="1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endParaRPr lang="en-US" dirty="0" smtClean="0"/>
          </a:p>
          <a:p>
            <a:pPr lvl="2"/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dòng</a:t>
            </a:r>
            <a:r>
              <a:rPr lang="en-US" dirty="0" smtClean="0"/>
              <a:t> </a:t>
            </a:r>
            <a:r>
              <a:rPr lang="en-US" dirty="0" err="1" smtClean="0"/>
              <a:t>lệnh</a:t>
            </a:r>
            <a:r>
              <a:rPr lang="en-US" dirty="0" smtClean="0"/>
              <a:t> </a:t>
            </a:r>
            <a:r>
              <a:rPr lang="en-US" dirty="0" err="1" smtClean="0"/>
              <a:t>cmd</a:t>
            </a:r>
            <a:endParaRPr lang="en-US" dirty="0" smtClean="0"/>
          </a:p>
          <a:p>
            <a:pPr lvl="2"/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</a:t>
            </a:r>
            <a:r>
              <a:rPr lang="en-US" dirty="0" err="1" smtClean="0"/>
              <a:t>miễn</a:t>
            </a:r>
            <a:r>
              <a:rPr lang="en-US" dirty="0" smtClean="0"/>
              <a:t> </a:t>
            </a:r>
            <a:r>
              <a:rPr lang="en-US" dirty="0" err="1" smtClean="0"/>
              <a:t>phí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nền</a:t>
            </a:r>
            <a:r>
              <a:rPr lang="en-US" dirty="0" smtClean="0"/>
              <a:t> web: </a:t>
            </a:r>
            <a:r>
              <a:rPr lang="en-US" dirty="0" err="1" smtClean="0"/>
              <a:t>phpmyadmin</a:t>
            </a:r>
            <a:endParaRPr lang="en-US" dirty="0" smtClean="0"/>
          </a:p>
          <a:p>
            <a:pPr lvl="2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: </a:t>
            </a:r>
            <a:r>
              <a:rPr lang="en-US" dirty="0" err="1" smtClean="0"/>
              <a:t>Navicat</a:t>
            </a:r>
            <a:r>
              <a:rPr lang="en-US" dirty="0" smtClean="0"/>
              <a:t>, case studio,…</a:t>
            </a:r>
          </a:p>
          <a:p>
            <a:pPr lvl="1"/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database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, database </a:t>
            </a:r>
            <a:r>
              <a:rPr lang="en-US" dirty="0" err="1" smtClean="0"/>
              <a:t>mặc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data </a:t>
            </a: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/>
              <a:t>: C:\</a:t>
            </a:r>
            <a:r>
              <a:rPr lang="en-US" dirty="0" smtClean="0"/>
              <a:t>wamp\bin\mysql\mysql5.6.17\data). </a:t>
            </a:r>
          </a:p>
          <a:p>
            <a:pPr lvl="2"/>
            <a:r>
              <a:rPr lang="en-US" dirty="0" err="1" smtClean="0"/>
              <a:t>Mỗi</a:t>
            </a:r>
            <a:r>
              <a:rPr lang="en-US" dirty="0" smtClean="0"/>
              <a:t> database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con </a:t>
            </a:r>
            <a:r>
              <a:rPr lang="en-US" dirty="0" err="1" smtClean="0"/>
              <a:t>trong</a:t>
            </a:r>
            <a:r>
              <a:rPr lang="en-US" dirty="0" smtClean="0"/>
              <a:t> data.</a:t>
            </a:r>
          </a:p>
          <a:p>
            <a:pPr lvl="2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chỉnh</a:t>
            </a:r>
            <a:r>
              <a:rPr lang="en-US" dirty="0" smtClean="0"/>
              <a:t> </a:t>
            </a:r>
            <a:r>
              <a:rPr lang="en-US" dirty="0" err="1" smtClean="0"/>
              <a:t>sửa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database </a:t>
            </a:r>
            <a:r>
              <a:rPr lang="en-US" dirty="0" err="1" smtClean="0"/>
              <a:t>này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file </a:t>
            </a:r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my.ini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005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cmd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cập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khoản</a:t>
            </a:r>
            <a:r>
              <a:rPr lang="en-US" dirty="0" smtClean="0"/>
              <a:t> root</a:t>
            </a:r>
          </a:p>
          <a:p>
            <a:pPr lvl="1"/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csdl</a:t>
            </a:r>
            <a:endParaRPr lang="en-US" dirty="0" smtClean="0"/>
          </a:p>
          <a:p>
            <a:pPr lvl="1"/>
            <a:r>
              <a:rPr lang="en-US" dirty="0" err="1" smtClean="0"/>
              <a:t>Tạo</a:t>
            </a:r>
            <a:r>
              <a:rPr lang="en-US" dirty="0" smtClean="0"/>
              <a:t> user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database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endParaRPr lang="en-US" dirty="0"/>
          </a:p>
          <a:p>
            <a:pPr lvl="1"/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table</a:t>
            </a:r>
            <a:endParaRPr lang="en-US" dirty="0"/>
          </a:p>
          <a:p>
            <a:pPr lvl="1"/>
            <a:r>
              <a:rPr lang="en-US" dirty="0" err="1"/>
              <a:t>Tạo</a:t>
            </a:r>
            <a:r>
              <a:rPr lang="en-US" dirty="0"/>
              <a:t> relationship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table</a:t>
            </a:r>
          </a:p>
          <a:p>
            <a:pPr lvl="1"/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kiếm</a:t>
            </a:r>
            <a:r>
              <a:rPr lang="en-US" dirty="0"/>
              <a:t>, </a:t>
            </a:r>
            <a:r>
              <a:rPr lang="en-US" dirty="0" err="1"/>
              <a:t>thêm</a:t>
            </a:r>
            <a:r>
              <a:rPr lang="en-US" dirty="0"/>
              <a:t>, </a:t>
            </a:r>
            <a:r>
              <a:rPr lang="en-US" dirty="0" err="1"/>
              <a:t>sửa</a:t>
            </a:r>
            <a:r>
              <a:rPr lang="en-US" dirty="0"/>
              <a:t>, </a:t>
            </a:r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endParaRPr lang="en-US" dirty="0"/>
          </a:p>
          <a:p>
            <a:pPr lvl="1"/>
            <a:r>
              <a:rPr lang="en-US" dirty="0"/>
              <a:t>Sao </a:t>
            </a:r>
            <a:r>
              <a:rPr lang="en-US" dirty="0" err="1"/>
              <a:t>lưu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endParaRPr lang="en-US" dirty="0"/>
          </a:p>
          <a:p>
            <a:pPr lvl="1"/>
            <a:r>
              <a:rPr lang="en-US" dirty="0" err="1"/>
              <a:t>Xóa</a:t>
            </a:r>
            <a:r>
              <a:rPr lang="en-US" dirty="0"/>
              <a:t> CSDL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phục</a:t>
            </a:r>
            <a:r>
              <a:rPr lang="en-US" dirty="0"/>
              <a:t> </a:t>
            </a:r>
            <a:r>
              <a:rPr lang="en-US" dirty="0" err="1"/>
              <a:t>hồi</a:t>
            </a:r>
            <a:r>
              <a:rPr lang="en-US" dirty="0"/>
              <a:t> CSDL</a:t>
            </a:r>
          </a:p>
        </p:txBody>
      </p:sp>
    </p:spTree>
    <p:extLst>
      <p:ext uri="{BB962C8B-B14F-4D97-AF65-F5344CB8AC3E}">
        <p14:creationId xmlns:p14="http://schemas.microsoft.com/office/powerpoint/2010/main" val="2064651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cmd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csdl</a:t>
            </a:r>
            <a:r>
              <a:rPr lang="en-US" dirty="0" smtClean="0"/>
              <a:t> region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Xem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r>
              <a:rPr lang="en-US" dirty="0" smtClean="0"/>
              <a:t> database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ra.</a:t>
            </a:r>
            <a:endParaRPr lang="en-US" dirty="0" smtClean="0"/>
          </a:p>
          <a:p>
            <a:pPr lvl="1"/>
            <a:r>
              <a:rPr lang="en-US" dirty="0" err="1" smtClean="0"/>
              <a:t>Thêm</a:t>
            </a:r>
            <a:r>
              <a:rPr lang="en-US" dirty="0" smtClean="0"/>
              <a:t> 2 </a:t>
            </a:r>
            <a:r>
              <a:rPr lang="en-US" dirty="0" err="1" smtClean="0"/>
              <a:t>dòng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table city</a:t>
            </a:r>
          </a:p>
          <a:p>
            <a:pPr lvl="1"/>
            <a:r>
              <a:rPr lang="en-US" dirty="0" err="1" smtClean="0"/>
              <a:t>Hiển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table city</a:t>
            </a:r>
          </a:p>
          <a:p>
            <a:pPr lvl="1"/>
            <a:r>
              <a:rPr lang="en-US" dirty="0" err="1" smtClean="0"/>
              <a:t>Tạo</a:t>
            </a:r>
            <a:r>
              <a:rPr lang="en-US" dirty="0" smtClean="0"/>
              <a:t> 1 user test01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mật</a:t>
            </a:r>
            <a:r>
              <a:rPr lang="en-US" dirty="0" smtClean="0"/>
              <a:t> </a:t>
            </a:r>
            <a:r>
              <a:rPr lang="en-US" dirty="0" err="1" smtClean="0"/>
              <a:t>khẩu</a:t>
            </a:r>
            <a:r>
              <a:rPr lang="en-US" dirty="0" smtClean="0"/>
              <a:t> 123456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database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Đăng</a:t>
            </a:r>
            <a:r>
              <a:rPr lang="en-US" dirty="0" smtClean="0"/>
              <a:t> </a:t>
            </a:r>
            <a:r>
              <a:rPr lang="en-US" dirty="0" err="1" smtClean="0"/>
              <a:t>nhập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database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user test01</a:t>
            </a:r>
          </a:p>
          <a:p>
            <a:pPr lvl="1"/>
            <a:r>
              <a:rPr lang="en-US" dirty="0" err="1" smtClean="0"/>
              <a:t>Xóa</a:t>
            </a:r>
            <a:r>
              <a:rPr lang="en-US" dirty="0" smtClean="0"/>
              <a:t> database region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771" y="2528805"/>
            <a:ext cx="4095750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19622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phpmyadmin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en-US" dirty="0" err="1" smtClean="0"/>
              <a:t>Phpmyadmin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, </a:t>
            </a:r>
            <a:r>
              <a:rPr lang="en-US" dirty="0" err="1" smtClean="0"/>
              <a:t>miễn</a:t>
            </a:r>
            <a:r>
              <a:rPr lang="en-US" dirty="0" smtClean="0"/>
              <a:t> </a:t>
            </a:r>
            <a:r>
              <a:rPr lang="en-US" dirty="0" err="1" smtClean="0"/>
              <a:t>phí</a:t>
            </a:r>
            <a:r>
              <a:rPr lang="en-US" dirty="0" smtClean="0"/>
              <a:t> </a:t>
            </a:r>
            <a:r>
              <a:rPr lang="en-US" dirty="0" err="1" smtClean="0"/>
              <a:t>chạy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nền</a:t>
            </a:r>
            <a:r>
              <a:rPr lang="en-US" dirty="0" smtClean="0"/>
              <a:t> web </a:t>
            </a:r>
            <a:r>
              <a:rPr lang="en-US" dirty="0" err="1" smtClean="0"/>
              <a:t>php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tải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miễn</a:t>
            </a:r>
            <a:r>
              <a:rPr lang="en-US" dirty="0" smtClean="0"/>
              <a:t> </a:t>
            </a:r>
            <a:r>
              <a:rPr lang="en-US" dirty="0" err="1" smtClean="0"/>
              <a:t>phí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sẵn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cài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wamp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xamp</a:t>
            </a:r>
            <a:r>
              <a:rPr lang="en-US" dirty="0" smtClean="0"/>
              <a:t>, </a:t>
            </a:r>
            <a:r>
              <a:rPr lang="en-US" dirty="0" err="1" smtClean="0"/>
              <a:t>appsev</a:t>
            </a:r>
            <a:r>
              <a:rPr lang="en-US" dirty="0" smtClean="0"/>
              <a:t>,…)</a:t>
            </a:r>
          </a:p>
          <a:p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trực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, </a:t>
            </a:r>
            <a:r>
              <a:rPr lang="en-US" dirty="0" err="1" smtClean="0"/>
              <a:t>dễ</a:t>
            </a:r>
            <a:r>
              <a:rPr lang="en-US" dirty="0" smtClean="0"/>
              <a:t> </a:t>
            </a:r>
            <a:r>
              <a:rPr lang="en-US" dirty="0" err="1" smtClean="0"/>
              <a:t>dàng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hầu</a:t>
            </a:r>
            <a:r>
              <a:rPr lang="en-US" dirty="0" smtClean="0"/>
              <a:t> </a:t>
            </a:r>
            <a:r>
              <a:rPr lang="en-US" dirty="0" err="1" smtClean="0"/>
              <a:t>hết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hosting </a:t>
            </a:r>
            <a:r>
              <a:rPr lang="en-US" dirty="0" err="1" smtClean="0"/>
              <a:t>cài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host </a:t>
            </a:r>
            <a:r>
              <a:rPr lang="en-US" dirty="0" err="1" smtClean="0"/>
              <a:t>thao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database.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05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mysql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phpmyadmin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40407"/>
            <a:ext cx="8712968" cy="543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5413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navicat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r>
              <a:rPr lang="en-US" dirty="0" err="1" smtClean="0"/>
              <a:t>Navicat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mềm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phí</a:t>
            </a:r>
            <a:r>
              <a:rPr lang="en-US" dirty="0" smtClean="0"/>
              <a:t>, </a:t>
            </a:r>
            <a:r>
              <a:rPr lang="en-US" dirty="0" err="1" smtClean="0"/>
              <a:t>cài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client.</a:t>
            </a:r>
          </a:p>
          <a:p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mạnh</a:t>
            </a:r>
            <a:r>
              <a:rPr lang="en-US" dirty="0" smtClean="0"/>
              <a:t> </a:t>
            </a:r>
            <a:r>
              <a:rPr lang="en-US" dirty="0" err="1" smtClean="0"/>
              <a:t>mẽ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csdl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(</a:t>
            </a:r>
            <a:r>
              <a:rPr lang="en-US" dirty="0" err="1" smtClean="0"/>
              <a:t>mysql</a:t>
            </a:r>
            <a:r>
              <a:rPr lang="en-US" dirty="0" smtClean="0"/>
              <a:t>, </a:t>
            </a:r>
            <a:r>
              <a:rPr lang="en-US" dirty="0" err="1" smtClean="0"/>
              <a:t>sql</a:t>
            </a:r>
            <a:r>
              <a:rPr lang="en-US" dirty="0" smtClean="0"/>
              <a:t> server, oracle, </a:t>
            </a:r>
            <a:r>
              <a:rPr lang="en-US" dirty="0" err="1" smtClean="0"/>
              <a:t>sqlite</a:t>
            </a:r>
            <a:r>
              <a:rPr lang="en-US" dirty="0" smtClean="0"/>
              <a:t>, …)</a:t>
            </a:r>
          </a:p>
          <a:p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mạnh</a:t>
            </a:r>
            <a:r>
              <a:rPr lang="en-US" dirty="0" smtClean="0"/>
              <a:t> </a:t>
            </a:r>
            <a:r>
              <a:rPr lang="en-US" dirty="0" err="1" smtClean="0"/>
              <a:t>mẽ</a:t>
            </a:r>
            <a:r>
              <a:rPr lang="en-US" dirty="0" smtClean="0"/>
              <a:t>: backup,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 database, import/export </a:t>
            </a:r>
            <a:r>
              <a:rPr lang="en-US" dirty="0" err="1" smtClean="0"/>
              <a:t>giữa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data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database (excel, </a:t>
            </a:r>
            <a:r>
              <a:rPr lang="en-US" dirty="0" err="1" smtClean="0"/>
              <a:t>csv</a:t>
            </a:r>
            <a:r>
              <a:rPr lang="en-US" dirty="0" smtClean="0"/>
              <a:t>, xml, …).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2149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mysql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navicat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http://img710.imageshack.us/img710/9696/navic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84784"/>
            <a:ext cx="8424936" cy="5373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0089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Nội</a:t>
            </a:r>
            <a:r>
              <a:rPr lang="en-US" dirty="0" smtClean="0"/>
              <a:t> dung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Tổng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endParaRPr lang="en-US" dirty="0" smtClean="0"/>
          </a:p>
          <a:p>
            <a:r>
              <a:rPr lang="en-US" dirty="0" err="1" smtClean="0"/>
              <a:t>Cài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endParaRPr lang="en-US" dirty="0" smtClean="0"/>
          </a:p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kiểu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, </a:t>
            </a:r>
            <a:r>
              <a:rPr lang="en-US" dirty="0" err="1" smtClean="0"/>
              <a:t>kiểu</a:t>
            </a:r>
            <a:r>
              <a:rPr lang="en-US" dirty="0" smtClean="0"/>
              <a:t> table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endParaRPr lang="en-US" dirty="0" smtClean="0"/>
          </a:p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hàm</a:t>
            </a:r>
            <a:r>
              <a:rPr lang="en-US" dirty="0" smtClean="0"/>
              <a:t> hay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endParaRPr lang="en-US" dirty="0" smtClean="0"/>
          </a:p>
          <a:p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phpmyadmin</a:t>
            </a:r>
            <a:endParaRPr lang="en-US" dirty="0" smtClean="0"/>
          </a:p>
          <a:p>
            <a:pPr lvl="1"/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csdl</a:t>
            </a:r>
            <a:endParaRPr lang="en-US" dirty="0" smtClean="0"/>
          </a:p>
          <a:p>
            <a:pPr lvl="1"/>
            <a:r>
              <a:rPr lang="en-US" dirty="0" err="1" smtClean="0"/>
              <a:t>Tạo</a:t>
            </a:r>
            <a:r>
              <a:rPr lang="en-US" dirty="0" smtClean="0"/>
              <a:t> table</a:t>
            </a:r>
          </a:p>
          <a:p>
            <a:pPr lvl="1"/>
            <a:r>
              <a:rPr lang="en-US" dirty="0" err="1" smtClean="0"/>
              <a:t>Tạo</a:t>
            </a:r>
            <a:r>
              <a:rPr lang="en-US" dirty="0" smtClean="0"/>
              <a:t> relationship </a:t>
            </a:r>
            <a:r>
              <a:rPr lang="en-US" dirty="0" err="1" smtClean="0"/>
              <a:t>giữa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table</a:t>
            </a:r>
          </a:p>
          <a:p>
            <a:pPr lvl="1"/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kiếm</a:t>
            </a:r>
            <a:r>
              <a:rPr lang="en-US" dirty="0" smtClean="0"/>
              <a:t>, </a:t>
            </a:r>
            <a:r>
              <a:rPr lang="en-US" dirty="0" err="1" smtClean="0"/>
              <a:t>thêm</a:t>
            </a:r>
            <a:r>
              <a:rPr lang="en-US" dirty="0" smtClean="0"/>
              <a:t>, </a:t>
            </a:r>
            <a:r>
              <a:rPr lang="en-US" dirty="0" err="1" smtClean="0"/>
              <a:t>sửa</a:t>
            </a:r>
            <a:r>
              <a:rPr lang="en-US" dirty="0" smtClean="0"/>
              <a:t>, </a:t>
            </a:r>
            <a:r>
              <a:rPr lang="en-US" dirty="0" err="1" smtClean="0"/>
              <a:t>xóa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pPr lvl="1"/>
            <a:r>
              <a:rPr lang="en-US" dirty="0" smtClean="0"/>
              <a:t>Sao </a:t>
            </a:r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pPr lvl="1"/>
            <a:r>
              <a:rPr lang="en-US" dirty="0" err="1" smtClean="0"/>
              <a:t>Xóa</a:t>
            </a:r>
            <a:r>
              <a:rPr lang="en-US" dirty="0" smtClean="0"/>
              <a:t> CSDL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hồi</a:t>
            </a:r>
            <a:r>
              <a:rPr lang="en-US" dirty="0" smtClean="0"/>
              <a:t> CSDL</a:t>
            </a:r>
          </a:p>
          <a:p>
            <a:r>
              <a:rPr lang="en-US" dirty="0" err="1" smtClean="0"/>
              <a:t>Tạo</a:t>
            </a:r>
            <a:r>
              <a:rPr lang="en-US" dirty="0" smtClean="0"/>
              <a:t> user </a:t>
            </a:r>
            <a:r>
              <a:rPr lang="en-US" dirty="0" err="1" smtClean="0"/>
              <a:t>và</a:t>
            </a:r>
            <a:r>
              <a:rPr lang="en-US" dirty="0" smtClean="0"/>
              <a:t> chia </a:t>
            </a:r>
            <a:r>
              <a:rPr lang="en-US" dirty="0" err="1" smtClean="0"/>
              <a:t>sẻ</a:t>
            </a:r>
            <a:r>
              <a:rPr lang="en-US" dirty="0" smtClean="0"/>
              <a:t> CSDL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endParaRPr lang="en-US" dirty="0" smtClean="0"/>
          </a:p>
          <a:p>
            <a:r>
              <a:rPr lang="en-US" dirty="0" err="1" smtClean="0"/>
              <a:t>Thủ</a:t>
            </a:r>
            <a:r>
              <a:rPr lang="en-US" dirty="0" smtClean="0"/>
              <a:t> </a:t>
            </a:r>
            <a:r>
              <a:rPr lang="en-US" dirty="0" err="1" smtClean="0"/>
              <a:t>tục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trữ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hàm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858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Stored procedure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thiệu</a:t>
            </a:r>
            <a:r>
              <a:rPr lang="en-US" dirty="0" smtClean="0"/>
              <a:t> stored procedure</a:t>
            </a:r>
          </a:p>
          <a:p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stored procedure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endParaRPr lang="en-US" dirty="0" smtClean="0"/>
          </a:p>
          <a:p>
            <a:pPr lvl="1"/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dòng</a:t>
            </a:r>
            <a:r>
              <a:rPr lang="en-US" dirty="0" smtClean="0"/>
              <a:t> </a:t>
            </a:r>
            <a:r>
              <a:rPr lang="en-US" dirty="0" err="1" smtClean="0"/>
              <a:t>lệnh</a:t>
            </a:r>
            <a:endParaRPr lang="en-US" dirty="0" smtClean="0"/>
          </a:p>
          <a:p>
            <a:pPr lvl="1"/>
            <a:r>
              <a:rPr lang="en-US" dirty="0" err="1" smtClean="0"/>
              <a:t>Bằng</a:t>
            </a:r>
            <a:r>
              <a:rPr lang="en-US" dirty="0" smtClean="0"/>
              <a:t> tool</a:t>
            </a:r>
          </a:p>
          <a:p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stored procedure</a:t>
            </a:r>
          </a:p>
          <a:p>
            <a:pPr lvl="1"/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endParaRPr lang="en-US" dirty="0" smtClean="0"/>
          </a:p>
          <a:p>
            <a:pPr lvl="1"/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endParaRPr lang="en-US" dirty="0" smtClean="0"/>
          </a:p>
          <a:p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endParaRPr lang="en-US" dirty="0"/>
          </a:p>
          <a:p>
            <a:pPr lvl="1"/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lệnh</a:t>
            </a:r>
            <a:r>
              <a:rPr lang="en-US" dirty="0" smtClean="0"/>
              <a:t> return</a:t>
            </a:r>
          </a:p>
          <a:p>
            <a:pPr lvl="1"/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select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3401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Stored procedure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thiệu</a:t>
            </a:r>
            <a:endParaRPr lang="en-US" dirty="0" smtClean="0"/>
          </a:p>
          <a:p>
            <a:pPr lvl="1"/>
            <a:r>
              <a:rPr lang="vi-VN" dirty="0"/>
              <a:t>Stored procedure là một nhóm các lệnh SQL được lưu trong sql server, có thể được gọi ra để thực thi một nhiệm vụ nào </a:t>
            </a:r>
            <a:r>
              <a:rPr lang="vi-VN" dirty="0" smtClean="0"/>
              <a:t>đó</a:t>
            </a:r>
            <a:r>
              <a:rPr lang="en-US" dirty="0" smtClean="0"/>
              <a:t>.</a:t>
            </a:r>
          </a:p>
          <a:p>
            <a:pPr lvl="1"/>
            <a:r>
              <a:rPr lang="vi-VN" dirty="0"/>
              <a:t>Stored procedure</a:t>
            </a:r>
            <a:r>
              <a:rPr lang="vi-VN" dirty="0" smtClean="0"/>
              <a:t> </a:t>
            </a:r>
            <a:r>
              <a:rPr lang="vi-VN" dirty="0"/>
              <a:t>cho phép truyền tham số, và có thể được gọi bởi nhiều Client qua mạng với các tham số khác nhau.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79639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Stored procedure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Lợi</a:t>
            </a:r>
            <a:r>
              <a:rPr lang="en-US" dirty="0" smtClean="0"/>
              <a:t> </a:t>
            </a:r>
            <a:r>
              <a:rPr lang="en-US" dirty="0" err="1" smtClean="0"/>
              <a:t>ích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Stored Procedure</a:t>
            </a:r>
          </a:p>
          <a:p>
            <a:pPr lvl="1"/>
            <a:r>
              <a:rPr lang="vi-VN" dirty="0"/>
              <a:t>Giảm lưu lượng dữ liệu được truyền qua mạng và tăng hiệu năng (Performance). </a:t>
            </a:r>
          </a:p>
          <a:p>
            <a:pPr lvl="1"/>
            <a:r>
              <a:rPr lang="vi-VN" dirty="0"/>
              <a:t>Dễ bảo trì</a:t>
            </a:r>
          </a:p>
          <a:p>
            <a:pPr lvl="1"/>
            <a:r>
              <a:rPr lang="vi-VN" dirty="0"/>
              <a:t>Tăng khả năng bảo mật. </a:t>
            </a:r>
          </a:p>
          <a:p>
            <a:pPr lvl="1"/>
            <a:r>
              <a:rPr lang="vi-VN" dirty="0"/>
              <a:t>Tái sử dụng Code</a:t>
            </a:r>
            <a:r>
              <a:rPr lang="vi-VN" dirty="0" smtClean="0"/>
              <a:t>.</a:t>
            </a:r>
            <a:endParaRPr lang="en-US" dirty="0" smtClean="0"/>
          </a:p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stored procedure</a:t>
            </a:r>
          </a:p>
          <a:p>
            <a:pPr lvl="1"/>
            <a:r>
              <a:rPr lang="en-US" dirty="0" smtClean="0"/>
              <a:t>Procedure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unction</a:t>
            </a:r>
          </a:p>
          <a:p>
            <a:pPr marL="57150" indent="0">
              <a:buNone/>
            </a:pPr>
            <a:endParaRPr lang="vi-VN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02223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Tạo</a:t>
            </a:r>
            <a:r>
              <a:rPr lang="en-US" dirty="0"/>
              <a:t> Stored </a:t>
            </a:r>
            <a:r>
              <a:rPr lang="en-US" dirty="0" smtClean="0"/>
              <a:t>Procedure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lệnh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stored procedure </a:t>
            </a:r>
            <a:r>
              <a:rPr lang="en-US" dirty="0" err="1" smtClean="0"/>
              <a:t>trong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Dòng</a:t>
            </a:r>
            <a:r>
              <a:rPr lang="en-US" dirty="0" smtClean="0"/>
              <a:t> </a:t>
            </a:r>
            <a:r>
              <a:rPr lang="en-US" dirty="0" err="1" smtClean="0"/>
              <a:t>lệnh</a:t>
            </a:r>
            <a:endParaRPr lang="en-US" dirty="0" smtClean="0"/>
          </a:p>
          <a:p>
            <a:pPr lvl="1"/>
            <a:r>
              <a:rPr lang="en-US" dirty="0" err="1" smtClean="0"/>
              <a:t>Phpmyadmin</a:t>
            </a:r>
            <a:endParaRPr lang="en-US" dirty="0" smtClean="0"/>
          </a:p>
          <a:p>
            <a:pPr lvl="1"/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5581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Tạo</a:t>
            </a:r>
            <a:r>
              <a:rPr lang="en-US" dirty="0"/>
              <a:t> Stored </a:t>
            </a:r>
            <a:r>
              <a:rPr lang="en-US" dirty="0" smtClean="0"/>
              <a:t>Procedure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lệnh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Cú</a:t>
            </a:r>
            <a:r>
              <a:rPr lang="en-US" dirty="0" smtClean="0"/>
              <a:t> </a:t>
            </a:r>
            <a:r>
              <a:rPr lang="en-US" dirty="0" err="1" smtClean="0"/>
              <a:t>pháp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stored procedure:</a:t>
            </a:r>
          </a:p>
          <a:p>
            <a:pPr lvl="1"/>
            <a:r>
              <a:rPr lang="en-US" dirty="0" smtClean="0"/>
              <a:t>Script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dòng</a:t>
            </a:r>
            <a:r>
              <a:rPr lang="en-US" dirty="0" smtClean="0"/>
              <a:t> </a:t>
            </a:r>
            <a:r>
              <a:rPr lang="en-US" dirty="0" err="1" smtClean="0"/>
              <a:t>lệnh</a:t>
            </a:r>
            <a:endParaRPr lang="en-US" dirty="0" smtClean="0"/>
          </a:p>
          <a:p>
            <a:pPr lvl="1"/>
            <a:r>
              <a:rPr lang="en-US" dirty="0" smtClean="0"/>
              <a:t>Script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Phpmyadmin</a:t>
            </a:r>
            <a:endParaRPr lang="en-US" dirty="0" smtClean="0"/>
          </a:p>
          <a:p>
            <a:pPr lvl="1"/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4252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Picking </a:t>
            </a:r>
            <a:r>
              <a:rPr lang="en-US" dirty="0" err="1" smtClean="0"/>
              <a:t>dimiliter</a:t>
            </a:r>
            <a:endParaRPr lang="en-US" dirty="0" smtClean="0"/>
          </a:p>
          <a:p>
            <a:r>
              <a:rPr lang="en-US" dirty="0" smtClean="0"/>
              <a:t>Create procedure </a:t>
            </a:r>
            <a:r>
              <a:rPr lang="en-US" dirty="0" err="1" smtClean="0"/>
              <a:t>proce_name</a:t>
            </a:r>
            <a:r>
              <a:rPr lang="en-US" dirty="0" smtClean="0"/>
              <a:t>()</a:t>
            </a:r>
          </a:p>
          <a:p>
            <a:r>
              <a:rPr lang="en-US" dirty="0" smtClean="0"/>
              <a:t>Begin</a:t>
            </a:r>
          </a:p>
          <a:p>
            <a:endParaRPr lang="en-US" dirty="0"/>
          </a:p>
          <a:p>
            <a:r>
              <a:rPr lang="en-US" smtClean="0"/>
              <a:t>end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462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Tổng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mysql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Mysql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:</a:t>
            </a:r>
          </a:p>
          <a:p>
            <a:pPr lvl="1"/>
            <a:r>
              <a:rPr lang="vi-VN" dirty="0"/>
              <a:t>Hệ quản trị cơ sở dữ liệu quan hệ</a:t>
            </a:r>
          </a:p>
          <a:p>
            <a:pPr lvl="1"/>
            <a:r>
              <a:rPr lang="vi-VN" dirty="0" smtClean="0"/>
              <a:t>Dùng </a:t>
            </a:r>
            <a:r>
              <a:rPr lang="vi-VN" dirty="0"/>
              <a:t>cho các ứng dụng vừa và nhỏ</a:t>
            </a:r>
          </a:p>
          <a:p>
            <a:pPr lvl="1"/>
            <a:r>
              <a:rPr lang="vi-VN" dirty="0" smtClean="0"/>
              <a:t>Hỗ </a:t>
            </a:r>
            <a:r>
              <a:rPr lang="vi-VN" dirty="0"/>
              <a:t>trợ chuẩn SQL</a:t>
            </a:r>
          </a:p>
          <a:p>
            <a:pPr lvl="1"/>
            <a:r>
              <a:rPr lang="vi-VN" dirty="0" smtClean="0"/>
              <a:t>Phần </a:t>
            </a:r>
            <a:r>
              <a:rPr lang="vi-VN" dirty="0"/>
              <a:t>mềm mã nguồn mở, miễn phí</a:t>
            </a:r>
          </a:p>
          <a:p>
            <a:pPr lvl="1"/>
            <a:r>
              <a:rPr lang="vi-VN" dirty="0" smtClean="0"/>
              <a:t>Chạy </a:t>
            </a:r>
            <a:r>
              <a:rPr lang="vi-VN" dirty="0"/>
              <a:t>trên nhiều platforms (Unix, Linux, Windows)</a:t>
            </a:r>
          </a:p>
          <a:p>
            <a:pPr lvl="1"/>
            <a:r>
              <a:rPr lang="vi-VN" dirty="0" smtClean="0"/>
              <a:t>Đơn </a:t>
            </a:r>
            <a:r>
              <a:rPr lang="vi-VN" dirty="0"/>
              <a:t>giản, tốc độ </a:t>
            </a:r>
            <a:r>
              <a:rPr lang="vi-VN" dirty="0" smtClean="0"/>
              <a:t>nhanh</a:t>
            </a:r>
            <a:r>
              <a:rPr lang="en-US" dirty="0" smtClean="0"/>
              <a:t>, </a:t>
            </a:r>
            <a:r>
              <a:rPr lang="en-US" dirty="0" err="1" smtClean="0"/>
              <a:t>ổn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endParaRPr lang="vi-VN" dirty="0"/>
          </a:p>
          <a:p>
            <a:pPr lvl="1"/>
            <a:r>
              <a:rPr lang="vi-VN" dirty="0" smtClean="0"/>
              <a:t>Phổ biến</a:t>
            </a:r>
            <a:endParaRPr lang="en-US" dirty="0" smtClean="0"/>
          </a:p>
          <a:p>
            <a:pPr lvl="1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mật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, chia </a:t>
            </a:r>
            <a:r>
              <a:rPr lang="en-US" dirty="0" err="1" smtClean="0"/>
              <a:t>sẻ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cập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104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Tổng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mysql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cung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:</a:t>
            </a:r>
          </a:p>
          <a:p>
            <a:pPr lvl="1"/>
            <a:r>
              <a:rPr lang="vi-VN" dirty="0"/>
              <a:t>SQL cơ bản (tạo bảng, chèn/xóa/cập nhật mẫu tin, truy vấn, </a:t>
            </a:r>
            <a:r>
              <a:rPr lang="en-US" dirty="0" smtClean="0"/>
              <a:t>…</a:t>
            </a:r>
            <a:r>
              <a:rPr lang="vi-VN" dirty="0" smtClean="0"/>
              <a:t>)</a:t>
            </a:r>
            <a:endParaRPr lang="vi-VN" dirty="0"/>
          </a:p>
          <a:p>
            <a:pPr lvl="1"/>
            <a:r>
              <a:rPr lang="vi-VN" dirty="0" smtClean="0"/>
              <a:t>Nhiều </a:t>
            </a:r>
            <a:r>
              <a:rPr lang="vi-VN" dirty="0"/>
              <a:t>tính năng tiên tiến của SQL</a:t>
            </a:r>
          </a:p>
          <a:p>
            <a:pPr lvl="1"/>
            <a:r>
              <a:rPr lang="vi-VN" dirty="0" smtClean="0"/>
              <a:t>Những </a:t>
            </a:r>
            <a:r>
              <a:rPr lang="vi-VN" dirty="0"/>
              <a:t>câu truy vấn phức tạp</a:t>
            </a:r>
          </a:p>
          <a:p>
            <a:pPr lvl="1"/>
            <a:r>
              <a:rPr lang="vi-VN" dirty="0" smtClean="0"/>
              <a:t>Ràng </a:t>
            </a:r>
            <a:r>
              <a:rPr lang="vi-VN" dirty="0"/>
              <a:t>buộc khóa, ràng buộc dữ liệu, Trigger</a:t>
            </a:r>
          </a:p>
          <a:p>
            <a:pPr lvl="1"/>
            <a:r>
              <a:rPr lang="vi-VN" dirty="0" smtClean="0"/>
              <a:t>View </a:t>
            </a:r>
            <a:r>
              <a:rPr lang="vi-VN" dirty="0"/>
              <a:t>(bảng ảo)</a:t>
            </a:r>
          </a:p>
          <a:p>
            <a:pPr lvl="1"/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viện</a:t>
            </a:r>
            <a:r>
              <a:rPr lang="en-US" dirty="0" smtClean="0"/>
              <a:t> </a:t>
            </a:r>
            <a:r>
              <a:rPr lang="en-US" dirty="0" err="1" smtClean="0"/>
              <a:t>hàm</a:t>
            </a:r>
            <a:endParaRPr lang="vi-VN" dirty="0"/>
          </a:p>
          <a:p>
            <a:pPr lvl="1"/>
            <a:r>
              <a:rPr lang="en-US" dirty="0" smtClean="0"/>
              <a:t>Stored procedure</a:t>
            </a:r>
          </a:p>
        </p:txBody>
      </p:sp>
    </p:spTree>
    <p:extLst>
      <p:ext uri="{BB962C8B-B14F-4D97-AF65-F5344CB8AC3E}">
        <p14:creationId xmlns:p14="http://schemas.microsoft.com/office/powerpoint/2010/main" val="1815011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Cài</a:t>
            </a:r>
            <a:r>
              <a:rPr lang="en-US" dirty="0"/>
              <a:t> </a:t>
            </a:r>
            <a:r>
              <a:rPr lang="en-US" dirty="0" err="1"/>
              <a:t>đặt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wamp</a:t>
            </a:r>
            <a:r>
              <a:rPr lang="en-US" dirty="0" smtClean="0"/>
              <a:t> </a:t>
            </a:r>
            <a:r>
              <a:rPr lang="en-US" dirty="0" smtClean="0"/>
              <a:t>server: </a:t>
            </a:r>
            <a:r>
              <a:rPr lang="en-US" dirty="0" err="1" smtClean="0"/>
              <a:t>Mysql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smtClean="0"/>
              <a:t>c:\wamp\bin\mysql</a:t>
            </a:r>
          </a:p>
          <a:p>
            <a:r>
              <a:rPr lang="en-US" dirty="0" err="1" smtClean="0"/>
              <a:t>Cài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độc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Chọn</a:t>
            </a:r>
            <a:r>
              <a:rPr lang="en-US" dirty="0" smtClean="0"/>
              <a:t> version </a:t>
            </a:r>
            <a:r>
              <a:rPr lang="en-US" dirty="0" err="1" smtClean="0"/>
              <a:t>mysql</a:t>
            </a:r>
            <a:r>
              <a:rPr lang="en-US" dirty="0" smtClean="0"/>
              <a:t> </a:t>
            </a:r>
            <a:r>
              <a:rPr lang="en-US" dirty="0" err="1" smtClean="0"/>
              <a:t>phù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, download </a:t>
            </a:r>
            <a:r>
              <a:rPr lang="en-US" dirty="0" err="1" smtClean="0"/>
              <a:t>miễn</a:t>
            </a:r>
            <a:r>
              <a:rPr lang="en-US" dirty="0" smtClean="0"/>
              <a:t> </a:t>
            </a:r>
            <a:r>
              <a:rPr lang="en-US" dirty="0" err="1" smtClean="0"/>
              <a:t>phí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https://dev.mysql.com/downloads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Bấm</a:t>
            </a:r>
            <a:r>
              <a:rPr lang="en-US" dirty="0" smtClean="0"/>
              <a:t> file </a:t>
            </a:r>
            <a:r>
              <a:rPr lang="en-US" dirty="0" err="1" smtClean="0"/>
              <a:t>cài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chạy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endParaRPr lang="en-US" dirty="0" smtClean="0"/>
          </a:p>
          <a:p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khoản</a:t>
            </a:r>
            <a:r>
              <a:rPr lang="en-US" dirty="0" smtClean="0"/>
              <a:t> </a:t>
            </a:r>
            <a:r>
              <a:rPr lang="en-US" dirty="0" err="1" smtClean="0"/>
              <a:t>đăng</a:t>
            </a:r>
            <a:r>
              <a:rPr lang="en-US" dirty="0" smtClean="0"/>
              <a:t> </a:t>
            </a:r>
            <a:r>
              <a:rPr lang="en-US" dirty="0" err="1" smtClean="0"/>
              <a:t>nhập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Mysql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user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root. </a:t>
            </a:r>
            <a:r>
              <a:rPr lang="en-US" dirty="0" err="1" smtClean="0"/>
              <a:t>Với</a:t>
            </a:r>
            <a:r>
              <a:rPr lang="en-US" dirty="0" smtClean="0"/>
              <a:t> user </a:t>
            </a:r>
            <a:r>
              <a:rPr lang="en-US" dirty="0" err="1" smtClean="0"/>
              <a:t>này</a:t>
            </a:r>
            <a:r>
              <a:rPr lang="en-US" dirty="0" smtClean="0"/>
              <a:t>, ta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user </a:t>
            </a:r>
            <a:r>
              <a:rPr lang="en-US" dirty="0" err="1" smtClean="0"/>
              <a:t>và</a:t>
            </a:r>
            <a:r>
              <a:rPr lang="en-US" dirty="0" smtClean="0"/>
              <a:t> chia </a:t>
            </a:r>
            <a:r>
              <a:rPr lang="en-US" dirty="0" err="1" smtClean="0"/>
              <a:t>sẻ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database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user </a:t>
            </a:r>
            <a:r>
              <a:rPr lang="en-US" dirty="0" err="1" smtClean="0"/>
              <a:t>này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nhớ</a:t>
            </a:r>
            <a:r>
              <a:rPr lang="en-US" dirty="0" smtClean="0"/>
              <a:t> </a:t>
            </a:r>
            <a:r>
              <a:rPr lang="en-US" dirty="0" err="1" smtClean="0"/>
              <a:t>mật</a:t>
            </a:r>
            <a:r>
              <a:rPr lang="en-US" dirty="0" smtClean="0"/>
              <a:t> </a:t>
            </a:r>
            <a:r>
              <a:rPr lang="en-US" dirty="0" err="1" smtClean="0"/>
              <a:t>khẩu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user </a:t>
            </a:r>
            <a:r>
              <a:rPr lang="en-US" dirty="0" smtClean="0"/>
              <a:t>root </a:t>
            </a:r>
            <a:r>
              <a:rPr lang="en-US" dirty="0" err="1" smtClean="0"/>
              <a:t>này</a:t>
            </a:r>
            <a:r>
              <a:rPr lang="en-US" dirty="0" smtClean="0"/>
              <a:t>.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wamp</a:t>
            </a:r>
            <a:r>
              <a:rPr lang="en-US" dirty="0" smtClean="0"/>
              <a:t>: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cài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, root </a:t>
            </a:r>
            <a:r>
              <a:rPr lang="en-US" dirty="0" err="1" smtClean="0"/>
              <a:t>có</a:t>
            </a:r>
            <a:r>
              <a:rPr lang="en-US" dirty="0" smtClean="0"/>
              <a:t> pass </a:t>
            </a:r>
            <a:r>
              <a:rPr lang="en-US" dirty="0" err="1" smtClean="0"/>
              <a:t>mặc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rỗng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338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kiểu</a:t>
            </a:r>
            <a:r>
              <a:rPr lang="en-US" dirty="0" smtClean="0"/>
              <a:t> table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5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dirty="0"/>
              <a:t>MySQL hỗ trợ nhiều kiểu bảng dữ liệu hoặc các máy lưu trữ khác nhau để giúp chúng ta tối ưu hóa CSDL của </a:t>
            </a:r>
            <a:r>
              <a:rPr lang="vi-VN" dirty="0" smtClean="0"/>
              <a:t>mình</a:t>
            </a:r>
            <a:endParaRPr lang="en-US" dirty="0" smtClean="0"/>
          </a:p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bảng</a:t>
            </a:r>
            <a:r>
              <a:rPr lang="en-US" dirty="0" smtClean="0"/>
              <a:t> </a:t>
            </a:r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5</a:t>
            </a:r>
          </a:p>
          <a:p>
            <a:pPr lvl="1"/>
            <a:r>
              <a:rPr lang="en-US" dirty="0" err="1" smtClean="0"/>
              <a:t>MyISAM</a:t>
            </a:r>
            <a:endParaRPr lang="en-US" dirty="0" smtClean="0"/>
          </a:p>
          <a:p>
            <a:pPr lvl="1"/>
            <a:r>
              <a:rPr lang="en-US" dirty="0" err="1" smtClean="0"/>
              <a:t>InnoDB</a:t>
            </a:r>
            <a:endParaRPr lang="en-US" dirty="0" smtClean="0"/>
          </a:p>
          <a:p>
            <a:pPr lvl="1"/>
            <a:r>
              <a:rPr lang="en-US" dirty="0" smtClean="0"/>
              <a:t>Memory</a:t>
            </a:r>
          </a:p>
          <a:p>
            <a:pPr lvl="1"/>
            <a:r>
              <a:rPr lang="en-US" dirty="0" smtClean="0"/>
              <a:t>Merge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3166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kiểu</a:t>
            </a:r>
            <a:r>
              <a:rPr lang="en-US" dirty="0" smtClean="0"/>
              <a:t> table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5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MyISAM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Kiểu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trữ</a:t>
            </a:r>
            <a:r>
              <a:rPr lang="en-US" dirty="0" smtClean="0"/>
              <a:t> </a:t>
            </a:r>
            <a:r>
              <a:rPr lang="en-US" dirty="0" err="1" smtClean="0"/>
              <a:t>mặc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endParaRPr lang="en-US" dirty="0" smtClean="0"/>
          </a:p>
          <a:p>
            <a:pPr lvl="1"/>
            <a:r>
              <a:rPr lang="en-US" dirty="0" err="1" smtClean="0"/>
              <a:t>Tốc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bảng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transacsion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/>
              <a:t>relationship</a:t>
            </a:r>
            <a:endParaRPr lang="en-US" dirty="0" smtClean="0"/>
          </a:p>
          <a:p>
            <a:pPr lvl="1"/>
            <a:r>
              <a:rPr lang="en-US" dirty="0" err="1" smtClean="0"/>
              <a:t>Thích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dự</a:t>
            </a:r>
            <a:r>
              <a:rPr lang="en-US" dirty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tốc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endParaRPr lang="en-US" dirty="0" smtClean="0"/>
          </a:p>
          <a:p>
            <a:r>
              <a:rPr lang="en-US" dirty="0" err="1" smtClean="0"/>
              <a:t>InnoDB</a:t>
            </a:r>
            <a:endParaRPr lang="en-US" dirty="0" smtClean="0"/>
          </a:p>
          <a:p>
            <a:pPr lvl="1"/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transassion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relationship</a:t>
            </a:r>
          </a:p>
          <a:p>
            <a:pPr lvl="1"/>
            <a:r>
              <a:rPr lang="en-US" dirty="0" err="1"/>
              <a:t>hỗ</a:t>
            </a:r>
            <a:r>
              <a:rPr lang="en-US" dirty="0"/>
              <a:t> </a:t>
            </a:r>
            <a:r>
              <a:rPr lang="en-US" dirty="0" err="1"/>
              <a:t>trợ</a:t>
            </a:r>
            <a:r>
              <a:rPr lang="en-US" dirty="0"/>
              <a:t> </a:t>
            </a:r>
            <a:r>
              <a:rPr lang="en-US" dirty="0" err="1"/>
              <a:t>khóa</a:t>
            </a:r>
            <a:r>
              <a:rPr lang="en-US" dirty="0"/>
              <a:t> </a:t>
            </a:r>
            <a:r>
              <a:rPr lang="en-US" dirty="0" err="1"/>
              <a:t>dòng</a:t>
            </a:r>
            <a:r>
              <a:rPr lang="en-US" dirty="0"/>
              <a:t> (row level locking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trữ</a:t>
            </a:r>
            <a:r>
              <a:rPr lang="en-US" dirty="0" smtClean="0"/>
              <a:t> </a:t>
            </a:r>
            <a:r>
              <a:rPr lang="en-US" dirty="0" err="1" smtClean="0"/>
              <a:t>hơn</a:t>
            </a:r>
            <a:r>
              <a:rPr lang="en-US" dirty="0" smtClean="0"/>
              <a:t> so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MyISAM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6806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kiểu</a:t>
            </a:r>
            <a:r>
              <a:rPr lang="en-US" dirty="0" smtClean="0"/>
              <a:t> table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5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Memory:</a:t>
            </a:r>
          </a:p>
          <a:p>
            <a:pPr lvl="1"/>
            <a:r>
              <a:rPr lang="en-US" dirty="0" err="1" smtClean="0"/>
              <a:t>Tất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RAM</a:t>
            </a:r>
          </a:p>
          <a:p>
            <a:pPr lvl="1"/>
            <a:r>
              <a:rPr lang="en-US" dirty="0" err="1" smtClean="0"/>
              <a:t>Tốc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xuất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cực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mất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tắt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endParaRPr lang="en-US" dirty="0" smtClean="0"/>
          </a:p>
          <a:p>
            <a:pPr lvl="1"/>
            <a:r>
              <a:rPr lang="en-US" dirty="0" err="1" smtClean="0"/>
              <a:t>Chiếm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/>
              <a:t> </a:t>
            </a:r>
            <a:r>
              <a:rPr lang="en-US" dirty="0" smtClean="0"/>
              <a:t>(RAM)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trữ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endParaRPr lang="en-US" dirty="0" smtClean="0"/>
          </a:p>
          <a:p>
            <a:r>
              <a:rPr lang="en-US" dirty="0" smtClean="0"/>
              <a:t>CSV</a:t>
            </a:r>
          </a:p>
          <a:p>
            <a:pPr lvl="1"/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file text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dấu</a:t>
            </a:r>
            <a:r>
              <a:rPr lang="en-US" dirty="0" smtClean="0"/>
              <a:t> ; </a:t>
            </a:r>
            <a:r>
              <a:rPr lang="en-US" dirty="0" err="1" smtClean="0"/>
              <a:t>để</a:t>
            </a:r>
            <a:r>
              <a:rPr lang="en-US" dirty="0" smtClean="0"/>
              <a:t> format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Dễ</a:t>
            </a:r>
            <a:r>
              <a:rPr lang="en-US" dirty="0" smtClean="0"/>
              <a:t> </a:t>
            </a:r>
            <a:r>
              <a:rPr lang="en-US" dirty="0" err="1" smtClean="0"/>
              <a:t>dàng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table </a:t>
            </a:r>
            <a:r>
              <a:rPr lang="en-US" dirty="0" err="1" smtClean="0"/>
              <a:t>này</a:t>
            </a:r>
            <a:r>
              <a:rPr lang="en-US" dirty="0" smtClean="0"/>
              <a:t> qua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giữa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mềm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import/export file </a:t>
            </a:r>
            <a:r>
              <a:rPr lang="en-US" dirty="0" err="1" smtClean="0"/>
              <a:t>theo</a:t>
            </a:r>
            <a:r>
              <a:rPr lang="en-US" dirty="0" smtClean="0"/>
              <a:t> format CSV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01395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Kiểu</a:t>
            </a:r>
            <a:r>
              <a:rPr lang="en-US" dirty="0" smtClean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/>
              <a:t>mysql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en-US" dirty="0" err="1" smtClean="0"/>
              <a:t>Kiểu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392184"/>
              </p:ext>
            </p:extLst>
          </p:nvPr>
        </p:nvGraphicFramePr>
        <p:xfrm>
          <a:off x="597984" y="1916833"/>
          <a:ext cx="7948032" cy="4464495"/>
        </p:xfrm>
        <a:graphic>
          <a:graphicData uri="http://schemas.openxmlformats.org/drawingml/2006/table">
            <a:tbl>
              <a:tblPr/>
              <a:tblGrid>
                <a:gridCol w="1669760"/>
                <a:gridCol w="1584176"/>
                <a:gridCol w="4694096"/>
              </a:tblGrid>
              <a:tr h="711112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err="1" smtClean="0">
                          <a:effectLst/>
                          <a:latin typeface="Arial"/>
                        </a:rPr>
                        <a:t>số</a:t>
                      </a:r>
                      <a:r>
                        <a:rPr lang="en-US" sz="1700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en-US" sz="1700" dirty="0" err="1">
                          <a:effectLst/>
                          <a:latin typeface="Arial"/>
                        </a:rPr>
                        <a:t>nguyên</a:t>
                      </a:r>
                      <a:endParaRPr lang="en-US" sz="1700" dirty="0">
                        <a:effectLst/>
                        <a:latin typeface="Arial"/>
                      </a:endParaRP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  <a:latin typeface="Arial"/>
                        </a:rPr>
                        <a:t>Bytes</a:t>
                      </a: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err="1">
                          <a:effectLst/>
                          <a:latin typeface="Arial"/>
                        </a:rPr>
                        <a:t>Phạm</a:t>
                      </a:r>
                      <a:r>
                        <a:rPr lang="en-US" sz="1700" dirty="0">
                          <a:effectLst/>
                          <a:latin typeface="Arial"/>
                        </a:rPr>
                        <a:t> vi </a:t>
                      </a:r>
                      <a:r>
                        <a:rPr lang="en-US" sz="1700" dirty="0" err="1">
                          <a:effectLst/>
                          <a:latin typeface="Arial"/>
                        </a:rPr>
                        <a:t>giá</a:t>
                      </a:r>
                      <a:r>
                        <a:rPr lang="en-US" sz="1700" dirty="0">
                          <a:effectLst/>
                          <a:latin typeface="Arial"/>
                        </a:rPr>
                        <a:t> </a:t>
                      </a:r>
                      <a:r>
                        <a:rPr lang="en-US" sz="1700" dirty="0" err="1">
                          <a:effectLst/>
                          <a:latin typeface="Arial"/>
                        </a:rPr>
                        <a:t>trị</a:t>
                      </a:r>
                      <a:endParaRPr lang="en-US" sz="1700" dirty="0">
                        <a:effectLst/>
                        <a:latin typeface="Arial"/>
                      </a:endParaRP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</a:tr>
              <a:tr h="621860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  <a:latin typeface="Arial"/>
                        </a:rPr>
                        <a:t>TINYINT</a:t>
                      </a: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700">
                          <a:effectLst/>
                          <a:latin typeface="Arial"/>
                        </a:rPr>
                        <a:t>-127 đến 128 hoặc 0 đến 255</a:t>
                      </a: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860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  <a:latin typeface="Arial"/>
                        </a:rPr>
                        <a:t>SMALLINT</a:t>
                      </a: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700">
                          <a:effectLst/>
                          <a:latin typeface="Arial"/>
                        </a:rPr>
                        <a:t>-32768 đến 32767 hoặc 0 đến 65535</a:t>
                      </a: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860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  <a:latin typeface="Arial"/>
                        </a:rPr>
                        <a:t>MEDIUMINT</a:t>
                      </a: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700">
                          <a:effectLst/>
                          <a:latin typeface="Arial"/>
                        </a:rPr>
                        <a:t>-8388608 đến 838860 hoặc 0 đến 16777215</a:t>
                      </a: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6794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  <a:latin typeface="Arial"/>
                        </a:rPr>
                        <a:t>INT</a:t>
                      </a: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700">
                          <a:effectLst/>
                          <a:latin typeface="Arial"/>
                        </a:rPr>
                        <a:t>-2147483648 đến 2147483647 hoặc 0 đến 4294967295</a:t>
                      </a: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1009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  <a:latin typeface="Arial"/>
                        </a:rPr>
                        <a:t>BIGINT</a:t>
                      </a: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vi-VN" sz="1700" dirty="0">
                          <a:effectLst/>
                          <a:latin typeface="Arial"/>
                        </a:rPr>
                        <a:t>-9223372036854775808 đến 9223372036854775807 hoặc 0 đến 18446744073709551615</a:t>
                      </a:r>
                    </a:p>
                  </a:txBody>
                  <a:tcPr marL="45996" marR="45996" marT="45996" marB="45996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689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1509</Words>
  <Application>Microsoft Office PowerPoint</Application>
  <PresentationFormat>On-screen Show (4:3)</PresentationFormat>
  <Paragraphs>245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Chapter 6</vt:lpstr>
      <vt:lpstr>Nội dung</vt:lpstr>
      <vt:lpstr>Tổng quan mysql </vt:lpstr>
      <vt:lpstr>Tổng quan mysql </vt:lpstr>
      <vt:lpstr>Cài đặt </vt:lpstr>
      <vt:lpstr>Các kiểu table trong mysql 5 </vt:lpstr>
      <vt:lpstr>Các kiểu table trong mysql 5 </vt:lpstr>
      <vt:lpstr>Các kiểu table trong mysql 5 </vt:lpstr>
      <vt:lpstr>Kiểu dữ liệu trong mysql </vt:lpstr>
      <vt:lpstr>Kiểu dữ liệu trong mysql (tt) </vt:lpstr>
      <vt:lpstr>Kiểu dữ liệu trong mysql (tt) </vt:lpstr>
      <vt:lpstr>Kiểu dữ liệu trong mysql </vt:lpstr>
      <vt:lpstr>Quản trị mysql</vt:lpstr>
      <vt:lpstr>Quản trị mysql bằng cmd</vt:lpstr>
      <vt:lpstr>Quản trị csdl bằng cmd</vt:lpstr>
      <vt:lpstr>Quản trị mysql bằng phpmyadmin</vt:lpstr>
      <vt:lpstr>Quản trị mysql bằng phpmyadmin</vt:lpstr>
      <vt:lpstr>Quản trị mysql bằng navicat</vt:lpstr>
      <vt:lpstr>Quản trị mysql bằng navicat</vt:lpstr>
      <vt:lpstr>Stored procedure trong mysql</vt:lpstr>
      <vt:lpstr>Stored procedure trong mysql</vt:lpstr>
      <vt:lpstr>Stored procedure trong mysql</vt:lpstr>
      <vt:lpstr>Tạo Stored Procedure bằng lệnh</vt:lpstr>
      <vt:lpstr>Tạo Stored Procedure bằng lệnh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1: tổng quan về lập trình web</dc:title>
  <dc:creator>hungtv</dc:creator>
  <cp:lastModifiedBy>Hung</cp:lastModifiedBy>
  <cp:revision>68</cp:revision>
  <dcterms:created xsi:type="dcterms:W3CDTF">2014-09-09T11:04:55Z</dcterms:created>
  <dcterms:modified xsi:type="dcterms:W3CDTF">2015-06-16T05:08:56Z</dcterms:modified>
</cp:coreProperties>
</file>