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handoutMasterIdLst>
    <p:handoutMasterId r:id="rId41"/>
  </p:handoutMasterIdLst>
  <p:sldIdLst>
    <p:sldId id="282" r:id="rId2"/>
    <p:sldId id="284" r:id="rId3"/>
    <p:sldId id="283" r:id="rId4"/>
    <p:sldId id="306" r:id="rId5"/>
    <p:sldId id="294" r:id="rId6"/>
    <p:sldId id="288" r:id="rId7"/>
    <p:sldId id="307" r:id="rId8"/>
    <p:sldId id="287" r:id="rId9"/>
    <p:sldId id="286" r:id="rId10"/>
    <p:sldId id="298" r:id="rId11"/>
    <p:sldId id="299" r:id="rId12"/>
    <p:sldId id="291" r:id="rId13"/>
    <p:sldId id="290" r:id="rId14"/>
    <p:sldId id="263" r:id="rId15"/>
    <p:sldId id="281" r:id="rId16"/>
    <p:sldId id="265" r:id="rId17"/>
    <p:sldId id="271" r:id="rId18"/>
    <p:sldId id="272" r:id="rId19"/>
    <p:sldId id="292" r:id="rId20"/>
    <p:sldId id="266" r:id="rId21"/>
    <p:sldId id="273" r:id="rId22"/>
    <p:sldId id="274" r:id="rId23"/>
    <p:sldId id="275" r:id="rId24"/>
    <p:sldId id="276" r:id="rId25"/>
    <p:sldId id="267" r:id="rId26"/>
    <p:sldId id="277" r:id="rId27"/>
    <p:sldId id="279" r:id="rId28"/>
    <p:sldId id="308" r:id="rId29"/>
    <p:sldId id="295" r:id="rId30"/>
    <p:sldId id="300" r:id="rId31"/>
    <p:sldId id="296" r:id="rId32"/>
    <p:sldId id="301" r:id="rId33"/>
    <p:sldId id="297" r:id="rId34"/>
    <p:sldId id="303" r:id="rId35"/>
    <p:sldId id="304" r:id="rId36"/>
    <p:sldId id="305" r:id="rId37"/>
    <p:sldId id="302" r:id="rId38"/>
    <p:sldId id="293" r:id="rId3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588" y="60"/>
      </p:cViewPr>
      <p:guideLst>
        <p:guide orient="horz" pos="2160"/>
        <p:guide pos="2880"/>
      </p:guideLst>
    </p:cSldViewPr>
  </p:slideViewPr>
  <p:notesTextViewPr>
    <p:cViewPr>
      <p:scale>
        <a:sx n="100" d="100"/>
        <a:sy n="100" d="100"/>
      </p:scale>
      <p:origin x="0" y="0"/>
    </p:cViewPr>
  </p:notesTextViewPr>
  <p:notesViewPr>
    <p:cSldViewPr>
      <p:cViewPr varScale="1">
        <p:scale>
          <a:sx n="55" d="100"/>
          <a:sy n="55" d="100"/>
        </p:scale>
        <p:origin x="-2646"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2.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3.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463626B-BC3C-40A7-8D1D-1092173C9A7B}" type="datetimeFigureOut">
              <a:rPr lang="en-US" smtClean="0"/>
              <a:pPr/>
              <a:t>10/15/2020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279802E-32BD-498F-822A-2F8B6CE1D60D}" type="slidenum">
              <a:rPr lang="en-US" smtClean="0"/>
              <a:pPr/>
              <a:t>‹#›</a:t>
            </a:fld>
            <a:endParaRPr lang="en-US"/>
          </a:p>
        </p:txBody>
      </p:sp>
    </p:spTree>
    <p:extLst>
      <p:ext uri="{BB962C8B-B14F-4D97-AF65-F5344CB8AC3E}">
        <p14:creationId xmlns:p14="http://schemas.microsoft.com/office/powerpoint/2010/main" val="781376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62F5CBD-B4A0-4049-A6AD-E1910A3D5985}" type="datetimeFigureOut">
              <a:rPr lang="en-US" smtClean="0"/>
              <a:pPr/>
              <a:t>10/15/2020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5A6C5A-7C93-4C98-929E-85769AFB5E1C}" type="slidenum">
              <a:rPr lang="en-US" smtClean="0"/>
              <a:pPr/>
              <a:t>‹#›</a:t>
            </a:fld>
            <a:endParaRPr lang="en-US"/>
          </a:p>
        </p:txBody>
      </p:sp>
    </p:spTree>
    <p:extLst>
      <p:ext uri="{BB962C8B-B14F-4D97-AF65-F5344CB8AC3E}">
        <p14:creationId xmlns:p14="http://schemas.microsoft.com/office/powerpoint/2010/main" val="10008259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5A6C5A-7C93-4C98-929E-85769AFB5E1C}" type="slidenum">
              <a:rPr lang="en-US" smtClean="0"/>
              <a:pPr/>
              <a:t>20</a:t>
            </a:fld>
            <a:endParaRPr lang="en-US"/>
          </a:p>
        </p:txBody>
      </p:sp>
    </p:spTree>
    <p:extLst>
      <p:ext uri="{BB962C8B-B14F-4D97-AF65-F5344CB8AC3E}">
        <p14:creationId xmlns:p14="http://schemas.microsoft.com/office/powerpoint/2010/main" val="3347075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s-ES" altLang="en-US"/>
          </a:p>
        </p:txBody>
      </p:sp>
      <p:sp>
        <p:nvSpPr>
          <p:cNvPr id="5" name="Footer Placeholder 4"/>
          <p:cNvSpPr>
            <a:spLocks noGrp="1"/>
          </p:cNvSpPr>
          <p:nvPr>
            <p:ph type="ftr" sz="quarter" idx="11"/>
          </p:nvPr>
        </p:nvSpPr>
        <p:spPr/>
        <p:txBody>
          <a:bodyPr/>
          <a:lstStyle/>
          <a:p>
            <a:endParaRPr lang="es-ES" altLang="en-US"/>
          </a:p>
        </p:txBody>
      </p:sp>
      <p:sp>
        <p:nvSpPr>
          <p:cNvPr id="6" name="Slide Number Placeholder 5"/>
          <p:cNvSpPr>
            <a:spLocks noGrp="1"/>
          </p:cNvSpPr>
          <p:nvPr>
            <p:ph type="sldNum" sz="quarter" idx="12"/>
          </p:nvPr>
        </p:nvSpPr>
        <p:spPr/>
        <p:txBody>
          <a:bodyPr/>
          <a:lstStyle/>
          <a:p>
            <a:fld id="{BBAB36F3-9E01-4E70-8ACB-76252DDA4DE1}" type="slidenum">
              <a:rPr lang="es-ES" altLang="en-US" smtClean="0"/>
              <a:pPr/>
              <a:t>‹#›</a:t>
            </a:fld>
            <a:endParaRPr lang="es-E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s-ES" altLang="en-US"/>
          </a:p>
        </p:txBody>
      </p:sp>
      <p:sp>
        <p:nvSpPr>
          <p:cNvPr id="5" name="Footer Placeholder 4"/>
          <p:cNvSpPr>
            <a:spLocks noGrp="1"/>
          </p:cNvSpPr>
          <p:nvPr>
            <p:ph type="ftr" sz="quarter" idx="11"/>
          </p:nvPr>
        </p:nvSpPr>
        <p:spPr/>
        <p:txBody>
          <a:bodyPr/>
          <a:lstStyle/>
          <a:p>
            <a:endParaRPr lang="es-ES" altLang="en-US"/>
          </a:p>
        </p:txBody>
      </p:sp>
      <p:sp>
        <p:nvSpPr>
          <p:cNvPr id="6" name="Slide Number Placeholder 5"/>
          <p:cNvSpPr>
            <a:spLocks noGrp="1"/>
          </p:cNvSpPr>
          <p:nvPr>
            <p:ph type="sldNum" sz="quarter" idx="12"/>
          </p:nvPr>
        </p:nvSpPr>
        <p:spPr/>
        <p:txBody>
          <a:bodyPr/>
          <a:lstStyle/>
          <a:p>
            <a:fld id="{47D34961-A873-4FE6-896D-76129B52FC32}" type="slidenum">
              <a:rPr lang="es-ES" altLang="en-US" smtClean="0"/>
              <a:pPr/>
              <a:t>‹#›</a:t>
            </a:fld>
            <a:endParaRPr lang="es-E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s-ES" altLang="en-US"/>
          </a:p>
        </p:txBody>
      </p:sp>
      <p:sp>
        <p:nvSpPr>
          <p:cNvPr id="5" name="Footer Placeholder 4"/>
          <p:cNvSpPr>
            <a:spLocks noGrp="1"/>
          </p:cNvSpPr>
          <p:nvPr>
            <p:ph type="ftr" sz="quarter" idx="11"/>
          </p:nvPr>
        </p:nvSpPr>
        <p:spPr/>
        <p:txBody>
          <a:bodyPr/>
          <a:lstStyle/>
          <a:p>
            <a:endParaRPr lang="es-ES" altLang="en-US"/>
          </a:p>
        </p:txBody>
      </p:sp>
      <p:sp>
        <p:nvSpPr>
          <p:cNvPr id="6" name="Slide Number Placeholder 5"/>
          <p:cNvSpPr>
            <a:spLocks noGrp="1"/>
          </p:cNvSpPr>
          <p:nvPr>
            <p:ph type="sldNum" sz="quarter" idx="12"/>
          </p:nvPr>
        </p:nvSpPr>
        <p:spPr/>
        <p:txBody>
          <a:bodyPr/>
          <a:lstStyle/>
          <a:p>
            <a:fld id="{9DAED336-7F5C-40F9-A7E0-E4A1E0328887}" type="slidenum">
              <a:rPr lang="es-ES" altLang="en-US" smtClean="0"/>
              <a:pPr/>
              <a:t>‹#›</a:t>
            </a:fld>
            <a:endParaRPr lang="es-E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s-ES" altLang="en-US"/>
          </a:p>
        </p:txBody>
      </p:sp>
      <p:sp>
        <p:nvSpPr>
          <p:cNvPr id="5" name="Footer Placeholder 4"/>
          <p:cNvSpPr>
            <a:spLocks noGrp="1"/>
          </p:cNvSpPr>
          <p:nvPr>
            <p:ph type="ftr" sz="quarter" idx="11"/>
          </p:nvPr>
        </p:nvSpPr>
        <p:spPr/>
        <p:txBody>
          <a:bodyPr/>
          <a:lstStyle/>
          <a:p>
            <a:endParaRPr lang="es-ES" altLang="en-US"/>
          </a:p>
        </p:txBody>
      </p:sp>
      <p:sp>
        <p:nvSpPr>
          <p:cNvPr id="6" name="Slide Number Placeholder 5"/>
          <p:cNvSpPr>
            <a:spLocks noGrp="1"/>
          </p:cNvSpPr>
          <p:nvPr>
            <p:ph type="sldNum" sz="quarter" idx="12"/>
          </p:nvPr>
        </p:nvSpPr>
        <p:spPr/>
        <p:txBody>
          <a:bodyPr/>
          <a:lstStyle/>
          <a:p>
            <a:fld id="{A08176D2-8E3C-45A0-9A62-0AD49E7A92DD}" type="slidenum">
              <a:rPr lang="es-ES" altLang="en-US" smtClean="0"/>
              <a:pPr/>
              <a:t>‹#›</a:t>
            </a:fld>
            <a:endParaRPr lang="es-E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s-ES" altLang="en-US"/>
          </a:p>
        </p:txBody>
      </p:sp>
      <p:sp>
        <p:nvSpPr>
          <p:cNvPr id="5" name="Footer Placeholder 4"/>
          <p:cNvSpPr>
            <a:spLocks noGrp="1"/>
          </p:cNvSpPr>
          <p:nvPr>
            <p:ph type="ftr" sz="quarter" idx="11"/>
          </p:nvPr>
        </p:nvSpPr>
        <p:spPr/>
        <p:txBody>
          <a:bodyPr/>
          <a:lstStyle/>
          <a:p>
            <a:endParaRPr lang="es-ES" altLang="en-US"/>
          </a:p>
        </p:txBody>
      </p:sp>
      <p:sp>
        <p:nvSpPr>
          <p:cNvPr id="6" name="Slide Number Placeholder 5"/>
          <p:cNvSpPr>
            <a:spLocks noGrp="1"/>
          </p:cNvSpPr>
          <p:nvPr>
            <p:ph type="sldNum" sz="quarter" idx="12"/>
          </p:nvPr>
        </p:nvSpPr>
        <p:spPr/>
        <p:txBody>
          <a:bodyPr/>
          <a:lstStyle/>
          <a:p>
            <a:fld id="{1CE6FCA1-C71B-4718-AF22-D6399848A303}" type="slidenum">
              <a:rPr lang="es-ES" altLang="en-US" smtClean="0"/>
              <a:pPr/>
              <a:t>‹#›</a:t>
            </a:fld>
            <a:endParaRPr lang="es-E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s-ES" altLang="en-US"/>
          </a:p>
        </p:txBody>
      </p:sp>
      <p:sp>
        <p:nvSpPr>
          <p:cNvPr id="6" name="Footer Placeholder 5"/>
          <p:cNvSpPr>
            <a:spLocks noGrp="1"/>
          </p:cNvSpPr>
          <p:nvPr>
            <p:ph type="ftr" sz="quarter" idx="11"/>
          </p:nvPr>
        </p:nvSpPr>
        <p:spPr/>
        <p:txBody>
          <a:bodyPr/>
          <a:lstStyle/>
          <a:p>
            <a:endParaRPr lang="es-ES" altLang="en-US"/>
          </a:p>
        </p:txBody>
      </p:sp>
      <p:sp>
        <p:nvSpPr>
          <p:cNvPr id="7" name="Slide Number Placeholder 6"/>
          <p:cNvSpPr>
            <a:spLocks noGrp="1"/>
          </p:cNvSpPr>
          <p:nvPr>
            <p:ph type="sldNum" sz="quarter" idx="12"/>
          </p:nvPr>
        </p:nvSpPr>
        <p:spPr/>
        <p:txBody>
          <a:bodyPr/>
          <a:lstStyle/>
          <a:p>
            <a:fld id="{EEB6AE2B-802B-4D3D-8C99-A07DCB6DCACC}" type="slidenum">
              <a:rPr lang="es-ES" altLang="en-US" smtClean="0"/>
              <a:pPr/>
              <a:t>‹#›</a:t>
            </a:fld>
            <a:endParaRPr lang="es-E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s-ES" altLang="en-US"/>
          </a:p>
        </p:txBody>
      </p:sp>
      <p:sp>
        <p:nvSpPr>
          <p:cNvPr id="8" name="Footer Placeholder 7"/>
          <p:cNvSpPr>
            <a:spLocks noGrp="1"/>
          </p:cNvSpPr>
          <p:nvPr>
            <p:ph type="ftr" sz="quarter" idx="11"/>
          </p:nvPr>
        </p:nvSpPr>
        <p:spPr/>
        <p:txBody>
          <a:bodyPr/>
          <a:lstStyle/>
          <a:p>
            <a:endParaRPr lang="es-ES" altLang="en-US"/>
          </a:p>
        </p:txBody>
      </p:sp>
      <p:sp>
        <p:nvSpPr>
          <p:cNvPr id="9" name="Slide Number Placeholder 8"/>
          <p:cNvSpPr>
            <a:spLocks noGrp="1"/>
          </p:cNvSpPr>
          <p:nvPr>
            <p:ph type="sldNum" sz="quarter" idx="12"/>
          </p:nvPr>
        </p:nvSpPr>
        <p:spPr/>
        <p:txBody>
          <a:bodyPr/>
          <a:lstStyle/>
          <a:p>
            <a:fld id="{7B44C536-5C3D-4423-B152-A99077726994}" type="slidenum">
              <a:rPr lang="es-ES" altLang="en-US" smtClean="0"/>
              <a:pPr/>
              <a:t>‹#›</a:t>
            </a:fld>
            <a:endParaRPr lang="es-E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s-ES" altLang="en-US"/>
          </a:p>
        </p:txBody>
      </p:sp>
      <p:sp>
        <p:nvSpPr>
          <p:cNvPr id="4" name="Footer Placeholder 3"/>
          <p:cNvSpPr>
            <a:spLocks noGrp="1"/>
          </p:cNvSpPr>
          <p:nvPr>
            <p:ph type="ftr" sz="quarter" idx="11"/>
          </p:nvPr>
        </p:nvSpPr>
        <p:spPr/>
        <p:txBody>
          <a:bodyPr/>
          <a:lstStyle/>
          <a:p>
            <a:endParaRPr lang="es-ES" altLang="en-US"/>
          </a:p>
        </p:txBody>
      </p:sp>
      <p:sp>
        <p:nvSpPr>
          <p:cNvPr id="5" name="Slide Number Placeholder 4"/>
          <p:cNvSpPr>
            <a:spLocks noGrp="1"/>
          </p:cNvSpPr>
          <p:nvPr>
            <p:ph type="sldNum" sz="quarter" idx="12"/>
          </p:nvPr>
        </p:nvSpPr>
        <p:spPr/>
        <p:txBody>
          <a:bodyPr/>
          <a:lstStyle/>
          <a:p>
            <a:fld id="{1A914B22-CE42-4AE4-B5CC-000F8EA4ADE6}" type="slidenum">
              <a:rPr lang="es-ES" altLang="en-US" smtClean="0"/>
              <a:pPr/>
              <a:t>‹#›</a:t>
            </a:fld>
            <a:endParaRPr lang="es-E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s-ES" altLang="en-US"/>
          </a:p>
        </p:txBody>
      </p:sp>
      <p:sp>
        <p:nvSpPr>
          <p:cNvPr id="3" name="Footer Placeholder 2"/>
          <p:cNvSpPr>
            <a:spLocks noGrp="1"/>
          </p:cNvSpPr>
          <p:nvPr>
            <p:ph type="ftr" sz="quarter" idx="11"/>
          </p:nvPr>
        </p:nvSpPr>
        <p:spPr/>
        <p:txBody>
          <a:bodyPr/>
          <a:lstStyle/>
          <a:p>
            <a:endParaRPr lang="es-ES" altLang="en-US"/>
          </a:p>
        </p:txBody>
      </p:sp>
      <p:sp>
        <p:nvSpPr>
          <p:cNvPr id="4" name="Slide Number Placeholder 3"/>
          <p:cNvSpPr>
            <a:spLocks noGrp="1"/>
          </p:cNvSpPr>
          <p:nvPr>
            <p:ph type="sldNum" sz="quarter" idx="12"/>
          </p:nvPr>
        </p:nvSpPr>
        <p:spPr/>
        <p:txBody>
          <a:bodyPr/>
          <a:lstStyle/>
          <a:p>
            <a:fld id="{925F5F22-A36D-4D1D-86A9-1E53BBE46D82}" type="slidenum">
              <a:rPr lang="es-ES" altLang="en-US" smtClean="0"/>
              <a:pPr/>
              <a:t>‹#›</a:t>
            </a:fld>
            <a:endParaRPr lang="es-E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s-ES" altLang="en-US"/>
          </a:p>
        </p:txBody>
      </p:sp>
      <p:sp>
        <p:nvSpPr>
          <p:cNvPr id="6" name="Footer Placeholder 5"/>
          <p:cNvSpPr>
            <a:spLocks noGrp="1"/>
          </p:cNvSpPr>
          <p:nvPr>
            <p:ph type="ftr" sz="quarter" idx="11"/>
          </p:nvPr>
        </p:nvSpPr>
        <p:spPr/>
        <p:txBody>
          <a:bodyPr/>
          <a:lstStyle/>
          <a:p>
            <a:endParaRPr lang="es-ES" altLang="en-US"/>
          </a:p>
        </p:txBody>
      </p:sp>
      <p:sp>
        <p:nvSpPr>
          <p:cNvPr id="7" name="Slide Number Placeholder 6"/>
          <p:cNvSpPr>
            <a:spLocks noGrp="1"/>
          </p:cNvSpPr>
          <p:nvPr>
            <p:ph type="sldNum" sz="quarter" idx="12"/>
          </p:nvPr>
        </p:nvSpPr>
        <p:spPr/>
        <p:txBody>
          <a:bodyPr/>
          <a:lstStyle/>
          <a:p>
            <a:fld id="{CA774471-B525-4DA9-A95A-D21EEE67C9B6}" type="slidenum">
              <a:rPr lang="es-ES" altLang="en-US" smtClean="0"/>
              <a:pPr/>
              <a:t>‹#›</a:t>
            </a:fld>
            <a:endParaRPr lang="es-E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s-ES" altLang="en-US"/>
          </a:p>
        </p:txBody>
      </p:sp>
      <p:sp>
        <p:nvSpPr>
          <p:cNvPr id="6" name="Footer Placeholder 5"/>
          <p:cNvSpPr>
            <a:spLocks noGrp="1"/>
          </p:cNvSpPr>
          <p:nvPr>
            <p:ph type="ftr" sz="quarter" idx="11"/>
          </p:nvPr>
        </p:nvSpPr>
        <p:spPr/>
        <p:txBody>
          <a:bodyPr/>
          <a:lstStyle/>
          <a:p>
            <a:endParaRPr lang="es-ES" altLang="en-US"/>
          </a:p>
        </p:txBody>
      </p:sp>
      <p:sp>
        <p:nvSpPr>
          <p:cNvPr id="7" name="Slide Number Placeholder 6"/>
          <p:cNvSpPr>
            <a:spLocks noGrp="1"/>
          </p:cNvSpPr>
          <p:nvPr>
            <p:ph type="sldNum" sz="quarter" idx="12"/>
          </p:nvPr>
        </p:nvSpPr>
        <p:spPr/>
        <p:txBody>
          <a:bodyPr/>
          <a:lstStyle/>
          <a:p>
            <a:fld id="{1822082B-B5D2-4065-8209-2945CA2F5D97}" type="slidenum">
              <a:rPr lang="es-ES" altLang="en-US" smtClean="0"/>
              <a:pPr/>
              <a:t>‹#›</a:t>
            </a:fld>
            <a:endParaRPr lang="es-E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s-ES" alt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lt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66ED7-9510-41BC-A680-5F08EE6B8E0E}" type="slidenum">
              <a:rPr lang="es-ES" altLang="en-US" smtClean="0"/>
              <a:pPr/>
              <a:t>‹#›</a:t>
            </a:fld>
            <a:endParaRPr lang="es-E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image" Target="../media/image5.pn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2.png"/></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3.png"/></Relationships>
</file>

<file path=ppt/slides/_rels/slide2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Array - </a:t>
            </a:r>
            <a:r>
              <a:rPr lang="en-US" dirty="0" err="1"/>
              <a:t>Mảng</a:t>
            </a:r>
            <a:endParaRPr lang="en-US" dirty="0"/>
          </a:p>
        </p:txBody>
      </p:sp>
      <p:sp>
        <p:nvSpPr>
          <p:cNvPr id="3" name="Content Placeholder 2"/>
          <p:cNvSpPr>
            <a:spLocks noGrp="1"/>
          </p:cNvSpPr>
          <p:nvPr>
            <p:ph idx="1"/>
          </p:nvPr>
        </p:nvSpPr>
        <p:spPr/>
        <p:txBody>
          <a:bodyPr/>
          <a:lstStyle/>
          <a:p>
            <a:r>
              <a:rPr lang="en-US" dirty="0" err="1"/>
              <a:t>Giới</a:t>
            </a:r>
            <a:r>
              <a:rPr lang="en-US" dirty="0"/>
              <a:t> </a:t>
            </a:r>
            <a:r>
              <a:rPr lang="en-US" dirty="0" err="1"/>
              <a:t>thiệu</a:t>
            </a:r>
            <a:r>
              <a:rPr lang="en-US" dirty="0"/>
              <a:t> </a:t>
            </a:r>
            <a:r>
              <a:rPr lang="en-US" dirty="0" err="1"/>
              <a:t>mảng</a:t>
            </a:r>
            <a:r>
              <a:rPr lang="en-US" dirty="0"/>
              <a:t> </a:t>
            </a:r>
            <a:r>
              <a:rPr lang="en-US" dirty="0" err="1"/>
              <a:t>php</a:t>
            </a:r>
            <a:endParaRPr lang="en-US" dirty="0"/>
          </a:p>
          <a:p>
            <a:r>
              <a:rPr lang="en-US" dirty="0" err="1"/>
              <a:t>Tạo</a:t>
            </a:r>
            <a:r>
              <a:rPr lang="en-US" dirty="0"/>
              <a:t> </a:t>
            </a:r>
            <a:r>
              <a:rPr lang="en-US" dirty="0" err="1"/>
              <a:t>và</a:t>
            </a:r>
            <a:r>
              <a:rPr lang="en-US" dirty="0"/>
              <a:t> </a:t>
            </a:r>
            <a:r>
              <a:rPr lang="en-US" dirty="0" err="1"/>
              <a:t>truy</a:t>
            </a:r>
            <a:r>
              <a:rPr lang="en-US" dirty="0"/>
              <a:t> </a:t>
            </a:r>
            <a:r>
              <a:rPr lang="en-US" dirty="0" err="1"/>
              <a:t>xuất</a:t>
            </a:r>
            <a:r>
              <a:rPr lang="en-US" dirty="0"/>
              <a:t> </a:t>
            </a:r>
            <a:r>
              <a:rPr lang="en-US" dirty="0" err="1"/>
              <a:t>dữ</a:t>
            </a:r>
            <a:r>
              <a:rPr lang="en-US" dirty="0"/>
              <a:t> </a:t>
            </a:r>
            <a:r>
              <a:rPr lang="en-US" dirty="0" err="1"/>
              <a:t>liệu</a:t>
            </a:r>
            <a:endParaRPr lang="en-US" dirty="0"/>
          </a:p>
          <a:p>
            <a:r>
              <a:rPr lang="en-US" dirty="0" err="1"/>
              <a:t>Mảng</a:t>
            </a:r>
            <a:r>
              <a:rPr lang="en-US" dirty="0"/>
              <a:t> </a:t>
            </a:r>
            <a:r>
              <a:rPr lang="en-US" dirty="0" err="1"/>
              <a:t>nhiều</a:t>
            </a:r>
            <a:r>
              <a:rPr lang="en-US" dirty="0"/>
              <a:t> </a:t>
            </a:r>
            <a:r>
              <a:rPr lang="en-US" dirty="0" err="1"/>
              <a:t>chiều</a:t>
            </a:r>
            <a:endParaRPr lang="en-US" dirty="0"/>
          </a:p>
          <a:p>
            <a:r>
              <a:rPr lang="en-US" dirty="0" err="1"/>
              <a:t>Một</a:t>
            </a:r>
            <a:r>
              <a:rPr lang="en-US" dirty="0"/>
              <a:t> </a:t>
            </a:r>
            <a:r>
              <a:rPr lang="en-US" dirty="0" err="1"/>
              <a:t>số</a:t>
            </a:r>
            <a:r>
              <a:rPr lang="en-US" dirty="0"/>
              <a:t> </a:t>
            </a:r>
            <a:r>
              <a:rPr lang="en-US" dirty="0" err="1"/>
              <a:t>hàm</a:t>
            </a:r>
            <a:r>
              <a:rPr lang="en-US" dirty="0"/>
              <a:t> hay </a:t>
            </a:r>
            <a:r>
              <a:rPr lang="en-US" dirty="0" err="1"/>
              <a:t>sử</a:t>
            </a:r>
            <a:r>
              <a:rPr lang="en-US" dirty="0"/>
              <a:t> </a:t>
            </a:r>
            <a:r>
              <a:rPr lang="en-US" dirty="0" err="1"/>
              <a:t>dụng</a:t>
            </a:r>
            <a:r>
              <a:rPr lang="en-US" dirty="0"/>
              <a:t> </a:t>
            </a:r>
            <a:r>
              <a:rPr lang="en-US" dirty="0" err="1"/>
              <a:t>với</a:t>
            </a:r>
            <a:r>
              <a:rPr lang="en-US" dirty="0"/>
              <a:t> </a:t>
            </a:r>
            <a:r>
              <a:rPr lang="en-US" dirty="0" err="1"/>
              <a:t>mảng</a:t>
            </a:r>
            <a:endParaRPr lang="en-US" dirty="0"/>
          </a:p>
          <a:p>
            <a:r>
              <a:rPr lang="en-US" dirty="0" err="1"/>
              <a:t>Mảng</a:t>
            </a:r>
            <a:r>
              <a:rPr lang="en-US" dirty="0"/>
              <a:t> </a:t>
            </a:r>
            <a:r>
              <a:rPr lang="en-US" dirty="0" err="1"/>
              <a:t>có</a:t>
            </a:r>
            <a:r>
              <a:rPr lang="en-US" dirty="0"/>
              <a:t> </a:t>
            </a:r>
            <a:r>
              <a:rPr lang="en-US" dirty="0" err="1"/>
              <a:t>sẵn</a:t>
            </a:r>
            <a:r>
              <a:rPr lang="en-US" dirty="0"/>
              <a:t> </a:t>
            </a:r>
            <a:r>
              <a:rPr lang="en-US" dirty="0" err="1"/>
              <a:t>trong</a:t>
            </a:r>
            <a:r>
              <a:rPr lang="en-US" dirty="0"/>
              <a:t> </a:t>
            </a:r>
            <a:r>
              <a:rPr lang="en-US" dirty="0" err="1"/>
              <a:t>php</a:t>
            </a:r>
            <a:endParaRPr lang="en-US" dirty="0"/>
          </a:p>
          <a:p>
            <a:r>
              <a:rPr lang="en-US" dirty="0" err="1"/>
              <a:t>Gửi</a:t>
            </a:r>
            <a:r>
              <a:rPr lang="en-US" dirty="0"/>
              <a:t> </a:t>
            </a:r>
            <a:r>
              <a:rPr lang="en-US" dirty="0" err="1"/>
              <a:t>nhận</a:t>
            </a:r>
            <a:r>
              <a:rPr lang="en-US" dirty="0"/>
              <a:t> </a:t>
            </a:r>
            <a:r>
              <a:rPr lang="en-US" dirty="0" err="1"/>
              <a:t>dữ</a:t>
            </a:r>
            <a:r>
              <a:rPr lang="en-US" dirty="0"/>
              <a:t> </a:t>
            </a:r>
            <a:r>
              <a:rPr lang="en-US" dirty="0" err="1"/>
              <a:t>liệu</a:t>
            </a:r>
            <a:r>
              <a:rPr lang="en-US" dirty="0"/>
              <a:t> client- server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Sắp</a:t>
            </a:r>
            <a:r>
              <a:rPr lang="en-US" dirty="0"/>
              <a:t> </a:t>
            </a:r>
            <a:r>
              <a:rPr lang="en-US" dirty="0" err="1"/>
              <a:t>xếp</a:t>
            </a:r>
            <a:r>
              <a:rPr lang="en-US" dirty="0"/>
              <a:t> </a:t>
            </a:r>
            <a:r>
              <a:rPr lang="en-US" dirty="0" err="1"/>
              <a:t>mảng</a:t>
            </a:r>
            <a:endParaRPr lang="en-US" dirty="0"/>
          </a:p>
        </p:txBody>
      </p:sp>
      <p:sp>
        <p:nvSpPr>
          <p:cNvPr id="3" name="Content Placeholder 2"/>
          <p:cNvSpPr>
            <a:spLocks noGrp="1"/>
          </p:cNvSpPr>
          <p:nvPr>
            <p:ph idx="1"/>
          </p:nvPr>
        </p:nvSpPr>
        <p:spPr>
          <a:xfrm>
            <a:off x="457200" y="1600200"/>
            <a:ext cx="8229600" cy="4709120"/>
          </a:xfrm>
        </p:spPr>
        <p:txBody>
          <a:bodyPr>
            <a:normAutofit fontScale="62500" lnSpcReduction="20000"/>
          </a:bodyPr>
          <a:lstStyle/>
          <a:p>
            <a:r>
              <a:rPr lang="en-US" dirty="0"/>
              <a:t>Sort: </a:t>
            </a:r>
            <a:r>
              <a:rPr lang="en-US" dirty="0" err="1"/>
              <a:t>cú</a:t>
            </a:r>
            <a:r>
              <a:rPr lang="en-US" dirty="0"/>
              <a:t> </a:t>
            </a:r>
            <a:r>
              <a:rPr lang="en-US" dirty="0" err="1"/>
              <a:t>pháp</a:t>
            </a:r>
            <a:r>
              <a:rPr lang="en-US" dirty="0"/>
              <a:t> </a:t>
            </a:r>
            <a:r>
              <a:rPr lang="en-US" dirty="0" err="1"/>
              <a:t>bool</a:t>
            </a:r>
            <a:r>
              <a:rPr lang="en-US" dirty="0"/>
              <a:t> sort ( array &amp;$array [, </a:t>
            </a:r>
            <a:r>
              <a:rPr lang="en-US" dirty="0" err="1"/>
              <a:t>int</a:t>
            </a:r>
            <a:r>
              <a:rPr lang="en-US" dirty="0"/>
              <a:t> $</a:t>
            </a:r>
            <a:r>
              <a:rPr lang="en-US" dirty="0" err="1"/>
              <a:t>sort_flags</a:t>
            </a:r>
            <a:r>
              <a:rPr lang="en-US" dirty="0"/>
              <a:t> = SORT_REGULAR ] ): </a:t>
            </a:r>
            <a:r>
              <a:rPr lang="en-US" dirty="0" err="1"/>
              <a:t>Hàm</a:t>
            </a:r>
            <a:r>
              <a:rPr lang="en-US" dirty="0"/>
              <a:t> </a:t>
            </a:r>
            <a:r>
              <a:rPr lang="en-US" dirty="0" err="1"/>
              <a:t>này</a:t>
            </a:r>
            <a:r>
              <a:rPr lang="en-US" dirty="0"/>
              <a:t> </a:t>
            </a:r>
            <a:r>
              <a:rPr lang="en-US" dirty="0" err="1"/>
              <a:t>sắp</a:t>
            </a:r>
            <a:r>
              <a:rPr lang="en-US" dirty="0"/>
              <a:t> </a:t>
            </a:r>
            <a:r>
              <a:rPr lang="en-US" dirty="0" err="1"/>
              <a:t>xếp</a:t>
            </a:r>
            <a:r>
              <a:rPr lang="en-US" dirty="0"/>
              <a:t> </a:t>
            </a:r>
            <a:r>
              <a:rPr lang="en-US" dirty="0" err="1"/>
              <a:t>một</a:t>
            </a:r>
            <a:r>
              <a:rPr lang="en-US" dirty="0"/>
              <a:t> </a:t>
            </a:r>
            <a:r>
              <a:rPr lang="en-US" dirty="0" err="1"/>
              <a:t>mảng</a:t>
            </a:r>
            <a:r>
              <a:rPr lang="en-US" dirty="0"/>
              <a:t>. </a:t>
            </a:r>
            <a:r>
              <a:rPr lang="en-US" dirty="0" err="1"/>
              <a:t>Các</a:t>
            </a:r>
            <a:r>
              <a:rPr lang="en-US" dirty="0"/>
              <a:t> </a:t>
            </a:r>
            <a:r>
              <a:rPr lang="en-US" dirty="0" err="1"/>
              <a:t>phần</a:t>
            </a:r>
            <a:r>
              <a:rPr lang="en-US" dirty="0"/>
              <a:t> </a:t>
            </a:r>
            <a:r>
              <a:rPr lang="en-US" dirty="0" err="1"/>
              <a:t>tử</a:t>
            </a:r>
            <a:r>
              <a:rPr lang="en-US" dirty="0"/>
              <a:t> </a:t>
            </a:r>
            <a:r>
              <a:rPr lang="en-US" dirty="0" err="1"/>
              <a:t>sẽ</a:t>
            </a:r>
            <a:r>
              <a:rPr lang="en-US" dirty="0"/>
              <a:t> </a:t>
            </a:r>
            <a:r>
              <a:rPr lang="en-US" dirty="0" err="1"/>
              <a:t>được</a:t>
            </a:r>
            <a:r>
              <a:rPr lang="en-US" dirty="0"/>
              <a:t> </a:t>
            </a:r>
            <a:r>
              <a:rPr lang="en-US" dirty="0" err="1"/>
              <a:t>sắp</a:t>
            </a:r>
            <a:r>
              <a:rPr lang="en-US" dirty="0"/>
              <a:t> </a:t>
            </a:r>
            <a:r>
              <a:rPr lang="en-US" dirty="0" err="1"/>
              <a:t>xếp</a:t>
            </a:r>
            <a:r>
              <a:rPr lang="en-US" dirty="0"/>
              <a:t> </a:t>
            </a:r>
            <a:r>
              <a:rPr lang="en-US" dirty="0" err="1"/>
              <a:t>từ</a:t>
            </a:r>
            <a:r>
              <a:rPr lang="en-US" dirty="0"/>
              <a:t> </a:t>
            </a:r>
            <a:r>
              <a:rPr lang="en-US" dirty="0" err="1"/>
              <a:t>thấp</a:t>
            </a:r>
            <a:r>
              <a:rPr lang="en-US" dirty="0"/>
              <a:t> </a:t>
            </a:r>
            <a:r>
              <a:rPr lang="en-US" dirty="0" err="1"/>
              <a:t>đến</a:t>
            </a:r>
            <a:r>
              <a:rPr lang="en-US" dirty="0"/>
              <a:t> </a:t>
            </a:r>
            <a:r>
              <a:rPr lang="en-US" dirty="0" err="1"/>
              <a:t>cao</a:t>
            </a:r>
            <a:r>
              <a:rPr lang="en-US" dirty="0"/>
              <a:t>.</a:t>
            </a:r>
          </a:p>
          <a:p>
            <a:pPr lvl="1"/>
            <a:r>
              <a:rPr lang="en-US" dirty="0"/>
              <a:t>$array: </a:t>
            </a:r>
            <a:r>
              <a:rPr lang="en-US" dirty="0" err="1"/>
              <a:t>Mảng</a:t>
            </a:r>
            <a:r>
              <a:rPr lang="en-US" dirty="0"/>
              <a:t> </a:t>
            </a:r>
            <a:r>
              <a:rPr lang="en-US" dirty="0" err="1"/>
              <a:t>cần</a:t>
            </a:r>
            <a:r>
              <a:rPr lang="en-US" dirty="0"/>
              <a:t> </a:t>
            </a:r>
            <a:r>
              <a:rPr lang="en-US" dirty="0" err="1"/>
              <a:t>sắp</a:t>
            </a:r>
            <a:r>
              <a:rPr lang="en-US" dirty="0"/>
              <a:t> </a:t>
            </a:r>
            <a:r>
              <a:rPr lang="en-US" dirty="0" err="1"/>
              <a:t>xếp</a:t>
            </a:r>
            <a:r>
              <a:rPr lang="en-US" dirty="0"/>
              <a:t>.</a:t>
            </a:r>
          </a:p>
          <a:p>
            <a:pPr lvl="1"/>
            <a:r>
              <a:rPr lang="en-US" dirty="0"/>
              <a:t>$</a:t>
            </a:r>
            <a:r>
              <a:rPr lang="en-US" dirty="0" err="1"/>
              <a:t>sort_flags</a:t>
            </a:r>
            <a:r>
              <a:rPr lang="en-US" dirty="0"/>
              <a:t>: </a:t>
            </a:r>
            <a:r>
              <a:rPr lang="en-US" dirty="0" err="1"/>
              <a:t>xác</a:t>
            </a:r>
            <a:r>
              <a:rPr lang="en-US" dirty="0"/>
              <a:t> </a:t>
            </a:r>
            <a:r>
              <a:rPr lang="en-US" dirty="0" err="1"/>
              <a:t>định</a:t>
            </a:r>
            <a:r>
              <a:rPr lang="en-US" dirty="0"/>
              <a:t> </a:t>
            </a:r>
            <a:r>
              <a:rPr lang="en-US" dirty="0" err="1"/>
              <a:t>cách</a:t>
            </a:r>
            <a:r>
              <a:rPr lang="en-US" dirty="0"/>
              <a:t> so </a:t>
            </a:r>
            <a:r>
              <a:rPr lang="en-US" dirty="0" err="1"/>
              <a:t>sánh</a:t>
            </a:r>
            <a:r>
              <a:rPr lang="en-US" dirty="0"/>
              <a:t> </a:t>
            </a:r>
            <a:r>
              <a:rPr lang="en-US" dirty="0" err="1"/>
              <a:t>khi</a:t>
            </a:r>
            <a:r>
              <a:rPr lang="en-US" dirty="0"/>
              <a:t> </a:t>
            </a:r>
            <a:r>
              <a:rPr lang="en-US" dirty="0" err="1"/>
              <a:t>sắp</a:t>
            </a:r>
            <a:r>
              <a:rPr lang="en-US" dirty="0"/>
              <a:t> </a:t>
            </a:r>
            <a:r>
              <a:rPr lang="en-US" dirty="0" err="1"/>
              <a:t>xếp</a:t>
            </a:r>
            <a:r>
              <a:rPr lang="en-US" dirty="0"/>
              <a:t> </a:t>
            </a:r>
            <a:r>
              <a:rPr lang="en-US" dirty="0" err="1"/>
              <a:t>và</a:t>
            </a:r>
            <a:r>
              <a:rPr lang="en-US" dirty="0"/>
              <a:t> </a:t>
            </a:r>
            <a:r>
              <a:rPr lang="en-US" dirty="0" err="1"/>
              <a:t>có</a:t>
            </a:r>
            <a:r>
              <a:rPr lang="en-US" dirty="0"/>
              <a:t> </a:t>
            </a:r>
            <a:r>
              <a:rPr lang="en-US" dirty="0" err="1"/>
              <a:t>các</a:t>
            </a:r>
            <a:r>
              <a:rPr lang="en-US" dirty="0"/>
              <a:t> </a:t>
            </a:r>
            <a:r>
              <a:rPr lang="en-US" dirty="0" err="1"/>
              <a:t>giá</a:t>
            </a:r>
            <a:r>
              <a:rPr lang="en-US" dirty="0"/>
              <a:t> </a:t>
            </a:r>
            <a:r>
              <a:rPr lang="en-US" dirty="0" err="1"/>
              <a:t>trị</a:t>
            </a:r>
            <a:r>
              <a:rPr lang="en-US" dirty="0"/>
              <a:t>:</a:t>
            </a:r>
          </a:p>
          <a:p>
            <a:pPr lvl="2"/>
            <a:r>
              <a:rPr lang="en-US" dirty="0"/>
              <a:t>SORT_REGULAR – So </a:t>
            </a:r>
            <a:r>
              <a:rPr lang="en-US" dirty="0" err="1"/>
              <a:t>sánh</a:t>
            </a:r>
            <a:r>
              <a:rPr lang="en-US" dirty="0"/>
              <a:t> </a:t>
            </a:r>
            <a:r>
              <a:rPr lang="en-US" dirty="0" err="1"/>
              <a:t>bình</a:t>
            </a:r>
            <a:r>
              <a:rPr lang="en-US" dirty="0"/>
              <a:t> </a:t>
            </a:r>
            <a:r>
              <a:rPr lang="en-US" dirty="0" err="1"/>
              <a:t>thường</a:t>
            </a:r>
            <a:r>
              <a:rPr lang="en-US" dirty="0"/>
              <a:t> (</a:t>
            </a:r>
            <a:r>
              <a:rPr lang="en-US" dirty="0" err="1"/>
              <a:t>không</a:t>
            </a:r>
            <a:r>
              <a:rPr lang="en-US" dirty="0"/>
              <a:t> </a:t>
            </a:r>
            <a:r>
              <a:rPr lang="en-US" dirty="0" err="1"/>
              <a:t>đổi</a:t>
            </a:r>
            <a:r>
              <a:rPr lang="en-US" dirty="0"/>
              <a:t> </a:t>
            </a:r>
            <a:r>
              <a:rPr lang="en-US" dirty="0" err="1"/>
              <a:t>kiểu</a:t>
            </a:r>
            <a:r>
              <a:rPr lang="en-US" dirty="0"/>
              <a:t> </a:t>
            </a:r>
            <a:r>
              <a:rPr lang="en-US" dirty="0" err="1"/>
              <a:t>dữ</a:t>
            </a:r>
            <a:r>
              <a:rPr lang="en-US" dirty="0"/>
              <a:t> </a:t>
            </a:r>
            <a:r>
              <a:rPr lang="en-US" dirty="0" err="1"/>
              <a:t>liệu</a:t>
            </a:r>
            <a:r>
              <a:rPr lang="en-US" dirty="0"/>
              <a:t>)</a:t>
            </a:r>
          </a:p>
          <a:p>
            <a:pPr lvl="2"/>
            <a:r>
              <a:rPr lang="en-US" dirty="0"/>
              <a:t>SORT_NUMERIC – So </a:t>
            </a:r>
            <a:r>
              <a:rPr lang="en-US" dirty="0" err="1"/>
              <a:t>sánh</a:t>
            </a:r>
            <a:r>
              <a:rPr lang="en-US" dirty="0"/>
              <a:t> </a:t>
            </a:r>
            <a:r>
              <a:rPr lang="en-US" dirty="0" err="1"/>
              <a:t>theo</a:t>
            </a:r>
            <a:r>
              <a:rPr lang="en-US" dirty="0"/>
              <a:t> </a:t>
            </a:r>
            <a:r>
              <a:rPr lang="en-US" dirty="0" err="1"/>
              <a:t>dạng</a:t>
            </a:r>
            <a:r>
              <a:rPr lang="en-US" dirty="0"/>
              <a:t> </a:t>
            </a:r>
            <a:r>
              <a:rPr lang="en-US" dirty="0" err="1"/>
              <a:t>số</a:t>
            </a:r>
            <a:endParaRPr lang="en-US" dirty="0"/>
          </a:p>
          <a:p>
            <a:pPr lvl="2"/>
            <a:r>
              <a:rPr lang="en-US" dirty="0"/>
              <a:t>SORT_STRING – So </a:t>
            </a:r>
            <a:r>
              <a:rPr lang="en-US" dirty="0" err="1"/>
              <a:t>sánh</a:t>
            </a:r>
            <a:r>
              <a:rPr lang="en-US" dirty="0"/>
              <a:t> </a:t>
            </a:r>
            <a:r>
              <a:rPr lang="en-US" dirty="0" err="1"/>
              <a:t>theo</a:t>
            </a:r>
            <a:r>
              <a:rPr lang="en-US" dirty="0"/>
              <a:t> </a:t>
            </a:r>
            <a:r>
              <a:rPr lang="en-US" dirty="0" err="1"/>
              <a:t>dạng</a:t>
            </a:r>
            <a:r>
              <a:rPr lang="en-US" dirty="0"/>
              <a:t> </a:t>
            </a:r>
            <a:r>
              <a:rPr lang="en-US" dirty="0" err="1"/>
              <a:t>chuỗi</a:t>
            </a:r>
            <a:r>
              <a:rPr lang="en-US" dirty="0"/>
              <a:t>. </a:t>
            </a:r>
          </a:p>
          <a:p>
            <a:pPr lvl="1"/>
            <a:r>
              <a:rPr lang="en-US" dirty="0" err="1"/>
              <a:t>Hàm</a:t>
            </a:r>
            <a:r>
              <a:rPr lang="en-US" dirty="0"/>
              <a:t> </a:t>
            </a:r>
            <a:r>
              <a:rPr lang="en-US" dirty="0" err="1"/>
              <a:t>trả</a:t>
            </a:r>
            <a:r>
              <a:rPr lang="en-US" dirty="0"/>
              <a:t> </a:t>
            </a:r>
            <a:r>
              <a:rPr lang="en-US" dirty="0" err="1"/>
              <a:t>về</a:t>
            </a:r>
            <a:r>
              <a:rPr lang="en-US" dirty="0"/>
              <a:t> true/false </a:t>
            </a:r>
            <a:r>
              <a:rPr lang="en-US" dirty="0" err="1"/>
              <a:t>nếu</a:t>
            </a:r>
            <a:r>
              <a:rPr lang="en-US" dirty="0"/>
              <a:t> </a:t>
            </a:r>
            <a:r>
              <a:rPr lang="en-US" dirty="0" err="1"/>
              <a:t>thành</a:t>
            </a:r>
            <a:r>
              <a:rPr lang="en-US" dirty="0"/>
              <a:t> </a:t>
            </a:r>
            <a:r>
              <a:rPr lang="en-US" dirty="0" err="1"/>
              <a:t>công</a:t>
            </a:r>
            <a:r>
              <a:rPr lang="en-US" dirty="0"/>
              <a:t> hay </a:t>
            </a:r>
            <a:r>
              <a:rPr lang="en-US" dirty="0" err="1"/>
              <a:t>lỗi</a:t>
            </a:r>
            <a:r>
              <a:rPr lang="en-US" dirty="0"/>
              <a:t>.</a:t>
            </a:r>
          </a:p>
          <a:p>
            <a:pPr marL="457200" lvl="1" indent="0">
              <a:buNone/>
            </a:pPr>
            <a:r>
              <a:rPr lang="en-US" dirty="0" err="1"/>
              <a:t>Ví</a:t>
            </a:r>
            <a:r>
              <a:rPr lang="en-US" dirty="0"/>
              <a:t> </a:t>
            </a:r>
            <a:r>
              <a:rPr lang="en-US" dirty="0" err="1"/>
              <a:t>dụ</a:t>
            </a:r>
            <a:r>
              <a:rPr lang="en-US" dirty="0"/>
              <a:t>: </a:t>
            </a:r>
          </a:p>
          <a:p>
            <a:pPr marL="457200" lvl="1" indent="0">
              <a:buNone/>
            </a:pPr>
            <a:r>
              <a:rPr lang="en-US" dirty="0"/>
              <a:t>&lt;?</a:t>
            </a:r>
            <a:r>
              <a:rPr lang="en-US" dirty="0" err="1"/>
              <a:t>php</a:t>
            </a:r>
            <a:r>
              <a:rPr lang="en-US" dirty="0"/>
              <a:t>	</a:t>
            </a:r>
          </a:p>
          <a:p>
            <a:pPr marL="457200" lvl="1" indent="0">
              <a:buNone/>
            </a:pPr>
            <a:r>
              <a:rPr lang="en-US" dirty="0"/>
              <a:t>$fruits = array("lemon", "orange", "banana", "apple");</a:t>
            </a:r>
          </a:p>
          <a:p>
            <a:pPr marL="457200" lvl="1" indent="0">
              <a:buNone/>
            </a:pPr>
            <a:r>
              <a:rPr lang="en-US" dirty="0"/>
              <a:t>sort($fruits);</a:t>
            </a:r>
          </a:p>
          <a:p>
            <a:pPr marL="457200" lvl="1" indent="0">
              <a:buNone/>
            </a:pPr>
            <a:r>
              <a:rPr lang="en-US" dirty="0" err="1"/>
              <a:t>foreach</a:t>
            </a:r>
            <a:r>
              <a:rPr lang="en-US" dirty="0"/>
              <a:t> ($fruits as $key =&gt; $</a:t>
            </a:r>
            <a:r>
              <a:rPr lang="en-US" dirty="0" err="1"/>
              <a:t>val</a:t>
            </a:r>
            <a:r>
              <a:rPr lang="en-US" dirty="0"/>
              <a:t>) {</a:t>
            </a:r>
          </a:p>
          <a:p>
            <a:pPr marL="457200" lvl="1" indent="0">
              <a:buNone/>
            </a:pPr>
            <a:r>
              <a:rPr lang="en-US" dirty="0"/>
              <a:t>	echo "fruits[" . $key . "] = " . $</a:t>
            </a:r>
            <a:r>
              <a:rPr lang="en-US" dirty="0" err="1"/>
              <a:t>val</a:t>
            </a:r>
            <a:r>
              <a:rPr lang="en-US" dirty="0"/>
              <a:t> . "\n";</a:t>
            </a:r>
          </a:p>
          <a:p>
            <a:pPr marL="457200" lvl="1" indent="0">
              <a:buNone/>
            </a:pPr>
            <a:r>
              <a:rPr lang="en-US" dirty="0"/>
              <a:t>	}</a:t>
            </a:r>
          </a:p>
          <a:p>
            <a:pPr marL="457200" lvl="1" indent="0">
              <a:buNone/>
            </a:pPr>
            <a:r>
              <a:rPr lang="en-US" dirty="0"/>
              <a:t>	?&gt;</a:t>
            </a:r>
          </a:p>
          <a:p>
            <a:pPr marL="0" indent="0">
              <a:buNone/>
            </a:pPr>
            <a:endParaRPr lang="en-US" dirty="0"/>
          </a:p>
        </p:txBody>
      </p:sp>
      <p:sp>
        <p:nvSpPr>
          <p:cNvPr id="4" name="TextBox 3"/>
          <p:cNvSpPr txBox="1"/>
          <p:nvPr/>
        </p:nvSpPr>
        <p:spPr>
          <a:xfrm>
            <a:off x="6156176" y="4437112"/>
            <a:ext cx="2239716" cy="1600438"/>
          </a:xfrm>
          <a:prstGeom prst="rect">
            <a:avLst/>
          </a:prstGeom>
          <a:noFill/>
          <a:ln>
            <a:solidFill>
              <a:schemeClr val="accent1"/>
            </a:solidFill>
          </a:ln>
        </p:spPr>
        <p:txBody>
          <a:bodyPr wrap="none" rtlCol="0">
            <a:spAutoFit/>
          </a:bodyPr>
          <a:lstStyle/>
          <a:p>
            <a:pPr lvl="1"/>
            <a:r>
              <a:rPr lang="en-US" sz="1600" dirty="0" err="1"/>
              <a:t>Kết</a:t>
            </a:r>
            <a:r>
              <a:rPr lang="en-US" sz="1600" dirty="0"/>
              <a:t> </a:t>
            </a:r>
            <a:r>
              <a:rPr lang="en-US" sz="1600" dirty="0" err="1"/>
              <a:t>quả</a:t>
            </a:r>
            <a:r>
              <a:rPr lang="en-US" sz="1600" dirty="0"/>
              <a:t>: </a:t>
            </a:r>
          </a:p>
          <a:p>
            <a:pPr lvl="1"/>
            <a:r>
              <a:rPr lang="fr-FR" sz="1600" dirty="0"/>
              <a:t>fruits[0] = </a:t>
            </a:r>
            <a:r>
              <a:rPr lang="fr-FR" sz="1600" dirty="0" err="1"/>
              <a:t>apple</a:t>
            </a:r>
            <a:endParaRPr lang="fr-FR" sz="1600" dirty="0"/>
          </a:p>
          <a:p>
            <a:pPr lvl="1"/>
            <a:r>
              <a:rPr lang="fr-FR" sz="1600" dirty="0"/>
              <a:t>fruits[1] = banana</a:t>
            </a:r>
          </a:p>
          <a:p>
            <a:pPr lvl="1"/>
            <a:r>
              <a:rPr lang="fr-FR" sz="1600" dirty="0"/>
              <a:t>fruits[2] = </a:t>
            </a:r>
            <a:r>
              <a:rPr lang="fr-FR" sz="1600" dirty="0" err="1"/>
              <a:t>lemon</a:t>
            </a:r>
            <a:endParaRPr lang="fr-FR" sz="1600" dirty="0"/>
          </a:p>
          <a:p>
            <a:pPr lvl="1"/>
            <a:r>
              <a:rPr lang="fr-FR" sz="1600" dirty="0"/>
              <a:t>fruits[3] = orange</a:t>
            </a:r>
            <a:endParaRPr lang="en-US" sz="1600" dirty="0"/>
          </a:p>
          <a:p>
            <a:endParaRPr lang="en-US" dirty="0"/>
          </a:p>
        </p:txBody>
      </p:sp>
    </p:spTree>
    <p:extLst>
      <p:ext uri="{BB962C8B-B14F-4D97-AF65-F5344CB8AC3E}">
        <p14:creationId xmlns:p14="http://schemas.microsoft.com/office/powerpoint/2010/main" val="8236286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Chuyển</a:t>
            </a:r>
            <a:r>
              <a:rPr lang="en-US" dirty="0"/>
              <a:t> </a:t>
            </a:r>
            <a:r>
              <a:rPr lang="en-US" dirty="0" err="1"/>
              <a:t>đổi</a:t>
            </a:r>
            <a:r>
              <a:rPr lang="en-US" dirty="0"/>
              <a:t> Array -String</a:t>
            </a:r>
          </a:p>
        </p:txBody>
      </p:sp>
      <p:sp>
        <p:nvSpPr>
          <p:cNvPr id="3" name="Content Placeholder 2"/>
          <p:cNvSpPr>
            <a:spLocks noGrp="1"/>
          </p:cNvSpPr>
          <p:nvPr>
            <p:ph idx="1"/>
          </p:nvPr>
        </p:nvSpPr>
        <p:spPr>
          <a:xfrm>
            <a:off x="457200" y="1600200"/>
            <a:ext cx="8229600" cy="5357192"/>
          </a:xfrm>
        </p:spPr>
        <p:txBody>
          <a:bodyPr>
            <a:normAutofit fontScale="55000" lnSpcReduction="20000"/>
          </a:bodyPr>
          <a:lstStyle/>
          <a:p>
            <a:r>
              <a:rPr lang="en-US" dirty="0"/>
              <a:t>Explode(): </a:t>
            </a:r>
            <a:r>
              <a:rPr lang="en-US" dirty="0" err="1"/>
              <a:t>Tách</a:t>
            </a:r>
            <a:r>
              <a:rPr lang="en-US" dirty="0"/>
              <a:t> </a:t>
            </a:r>
            <a:r>
              <a:rPr lang="en-US" dirty="0" err="1"/>
              <a:t>chuỗi</a:t>
            </a:r>
            <a:r>
              <a:rPr lang="en-US" dirty="0"/>
              <a:t> </a:t>
            </a:r>
            <a:r>
              <a:rPr lang="en-US" dirty="0" err="1"/>
              <a:t>thành</a:t>
            </a:r>
            <a:r>
              <a:rPr lang="en-US" dirty="0"/>
              <a:t> </a:t>
            </a:r>
            <a:r>
              <a:rPr lang="en-US" dirty="0" err="1"/>
              <a:t>mảng</a:t>
            </a:r>
            <a:r>
              <a:rPr lang="en-US" dirty="0"/>
              <a:t>. array explode (string $delimiter , string $string )</a:t>
            </a:r>
          </a:p>
          <a:p>
            <a:pPr lvl="1"/>
            <a:r>
              <a:rPr lang="en-US" dirty="0"/>
              <a:t>$delimiter: </a:t>
            </a:r>
            <a:r>
              <a:rPr lang="en-US" dirty="0" err="1"/>
              <a:t>chuỗi</a:t>
            </a:r>
            <a:r>
              <a:rPr lang="en-US" dirty="0"/>
              <a:t> </a:t>
            </a:r>
            <a:r>
              <a:rPr lang="en-US" dirty="0" err="1"/>
              <a:t>phân</a:t>
            </a:r>
            <a:r>
              <a:rPr lang="en-US" dirty="0"/>
              <a:t> </a:t>
            </a:r>
            <a:r>
              <a:rPr lang="en-US" dirty="0" err="1"/>
              <a:t>cách</a:t>
            </a:r>
            <a:r>
              <a:rPr lang="en-US" dirty="0"/>
              <a:t>.</a:t>
            </a:r>
          </a:p>
          <a:p>
            <a:pPr lvl="1"/>
            <a:r>
              <a:rPr lang="en-US" dirty="0"/>
              <a:t>$string: </a:t>
            </a:r>
            <a:r>
              <a:rPr lang="en-US" dirty="0" err="1"/>
              <a:t>chuỗi</a:t>
            </a:r>
            <a:r>
              <a:rPr lang="en-US" dirty="0"/>
              <a:t> </a:t>
            </a:r>
            <a:r>
              <a:rPr lang="en-US" dirty="0" err="1"/>
              <a:t>cần</a:t>
            </a:r>
            <a:r>
              <a:rPr lang="en-US" dirty="0"/>
              <a:t> </a:t>
            </a:r>
            <a:r>
              <a:rPr lang="en-US" dirty="0" err="1"/>
              <a:t>tách</a:t>
            </a:r>
            <a:endParaRPr lang="en-US" dirty="0"/>
          </a:p>
          <a:p>
            <a:pPr lvl="1"/>
            <a:r>
              <a:rPr lang="en-US" dirty="0" err="1"/>
              <a:t>Kết</a:t>
            </a:r>
            <a:r>
              <a:rPr lang="en-US" dirty="0"/>
              <a:t> </a:t>
            </a:r>
            <a:r>
              <a:rPr lang="en-US" dirty="0" err="1"/>
              <a:t>quả</a:t>
            </a:r>
            <a:r>
              <a:rPr lang="en-US" dirty="0"/>
              <a:t> </a:t>
            </a:r>
            <a:r>
              <a:rPr lang="en-US" dirty="0" err="1"/>
              <a:t>trả</a:t>
            </a:r>
            <a:r>
              <a:rPr lang="en-US" dirty="0"/>
              <a:t> </a:t>
            </a:r>
            <a:r>
              <a:rPr lang="en-US" dirty="0" err="1"/>
              <a:t>về</a:t>
            </a:r>
            <a:r>
              <a:rPr lang="en-US" dirty="0"/>
              <a:t> </a:t>
            </a:r>
            <a:r>
              <a:rPr lang="en-US" dirty="0" err="1"/>
              <a:t>một</a:t>
            </a:r>
            <a:r>
              <a:rPr lang="en-US" dirty="0"/>
              <a:t> </a:t>
            </a:r>
            <a:r>
              <a:rPr lang="en-US" dirty="0" err="1"/>
              <a:t>mảng</a:t>
            </a:r>
            <a:r>
              <a:rPr lang="en-US" dirty="0"/>
              <a:t> </a:t>
            </a:r>
            <a:r>
              <a:rPr lang="en-US" dirty="0" err="1"/>
              <a:t>sau</a:t>
            </a:r>
            <a:r>
              <a:rPr lang="en-US" dirty="0"/>
              <a:t> </a:t>
            </a:r>
            <a:r>
              <a:rPr lang="en-US" dirty="0" err="1"/>
              <a:t>khi</a:t>
            </a:r>
            <a:r>
              <a:rPr lang="en-US" dirty="0"/>
              <a:t> </a:t>
            </a:r>
            <a:r>
              <a:rPr lang="en-US" dirty="0" err="1"/>
              <a:t>tách</a:t>
            </a:r>
            <a:r>
              <a:rPr lang="en-US" dirty="0"/>
              <a:t> </a:t>
            </a:r>
            <a:r>
              <a:rPr lang="en-US" dirty="0" err="1"/>
              <a:t>chuỗi</a:t>
            </a:r>
            <a:r>
              <a:rPr lang="en-US" dirty="0"/>
              <a:t>.</a:t>
            </a:r>
          </a:p>
          <a:p>
            <a:pPr lvl="1"/>
            <a:r>
              <a:rPr lang="en-US" dirty="0" err="1"/>
              <a:t>Ví</a:t>
            </a:r>
            <a:r>
              <a:rPr lang="en-US" dirty="0"/>
              <a:t> </a:t>
            </a:r>
            <a:r>
              <a:rPr lang="en-US" dirty="0" err="1"/>
              <a:t>dụ</a:t>
            </a:r>
            <a:r>
              <a:rPr lang="en-US" dirty="0"/>
              <a:t>:</a:t>
            </a:r>
          </a:p>
          <a:p>
            <a:pPr marL="457200" lvl="1" indent="0">
              <a:buNone/>
            </a:pPr>
            <a:r>
              <a:rPr lang="en-US" dirty="0"/>
              <a:t>&lt;?</a:t>
            </a:r>
            <a:r>
              <a:rPr lang="en-US" dirty="0" err="1"/>
              <a:t>php</a:t>
            </a:r>
            <a:br>
              <a:rPr lang="en-US" dirty="0"/>
            </a:br>
            <a:r>
              <a:rPr lang="en-US" dirty="0"/>
              <a:t>$pizza  = "piece1 piece2 piece3 piece4 piece5 piece6";</a:t>
            </a:r>
            <a:br>
              <a:rPr lang="en-US" dirty="0"/>
            </a:br>
            <a:r>
              <a:rPr lang="en-US" dirty="0"/>
              <a:t>$pieces = explode(" ", $pizza);</a:t>
            </a:r>
            <a:br>
              <a:rPr lang="en-US" dirty="0"/>
            </a:br>
            <a:r>
              <a:rPr lang="en-US" dirty="0"/>
              <a:t>echo $pieces[0]; // piece1</a:t>
            </a:r>
            <a:br>
              <a:rPr lang="en-US" dirty="0"/>
            </a:br>
            <a:r>
              <a:rPr lang="en-US" dirty="0"/>
              <a:t>echo $pieces[1]; // piece2</a:t>
            </a:r>
          </a:p>
          <a:p>
            <a:pPr marL="457200" lvl="1" indent="0">
              <a:buNone/>
            </a:pPr>
            <a:r>
              <a:rPr lang="en-US" dirty="0"/>
              <a:t>?&gt;</a:t>
            </a:r>
          </a:p>
          <a:p>
            <a:r>
              <a:rPr lang="en-US" dirty="0"/>
              <a:t>Implode(): </a:t>
            </a:r>
            <a:r>
              <a:rPr lang="en-US" dirty="0" err="1"/>
              <a:t>Ghép</a:t>
            </a:r>
            <a:r>
              <a:rPr lang="en-US" dirty="0"/>
              <a:t> </a:t>
            </a:r>
            <a:r>
              <a:rPr lang="en-US" dirty="0" err="1"/>
              <a:t>các</a:t>
            </a:r>
            <a:r>
              <a:rPr lang="en-US" dirty="0"/>
              <a:t> </a:t>
            </a:r>
            <a:r>
              <a:rPr lang="en-US" dirty="0" err="1"/>
              <a:t>phần</a:t>
            </a:r>
            <a:r>
              <a:rPr lang="en-US" dirty="0"/>
              <a:t> </a:t>
            </a:r>
            <a:r>
              <a:rPr lang="en-US" dirty="0" err="1"/>
              <a:t>tử</a:t>
            </a:r>
            <a:r>
              <a:rPr lang="en-US" dirty="0"/>
              <a:t> </a:t>
            </a:r>
            <a:r>
              <a:rPr lang="en-US" dirty="0" err="1"/>
              <a:t>của</a:t>
            </a:r>
            <a:r>
              <a:rPr lang="en-US" dirty="0"/>
              <a:t> </a:t>
            </a:r>
            <a:r>
              <a:rPr lang="en-US" dirty="0" err="1"/>
              <a:t>mảng</a:t>
            </a:r>
            <a:r>
              <a:rPr lang="en-US" dirty="0"/>
              <a:t> </a:t>
            </a:r>
            <a:r>
              <a:rPr lang="en-US" dirty="0" err="1"/>
              <a:t>thành</a:t>
            </a:r>
            <a:r>
              <a:rPr lang="en-US" dirty="0"/>
              <a:t> </a:t>
            </a:r>
            <a:r>
              <a:rPr lang="en-US" dirty="0" err="1"/>
              <a:t>chuỗi</a:t>
            </a:r>
            <a:r>
              <a:rPr lang="en-US" dirty="0"/>
              <a:t>. String  implode ( string $glue , array $pieces )</a:t>
            </a:r>
          </a:p>
          <a:p>
            <a:pPr lvl="1"/>
            <a:r>
              <a:rPr lang="en-US" dirty="0"/>
              <a:t>$glue: </a:t>
            </a:r>
            <a:r>
              <a:rPr lang="en-US" dirty="0" err="1"/>
              <a:t>Chuỗi</a:t>
            </a:r>
            <a:r>
              <a:rPr lang="en-US" dirty="0"/>
              <a:t> </a:t>
            </a:r>
            <a:r>
              <a:rPr lang="en-US" dirty="0" err="1"/>
              <a:t>kết</a:t>
            </a:r>
            <a:r>
              <a:rPr lang="en-US" dirty="0"/>
              <a:t> </a:t>
            </a:r>
            <a:r>
              <a:rPr lang="en-US" dirty="0" err="1"/>
              <a:t>nối</a:t>
            </a:r>
            <a:r>
              <a:rPr lang="en-US" dirty="0"/>
              <a:t>.</a:t>
            </a:r>
          </a:p>
          <a:p>
            <a:pPr lvl="1"/>
            <a:r>
              <a:rPr lang="en-US" dirty="0"/>
              <a:t>$pieces: </a:t>
            </a:r>
            <a:r>
              <a:rPr lang="en-US" dirty="0" err="1"/>
              <a:t>Mảng</a:t>
            </a:r>
            <a:r>
              <a:rPr lang="en-US" dirty="0"/>
              <a:t> </a:t>
            </a:r>
            <a:r>
              <a:rPr lang="en-US" dirty="0" err="1"/>
              <a:t>cần</a:t>
            </a:r>
            <a:r>
              <a:rPr lang="en-US" dirty="0"/>
              <a:t> </a:t>
            </a:r>
            <a:r>
              <a:rPr lang="en-US" dirty="0" err="1"/>
              <a:t>ghép</a:t>
            </a:r>
            <a:r>
              <a:rPr lang="en-US" dirty="0"/>
              <a:t> </a:t>
            </a:r>
            <a:r>
              <a:rPr lang="en-US" dirty="0" err="1"/>
              <a:t>các</a:t>
            </a:r>
            <a:r>
              <a:rPr lang="en-US" dirty="0"/>
              <a:t> </a:t>
            </a:r>
            <a:r>
              <a:rPr lang="en-US" dirty="0" err="1"/>
              <a:t>phần</a:t>
            </a:r>
            <a:r>
              <a:rPr lang="en-US" dirty="0"/>
              <a:t> </a:t>
            </a:r>
            <a:r>
              <a:rPr lang="en-US" dirty="0" err="1"/>
              <a:t>tử</a:t>
            </a:r>
            <a:endParaRPr lang="en-US" dirty="0"/>
          </a:p>
          <a:p>
            <a:pPr lvl="1"/>
            <a:r>
              <a:rPr lang="en-US" dirty="0" err="1"/>
              <a:t>Kết</a:t>
            </a:r>
            <a:r>
              <a:rPr lang="en-US" dirty="0"/>
              <a:t> </a:t>
            </a:r>
            <a:r>
              <a:rPr lang="en-US" dirty="0" err="1"/>
              <a:t>quả</a:t>
            </a:r>
            <a:r>
              <a:rPr lang="en-US" dirty="0"/>
              <a:t>: </a:t>
            </a:r>
            <a:r>
              <a:rPr lang="en-US" dirty="0" err="1"/>
              <a:t>trả</a:t>
            </a:r>
            <a:r>
              <a:rPr lang="en-US" dirty="0"/>
              <a:t> </a:t>
            </a:r>
            <a:r>
              <a:rPr lang="en-US" dirty="0" err="1"/>
              <a:t>về</a:t>
            </a:r>
            <a:r>
              <a:rPr lang="en-US" dirty="0"/>
              <a:t> </a:t>
            </a:r>
            <a:r>
              <a:rPr lang="en-US" dirty="0" err="1"/>
              <a:t>chuỗi</a:t>
            </a:r>
            <a:r>
              <a:rPr lang="en-US" dirty="0"/>
              <a:t> </a:t>
            </a:r>
            <a:r>
              <a:rPr lang="en-US" dirty="0" err="1"/>
              <a:t>đã</a:t>
            </a:r>
            <a:r>
              <a:rPr lang="en-US" dirty="0"/>
              <a:t> </a:t>
            </a:r>
            <a:r>
              <a:rPr lang="en-US" dirty="0" err="1"/>
              <a:t>gắn</a:t>
            </a:r>
            <a:r>
              <a:rPr lang="en-US" dirty="0"/>
              <a:t> </a:t>
            </a:r>
            <a:r>
              <a:rPr lang="en-US" dirty="0" err="1"/>
              <a:t>kết</a:t>
            </a:r>
            <a:r>
              <a:rPr lang="en-US" dirty="0"/>
              <a:t> </a:t>
            </a:r>
            <a:r>
              <a:rPr lang="en-US" dirty="0" err="1"/>
              <a:t>các</a:t>
            </a:r>
            <a:r>
              <a:rPr lang="en-US" dirty="0"/>
              <a:t> </a:t>
            </a:r>
            <a:r>
              <a:rPr lang="en-US" dirty="0" err="1"/>
              <a:t>phần</a:t>
            </a:r>
            <a:r>
              <a:rPr lang="en-US" dirty="0"/>
              <a:t> </a:t>
            </a:r>
            <a:r>
              <a:rPr lang="en-US" dirty="0" err="1"/>
              <a:t>tử</a:t>
            </a:r>
            <a:r>
              <a:rPr lang="en-US" dirty="0"/>
              <a:t> $glue </a:t>
            </a:r>
            <a:r>
              <a:rPr lang="en-US" dirty="0" err="1"/>
              <a:t>và</a:t>
            </a:r>
            <a:r>
              <a:rPr lang="en-US" dirty="0"/>
              <a:t> </a:t>
            </a:r>
            <a:r>
              <a:rPr lang="en-US" dirty="0" err="1"/>
              <a:t>giữa</a:t>
            </a:r>
            <a:r>
              <a:rPr lang="en-US" dirty="0"/>
              <a:t> </a:t>
            </a:r>
            <a:r>
              <a:rPr lang="en-US" dirty="0" err="1"/>
              <a:t>các</a:t>
            </a:r>
            <a:r>
              <a:rPr lang="en-US" dirty="0"/>
              <a:t> </a:t>
            </a:r>
            <a:r>
              <a:rPr lang="en-US" dirty="0" err="1"/>
              <a:t>phần</a:t>
            </a:r>
            <a:r>
              <a:rPr lang="en-US" dirty="0"/>
              <a:t> </a:t>
            </a:r>
            <a:r>
              <a:rPr lang="en-US" dirty="0" err="1"/>
              <a:t>tử</a:t>
            </a:r>
            <a:r>
              <a:rPr lang="en-US" dirty="0"/>
              <a:t> </a:t>
            </a:r>
            <a:r>
              <a:rPr lang="en-US" dirty="0" err="1"/>
              <a:t>mảng</a:t>
            </a:r>
            <a:r>
              <a:rPr lang="en-US" dirty="0"/>
              <a:t>.</a:t>
            </a:r>
          </a:p>
          <a:p>
            <a:pPr lvl="1"/>
            <a:r>
              <a:rPr lang="en-US" dirty="0" err="1"/>
              <a:t>Ví</a:t>
            </a:r>
            <a:r>
              <a:rPr lang="en-US" dirty="0"/>
              <a:t> </a:t>
            </a:r>
            <a:r>
              <a:rPr lang="en-US" dirty="0" err="1"/>
              <a:t>dụ</a:t>
            </a:r>
            <a:r>
              <a:rPr lang="en-US" dirty="0"/>
              <a:t>: </a:t>
            </a:r>
          </a:p>
          <a:p>
            <a:pPr marL="457200" lvl="1" indent="0">
              <a:buNone/>
            </a:pPr>
            <a:r>
              <a:rPr lang="en-US" dirty="0"/>
              <a:t>&lt;?</a:t>
            </a:r>
            <a:r>
              <a:rPr lang="en-US" dirty="0" err="1"/>
              <a:t>php</a:t>
            </a:r>
            <a:endParaRPr lang="en-US" dirty="0"/>
          </a:p>
          <a:p>
            <a:pPr marL="457200" lvl="1" indent="0">
              <a:buNone/>
            </a:pPr>
            <a:r>
              <a:rPr lang="en-US" dirty="0"/>
              <a:t>$array = array("</a:t>
            </a:r>
            <a:r>
              <a:rPr lang="en-US" dirty="0" err="1"/>
              <a:t>lastname</a:t>
            </a:r>
            <a:r>
              <a:rPr lang="en-US" dirty="0"/>
              <a:t>", "email", "phone");</a:t>
            </a:r>
          </a:p>
          <a:p>
            <a:pPr marL="457200" lvl="1" indent="0">
              <a:buNone/>
            </a:pPr>
            <a:r>
              <a:rPr lang="en-US" dirty="0"/>
              <a:t>$</a:t>
            </a:r>
            <a:r>
              <a:rPr lang="en-US" dirty="0" err="1"/>
              <a:t>comma_separated</a:t>
            </a:r>
            <a:r>
              <a:rPr lang="en-US" dirty="0"/>
              <a:t> = implode("-", $array);</a:t>
            </a:r>
          </a:p>
          <a:p>
            <a:pPr marL="457200" lvl="1" indent="0">
              <a:buNone/>
            </a:pPr>
            <a:r>
              <a:rPr lang="en-US" dirty="0"/>
              <a:t>echo $</a:t>
            </a:r>
            <a:r>
              <a:rPr lang="en-US" dirty="0" err="1"/>
              <a:t>comma_separated</a:t>
            </a:r>
            <a:r>
              <a:rPr lang="en-US" dirty="0"/>
              <a:t>; // </a:t>
            </a:r>
            <a:r>
              <a:rPr lang="en-US" dirty="0" err="1"/>
              <a:t>lastname</a:t>
            </a:r>
            <a:r>
              <a:rPr lang="en-US" dirty="0"/>
              <a:t>-email-phone</a:t>
            </a:r>
          </a:p>
          <a:p>
            <a:pPr marL="457200" lvl="1" indent="0">
              <a:buNone/>
            </a:pPr>
            <a:r>
              <a:rPr lang="en-US" dirty="0"/>
              <a:t>?&gt;</a:t>
            </a:r>
          </a:p>
          <a:p>
            <a:pPr marL="457200" lvl="1" indent="0">
              <a:buNone/>
            </a:pPr>
            <a:endParaRPr lang="en-US" dirty="0"/>
          </a:p>
          <a:p>
            <a:pPr marL="0" indent="0">
              <a:buNone/>
            </a:pPr>
            <a:endParaRPr lang="en-US" dirty="0"/>
          </a:p>
        </p:txBody>
      </p:sp>
    </p:spTree>
    <p:extLst>
      <p:ext uri="{BB962C8B-B14F-4D97-AF65-F5344CB8AC3E}">
        <p14:creationId xmlns:p14="http://schemas.microsoft.com/office/powerpoint/2010/main" val="968979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2" descr="Bấm vào hình để xem hình lớn hơn.  Tên: Nhờ PHP lỗ hổng này, 80% các trang web trên thế giới dễ bị tổn thương để Hackers.jpg Xem: 19 Size: 15.4 KB ID: 154"/>
          <p:cNvPicPr>
            <a:picLocks noChangeAspect="1" noChangeArrowheads="1"/>
          </p:cNvPicPr>
          <p:nvPr/>
        </p:nvPicPr>
        <p:blipFill>
          <a:blip r:embed="rId2" cstate="print"/>
          <a:srcRect/>
          <a:stretch>
            <a:fillRect/>
          </a:stretch>
        </p:blipFill>
        <p:spPr bwMode="auto">
          <a:xfrm>
            <a:off x="4644008" y="1340768"/>
            <a:ext cx="4752528" cy="3371851"/>
          </a:xfrm>
          <a:prstGeom prst="rect">
            <a:avLst/>
          </a:prstGeom>
          <a:noFill/>
        </p:spPr>
      </p:pic>
      <p:sp>
        <p:nvSpPr>
          <p:cNvPr id="2" name="Title 1"/>
          <p:cNvSpPr>
            <a:spLocks noGrp="1"/>
          </p:cNvSpPr>
          <p:nvPr>
            <p:ph type="title"/>
          </p:nvPr>
        </p:nvSpPr>
        <p:spPr/>
        <p:txBody>
          <a:bodyPr/>
          <a:lstStyle/>
          <a:p>
            <a:r>
              <a:rPr lang="en-US" dirty="0" err="1"/>
              <a:t>Biến</a:t>
            </a:r>
            <a:r>
              <a:rPr lang="en-US" dirty="0"/>
              <a:t> </a:t>
            </a:r>
            <a:r>
              <a:rPr lang="en-US" dirty="0" err="1"/>
              <a:t>mảng</a:t>
            </a:r>
            <a:r>
              <a:rPr lang="en-US" dirty="0"/>
              <a:t> </a:t>
            </a:r>
            <a:r>
              <a:rPr lang="en-US" dirty="0" err="1"/>
              <a:t>siêu</a:t>
            </a:r>
            <a:r>
              <a:rPr lang="en-US" dirty="0"/>
              <a:t> </a:t>
            </a:r>
            <a:r>
              <a:rPr lang="en-US" dirty="0" err="1"/>
              <a:t>toàn</a:t>
            </a:r>
            <a:r>
              <a:rPr lang="en-US" dirty="0"/>
              <a:t> </a:t>
            </a:r>
            <a:r>
              <a:rPr lang="en-US" dirty="0" err="1"/>
              <a:t>cục</a:t>
            </a:r>
            <a:endParaRPr lang="en-US" dirty="0"/>
          </a:p>
        </p:txBody>
      </p:sp>
      <p:sp>
        <p:nvSpPr>
          <p:cNvPr id="3" name="Content Placeholder 2"/>
          <p:cNvSpPr>
            <a:spLocks noGrp="1"/>
          </p:cNvSpPr>
          <p:nvPr>
            <p:ph idx="1"/>
          </p:nvPr>
        </p:nvSpPr>
        <p:spPr>
          <a:xfrm>
            <a:off x="457200" y="1600200"/>
            <a:ext cx="4690864" cy="4525963"/>
          </a:xfrm>
        </p:spPr>
        <p:txBody>
          <a:bodyPr>
            <a:normAutofit fontScale="85000" lnSpcReduction="20000"/>
          </a:bodyPr>
          <a:lstStyle/>
          <a:p>
            <a:r>
              <a:rPr lang="en-US" dirty="0" err="1"/>
              <a:t>Là</a:t>
            </a:r>
            <a:r>
              <a:rPr lang="en-US" dirty="0"/>
              <a:t> </a:t>
            </a:r>
            <a:r>
              <a:rPr lang="en-US" dirty="0" err="1"/>
              <a:t>các</a:t>
            </a:r>
            <a:r>
              <a:rPr lang="en-US" dirty="0"/>
              <a:t> </a:t>
            </a:r>
            <a:r>
              <a:rPr lang="en-US" dirty="0" err="1"/>
              <a:t>biến</a:t>
            </a:r>
            <a:r>
              <a:rPr lang="en-US" dirty="0"/>
              <a:t> </a:t>
            </a:r>
            <a:r>
              <a:rPr lang="en-US" dirty="0" err="1"/>
              <a:t>mảng</a:t>
            </a:r>
            <a:r>
              <a:rPr lang="en-US" dirty="0"/>
              <a:t> </a:t>
            </a:r>
            <a:r>
              <a:rPr lang="en-US" dirty="0" err="1"/>
              <a:t>có</a:t>
            </a:r>
            <a:r>
              <a:rPr lang="en-US" dirty="0"/>
              <a:t> </a:t>
            </a:r>
            <a:r>
              <a:rPr lang="en-US" dirty="0" err="1"/>
              <a:t>sẵn</a:t>
            </a:r>
            <a:r>
              <a:rPr lang="en-US" dirty="0"/>
              <a:t> </a:t>
            </a:r>
            <a:r>
              <a:rPr lang="en-US" dirty="0" err="1"/>
              <a:t>trong</a:t>
            </a:r>
            <a:r>
              <a:rPr lang="en-US" dirty="0"/>
              <a:t> </a:t>
            </a:r>
            <a:r>
              <a:rPr lang="en-US" dirty="0" err="1"/>
              <a:t>php</a:t>
            </a:r>
            <a:endParaRPr lang="en-US" dirty="0"/>
          </a:p>
          <a:p>
            <a:r>
              <a:rPr lang="en-US" dirty="0" err="1"/>
              <a:t>Có</a:t>
            </a:r>
            <a:r>
              <a:rPr lang="en-US" dirty="0"/>
              <a:t> </a:t>
            </a:r>
            <a:r>
              <a:rPr lang="en-US" dirty="0" err="1"/>
              <a:t>thể</a:t>
            </a:r>
            <a:r>
              <a:rPr lang="en-US" dirty="0"/>
              <a:t> </a:t>
            </a:r>
            <a:r>
              <a:rPr lang="en-US" dirty="0" err="1"/>
              <a:t>truy</a:t>
            </a:r>
            <a:r>
              <a:rPr lang="en-US" dirty="0"/>
              <a:t> </a:t>
            </a:r>
            <a:r>
              <a:rPr lang="en-US" dirty="0" err="1"/>
              <a:t>xuất</a:t>
            </a:r>
            <a:r>
              <a:rPr lang="en-US" dirty="0"/>
              <a:t> </a:t>
            </a:r>
            <a:r>
              <a:rPr lang="en-US" dirty="0" err="1"/>
              <a:t>từ</a:t>
            </a:r>
            <a:r>
              <a:rPr lang="en-US" dirty="0"/>
              <a:t> </a:t>
            </a:r>
            <a:r>
              <a:rPr lang="en-US" dirty="0" err="1"/>
              <a:t>bất</a:t>
            </a:r>
            <a:r>
              <a:rPr lang="en-US" dirty="0"/>
              <a:t> </a:t>
            </a:r>
            <a:r>
              <a:rPr lang="en-US" dirty="0" err="1"/>
              <a:t>cứ</a:t>
            </a:r>
            <a:r>
              <a:rPr lang="en-US" dirty="0"/>
              <a:t> </a:t>
            </a:r>
            <a:r>
              <a:rPr lang="en-US" dirty="0" err="1"/>
              <a:t>vị</a:t>
            </a:r>
            <a:r>
              <a:rPr lang="en-US" dirty="0"/>
              <a:t> </a:t>
            </a:r>
            <a:r>
              <a:rPr lang="en-US" dirty="0" err="1"/>
              <a:t>trí</a:t>
            </a:r>
            <a:r>
              <a:rPr lang="en-US" dirty="0"/>
              <a:t> </a:t>
            </a:r>
            <a:r>
              <a:rPr lang="en-US" dirty="0" err="1"/>
              <a:t>nào</a:t>
            </a:r>
            <a:r>
              <a:rPr lang="en-US" dirty="0"/>
              <a:t> </a:t>
            </a:r>
            <a:r>
              <a:rPr lang="en-US" dirty="0" err="1"/>
              <a:t>của</a:t>
            </a:r>
            <a:r>
              <a:rPr lang="en-US" dirty="0"/>
              <a:t> </a:t>
            </a:r>
            <a:r>
              <a:rPr lang="en-US" dirty="0" err="1"/>
              <a:t>trang</a:t>
            </a:r>
            <a:r>
              <a:rPr lang="en-US" dirty="0"/>
              <a:t> </a:t>
            </a:r>
            <a:r>
              <a:rPr lang="en-US" dirty="0" err="1"/>
              <a:t>php</a:t>
            </a:r>
            <a:r>
              <a:rPr lang="en-US" dirty="0"/>
              <a:t> </a:t>
            </a:r>
            <a:r>
              <a:rPr lang="en-US" dirty="0" err="1"/>
              <a:t>mà</a:t>
            </a:r>
            <a:r>
              <a:rPr lang="en-US" dirty="0"/>
              <a:t> </a:t>
            </a:r>
            <a:r>
              <a:rPr lang="en-US" dirty="0" err="1"/>
              <a:t>không</a:t>
            </a:r>
            <a:r>
              <a:rPr lang="en-US" dirty="0"/>
              <a:t> </a:t>
            </a:r>
            <a:r>
              <a:rPr lang="en-US" dirty="0" err="1"/>
              <a:t>cần</a:t>
            </a:r>
            <a:r>
              <a:rPr lang="en-US" dirty="0"/>
              <a:t> </a:t>
            </a:r>
            <a:r>
              <a:rPr lang="en-US"/>
              <a:t>khai </a:t>
            </a:r>
            <a:r>
              <a:rPr lang="en-US" dirty="0" err="1"/>
              <a:t>báo</a:t>
            </a:r>
            <a:r>
              <a:rPr lang="en-US" dirty="0"/>
              <a:t>.</a:t>
            </a:r>
          </a:p>
          <a:p>
            <a:r>
              <a:rPr lang="en-US" dirty="0" err="1"/>
              <a:t>Nếu</a:t>
            </a:r>
            <a:r>
              <a:rPr lang="en-US" dirty="0"/>
              <a:t> </a:t>
            </a:r>
            <a:r>
              <a:rPr lang="en-US" dirty="0" err="1"/>
              <a:t>cấu</a:t>
            </a:r>
            <a:r>
              <a:rPr lang="en-US" dirty="0"/>
              <a:t> </a:t>
            </a:r>
            <a:r>
              <a:rPr lang="en-US" dirty="0" err="1"/>
              <a:t>hình</a:t>
            </a:r>
            <a:r>
              <a:rPr lang="en-US" dirty="0"/>
              <a:t> php.ini </a:t>
            </a:r>
            <a:r>
              <a:rPr lang="en-US" dirty="0" err="1"/>
              <a:t>là</a:t>
            </a:r>
            <a:r>
              <a:rPr lang="en-US" dirty="0"/>
              <a:t> </a:t>
            </a:r>
            <a:r>
              <a:rPr lang="en-US" dirty="0" err="1"/>
              <a:t>register_globals</a:t>
            </a:r>
            <a:r>
              <a:rPr lang="en-US" dirty="0"/>
              <a:t> = On, </a:t>
            </a:r>
            <a:r>
              <a:rPr lang="en-US" dirty="0" err="1"/>
              <a:t>các</a:t>
            </a:r>
            <a:r>
              <a:rPr lang="en-US" dirty="0"/>
              <a:t> </a:t>
            </a:r>
            <a:r>
              <a:rPr lang="en-US" dirty="0" err="1"/>
              <a:t>chỉ</a:t>
            </a:r>
            <a:r>
              <a:rPr lang="en-US" dirty="0"/>
              <a:t> </a:t>
            </a:r>
            <a:r>
              <a:rPr lang="en-US" dirty="0" err="1"/>
              <a:t>số</a:t>
            </a:r>
            <a:r>
              <a:rPr lang="en-US" dirty="0"/>
              <a:t> </a:t>
            </a:r>
            <a:r>
              <a:rPr lang="en-US" dirty="0" err="1"/>
              <a:t>của</a:t>
            </a:r>
            <a:r>
              <a:rPr lang="en-US" dirty="0"/>
              <a:t> </a:t>
            </a:r>
            <a:r>
              <a:rPr lang="en-US" dirty="0" err="1"/>
              <a:t>biến</a:t>
            </a:r>
            <a:r>
              <a:rPr lang="en-US" dirty="0"/>
              <a:t> </a:t>
            </a:r>
            <a:r>
              <a:rPr lang="en-US" dirty="0" err="1"/>
              <a:t>mảng</a:t>
            </a:r>
            <a:r>
              <a:rPr lang="en-US" dirty="0"/>
              <a:t> </a:t>
            </a:r>
            <a:r>
              <a:rPr lang="en-US" dirty="0" err="1"/>
              <a:t>này</a:t>
            </a:r>
            <a:r>
              <a:rPr lang="en-US" dirty="0"/>
              <a:t> </a:t>
            </a:r>
            <a:r>
              <a:rPr lang="en-US" dirty="0" err="1"/>
              <a:t>sẽ</a:t>
            </a:r>
            <a:r>
              <a:rPr lang="en-US" dirty="0"/>
              <a:t> </a:t>
            </a:r>
            <a:r>
              <a:rPr lang="en-US" dirty="0" err="1"/>
              <a:t>trở</a:t>
            </a:r>
            <a:r>
              <a:rPr lang="en-US" dirty="0"/>
              <a:t> </a:t>
            </a:r>
            <a:r>
              <a:rPr lang="en-US" dirty="0" err="1"/>
              <a:t>thành</a:t>
            </a:r>
            <a:r>
              <a:rPr lang="en-US" dirty="0"/>
              <a:t> </a:t>
            </a:r>
            <a:r>
              <a:rPr lang="en-US" dirty="0" err="1"/>
              <a:t>các</a:t>
            </a:r>
            <a:r>
              <a:rPr lang="en-US" dirty="0"/>
              <a:t> </a:t>
            </a:r>
            <a:r>
              <a:rPr lang="en-US" dirty="0" err="1"/>
              <a:t>biến</a:t>
            </a:r>
            <a:r>
              <a:rPr lang="en-US" dirty="0"/>
              <a:t> </a:t>
            </a:r>
            <a:r>
              <a:rPr lang="en-US" dirty="0" err="1"/>
              <a:t>toàn</a:t>
            </a:r>
            <a:r>
              <a:rPr lang="en-US" dirty="0"/>
              <a:t> </a:t>
            </a:r>
            <a:r>
              <a:rPr lang="en-US" dirty="0" err="1"/>
              <a:t>cục</a:t>
            </a:r>
            <a:r>
              <a:rPr lang="en-US" dirty="0"/>
              <a:t>. </a:t>
            </a:r>
            <a:r>
              <a:rPr lang="en-US" dirty="0" err="1"/>
              <a:t>Ví</a:t>
            </a:r>
            <a:r>
              <a:rPr lang="en-US" dirty="0"/>
              <a:t> </a:t>
            </a:r>
            <a:r>
              <a:rPr lang="en-US" dirty="0" err="1"/>
              <a:t>dụ</a:t>
            </a:r>
            <a:r>
              <a:rPr lang="en-US" dirty="0"/>
              <a:t>: $_POST["foo"] </a:t>
            </a:r>
            <a:r>
              <a:rPr lang="en-US" dirty="0" err="1"/>
              <a:t>sẽ</a:t>
            </a:r>
            <a:r>
              <a:rPr lang="en-US" dirty="0"/>
              <a:t> </a:t>
            </a:r>
            <a:r>
              <a:rPr lang="en-US" dirty="0" err="1"/>
              <a:t>có</a:t>
            </a:r>
            <a:r>
              <a:rPr lang="en-US" dirty="0"/>
              <a:t> </a:t>
            </a:r>
            <a:r>
              <a:rPr lang="en-US" dirty="0" err="1"/>
              <a:t>thể</a:t>
            </a:r>
            <a:r>
              <a:rPr lang="en-US" dirty="0"/>
              <a:t> </a:t>
            </a:r>
            <a:r>
              <a:rPr lang="en-US" dirty="0" err="1"/>
              <a:t>truy</a:t>
            </a:r>
            <a:r>
              <a:rPr lang="en-US" dirty="0"/>
              <a:t> </a:t>
            </a:r>
            <a:r>
              <a:rPr lang="en-US" dirty="0" err="1"/>
              <a:t>xuất</a:t>
            </a:r>
            <a:r>
              <a:rPr lang="en-US" dirty="0"/>
              <a:t> </a:t>
            </a:r>
            <a:r>
              <a:rPr lang="en-US" dirty="0" err="1"/>
              <a:t>là</a:t>
            </a:r>
            <a:r>
              <a:rPr lang="en-US" dirty="0"/>
              <a:t> $foo. Ta </a:t>
            </a:r>
            <a:r>
              <a:rPr lang="en-US" dirty="0" err="1"/>
              <a:t>nên</a:t>
            </a:r>
            <a:r>
              <a:rPr lang="en-US" dirty="0"/>
              <a:t> </a:t>
            </a:r>
            <a:r>
              <a:rPr lang="en-US" dirty="0" err="1"/>
              <a:t>hạn</a:t>
            </a:r>
            <a:r>
              <a:rPr lang="en-US" dirty="0"/>
              <a:t> </a:t>
            </a:r>
            <a:r>
              <a:rPr lang="en-US" dirty="0" err="1"/>
              <a:t>chế</a:t>
            </a:r>
            <a:r>
              <a:rPr lang="en-US" dirty="0"/>
              <a:t> </a:t>
            </a:r>
            <a:r>
              <a:rPr lang="en-US" dirty="0" err="1"/>
              <a:t>sử</a:t>
            </a:r>
            <a:r>
              <a:rPr lang="en-US" dirty="0"/>
              <a:t> </a:t>
            </a:r>
            <a:r>
              <a:rPr lang="en-US" dirty="0" err="1"/>
              <a:t>dụng</a:t>
            </a:r>
            <a:r>
              <a:rPr lang="en-US" dirty="0"/>
              <a:t> </a:t>
            </a:r>
            <a:r>
              <a:rPr lang="en-US" dirty="0" err="1"/>
              <a:t>dạng</a:t>
            </a:r>
            <a:r>
              <a:rPr lang="en-US" dirty="0"/>
              <a:t> </a:t>
            </a:r>
            <a:r>
              <a:rPr lang="en-US" dirty="0" err="1"/>
              <a:t>này</a:t>
            </a:r>
            <a:endParaRPr lang="en-US" dirty="0"/>
          </a:p>
          <a:p>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Biến</a:t>
            </a:r>
            <a:r>
              <a:rPr lang="en-US" dirty="0"/>
              <a:t> </a:t>
            </a:r>
            <a:r>
              <a:rPr lang="en-US" dirty="0" err="1"/>
              <a:t>mảng</a:t>
            </a:r>
            <a:r>
              <a:rPr lang="en-US" dirty="0"/>
              <a:t> </a:t>
            </a:r>
            <a:r>
              <a:rPr lang="en-US" dirty="0" err="1"/>
              <a:t>siêu</a:t>
            </a:r>
            <a:r>
              <a:rPr lang="en-US" dirty="0"/>
              <a:t> </a:t>
            </a:r>
            <a:r>
              <a:rPr lang="en-US" dirty="0" err="1"/>
              <a:t>toàn</a:t>
            </a:r>
            <a:r>
              <a:rPr lang="en-US" dirty="0"/>
              <a:t> </a:t>
            </a:r>
            <a:r>
              <a:rPr lang="en-US" dirty="0" err="1"/>
              <a:t>cục</a:t>
            </a:r>
            <a:r>
              <a:rPr lang="en-US" dirty="0"/>
              <a:t> (</a:t>
            </a:r>
            <a:r>
              <a:rPr lang="en-US" dirty="0" err="1"/>
              <a:t>tt</a:t>
            </a:r>
            <a:r>
              <a:rPr lang="en-US" dirty="0"/>
              <a:t>)</a:t>
            </a:r>
          </a:p>
        </p:txBody>
      </p:sp>
      <p:sp>
        <p:nvSpPr>
          <p:cNvPr id="3" name="Content Placeholder 2"/>
          <p:cNvSpPr>
            <a:spLocks noGrp="1"/>
          </p:cNvSpPr>
          <p:nvPr>
            <p:ph idx="1"/>
          </p:nvPr>
        </p:nvSpPr>
        <p:spPr>
          <a:xfrm>
            <a:off x="457200" y="1600200"/>
            <a:ext cx="8686800" cy="4525963"/>
          </a:xfrm>
        </p:spPr>
        <p:txBody>
          <a:bodyPr>
            <a:normAutofit fontScale="85000" lnSpcReduction="20000"/>
          </a:bodyPr>
          <a:lstStyle/>
          <a:p>
            <a:r>
              <a:rPr lang="en-US" dirty="0"/>
              <a:t>$_REQUEST, $_GET, $_POST: </a:t>
            </a:r>
            <a:r>
              <a:rPr lang="en-US" dirty="0" err="1"/>
              <a:t>chứa</a:t>
            </a:r>
            <a:r>
              <a:rPr lang="en-US" dirty="0"/>
              <a:t> </a:t>
            </a:r>
            <a:r>
              <a:rPr lang="en-US" dirty="0" err="1"/>
              <a:t>dữ</a:t>
            </a:r>
            <a:r>
              <a:rPr lang="en-US" dirty="0"/>
              <a:t> </a:t>
            </a:r>
            <a:r>
              <a:rPr lang="en-US" dirty="0" err="1"/>
              <a:t>liệu</a:t>
            </a:r>
            <a:r>
              <a:rPr lang="en-US" dirty="0"/>
              <a:t> </a:t>
            </a:r>
            <a:r>
              <a:rPr lang="en-US" dirty="0" err="1"/>
              <a:t>các</a:t>
            </a:r>
            <a:r>
              <a:rPr lang="en-US" dirty="0"/>
              <a:t> </a:t>
            </a:r>
            <a:r>
              <a:rPr lang="en-US" dirty="0" err="1"/>
              <a:t>biến</a:t>
            </a:r>
            <a:r>
              <a:rPr lang="en-US" dirty="0"/>
              <a:t> </a:t>
            </a:r>
            <a:r>
              <a:rPr lang="en-US" dirty="0" err="1"/>
              <a:t>gửi</a:t>
            </a:r>
            <a:r>
              <a:rPr lang="en-US" dirty="0"/>
              <a:t> </a:t>
            </a:r>
            <a:r>
              <a:rPr lang="en-US" dirty="0" err="1"/>
              <a:t>từ</a:t>
            </a:r>
            <a:r>
              <a:rPr lang="en-US" dirty="0"/>
              <a:t> form </a:t>
            </a:r>
            <a:r>
              <a:rPr lang="en-US" dirty="0" err="1"/>
              <a:t>hoặc</a:t>
            </a:r>
            <a:r>
              <a:rPr lang="en-US" dirty="0"/>
              <a:t> URL client</a:t>
            </a:r>
          </a:p>
          <a:p>
            <a:r>
              <a:rPr lang="en-US" dirty="0"/>
              <a:t>$_FILES: </a:t>
            </a:r>
            <a:r>
              <a:rPr lang="en-US" dirty="0" err="1"/>
              <a:t>chứa</a:t>
            </a:r>
            <a:r>
              <a:rPr lang="en-US" dirty="0"/>
              <a:t> </a:t>
            </a:r>
            <a:r>
              <a:rPr lang="en-US" dirty="0" err="1"/>
              <a:t>thông</a:t>
            </a:r>
            <a:r>
              <a:rPr lang="en-US" dirty="0"/>
              <a:t> tin </a:t>
            </a:r>
            <a:r>
              <a:rPr lang="en-US" dirty="0" err="1"/>
              <a:t>các</a:t>
            </a:r>
            <a:r>
              <a:rPr lang="en-US" dirty="0"/>
              <a:t> </a:t>
            </a:r>
            <a:r>
              <a:rPr lang="en-US" dirty="0" err="1"/>
              <a:t>tập</a:t>
            </a:r>
            <a:r>
              <a:rPr lang="en-US" dirty="0"/>
              <a:t> tin </a:t>
            </a:r>
            <a:r>
              <a:rPr lang="en-US" dirty="0" err="1"/>
              <a:t>gửi</a:t>
            </a:r>
            <a:r>
              <a:rPr lang="en-US" dirty="0"/>
              <a:t> </a:t>
            </a:r>
            <a:r>
              <a:rPr lang="en-US" dirty="0" err="1"/>
              <a:t>từ</a:t>
            </a:r>
            <a:r>
              <a:rPr lang="en-US" dirty="0"/>
              <a:t> client.</a:t>
            </a:r>
          </a:p>
          <a:p>
            <a:r>
              <a:rPr lang="en-US" dirty="0"/>
              <a:t>$_SERVERS: </a:t>
            </a:r>
            <a:r>
              <a:rPr lang="vi-VN" dirty="0">
                <a:latin typeface="Calibri" pitchFamily="34" charset="0"/>
                <a:cs typeface="Calibri" pitchFamily="34" charset="0"/>
              </a:rPr>
              <a:t>$_SERVER: Mảng này ch</a:t>
            </a:r>
            <a:r>
              <a:rPr lang="en-US" dirty="0">
                <a:latin typeface="Calibri" pitchFamily="34" charset="0"/>
                <a:cs typeface="Calibri" pitchFamily="34" charset="0"/>
              </a:rPr>
              <a:t>ứ</a:t>
            </a:r>
            <a:r>
              <a:rPr lang="vi-VN" dirty="0">
                <a:latin typeface="Calibri" pitchFamily="34" charset="0"/>
                <a:cs typeface="Calibri" pitchFamily="34" charset="0"/>
              </a:rPr>
              <a:t>a thông tin về ngữ cảnh mà đoạn mã đang chạy, như là tên server, tên file đang chạy</a:t>
            </a:r>
            <a:r>
              <a:rPr lang="en-US" dirty="0">
                <a:latin typeface="Calibri" pitchFamily="34" charset="0"/>
                <a:cs typeface="Calibri" pitchFamily="34" charset="0"/>
              </a:rPr>
              <a:t>..</a:t>
            </a:r>
            <a:r>
              <a:rPr lang="en-US" dirty="0"/>
              <a:t>. </a:t>
            </a:r>
            <a:r>
              <a:rPr lang="en-US" dirty="0" err="1"/>
              <a:t>Dữ</a:t>
            </a:r>
            <a:r>
              <a:rPr lang="en-US" dirty="0"/>
              <a:t> </a:t>
            </a:r>
            <a:r>
              <a:rPr lang="en-US" dirty="0" err="1"/>
              <a:t>liệu</a:t>
            </a:r>
            <a:r>
              <a:rPr lang="en-US" dirty="0"/>
              <a:t> </a:t>
            </a:r>
            <a:r>
              <a:rPr lang="en-US" dirty="0" err="1"/>
              <a:t>mảng</a:t>
            </a:r>
            <a:r>
              <a:rPr lang="en-US" dirty="0"/>
              <a:t> </a:t>
            </a:r>
            <a:r>
              <a:rPr lang="en-US" dirty="0" err="1"/>
              <a:t>này</a:t>
            </a:r>
            <a:r>
              <a:rPr lang="en-US" dirty="0"/>
              <a:t> </a:t>
            </a:r>
            <a:r>
              <a:rPr lang="en-US" dirty="0" err="1"/>
              <a:t>được</a:t>
            </a:r>
            <a:r>
              <a:rPr lang="en-US" dirty="0"/>
              <a:t> </a:t>
            </a:r>
            <a:r>
              <a:rPr lang="en-US" dirty="0" err="1"/>
              <a:t>tạo</a:t>
            </a:r>
            <a:r>
              <a:rPr lang="en-US" dirty="0"/>
              <a:t> </a:t>
            </a:r>
            <a:r>
              <a:rPr lang="en-US" dirty="0" err="1"/>
              <a:t>bởi</a:t>
            </a:r>
            <a:r>
              <a:rPr lang="en-US" dirty="0"/>
              <a:t> web server. </a:t>
            </a:r>
          </a:p>
          <a:p>
            <a:r>
              <a:rPr lang="en-US" dirty="0"/>
              <a:t>$_SESSION &amp; $_COOKIE: 2 </a:t>
            </a:r>
            <a:r>
              <a:rPr lang="en-US" dirty="0" err="1"/>
              <a:t>mảng</a:t>
            </a:r>
            <a:r>
              <a:rPr lang="en-US" dirty="0"/>
              <a:t> </a:t>
            </a:r>
            <a:r>
              <a:rPr lang="en-US" dirty="0" err="1"/>
              <a:t>này</a:t>
            </a:r>
            <a:r>
              <a:rPr lang="en-US" dirty="0"/>
              <a:t> </a:t>
            </a:r>
            <a:r>
              <a:rPr lang="en-US" dirty="0" err="1"/>
              <a:t>chứa</a:t>
            </a:r>
            <a:r>
              <a:rPr lang="en-US" dirty="0"/>
              <a:t> </a:t>
            </a:r>
            <a:r>
              <a:rPr lang="en-US" dirty="0" err="1"/>
              <a:t>các</a:t>
            </a:r>
            <a:r>
              <a:rPr lang="en-US" dirty="0"/>
              <a:t> </a:t>
            </a:r>
            <a:r>
              <a:rPr lang="en-US" dirty="0" err="1"/>
              <a:t>thông</a:t>
            </a:r>
            <a:r>
              <a:rPr lang="en-US" dirty="0"/>
              <a:t> tin </a:t>
            </a:r>
            <a:r>
              <a:rPr lang="en-US" dirty="0" err="1"/>
              <a:t>về</a:t>
            </a:r>
            <a:r>
              <a:rPr lang="en-US" dirty="0"/>
              <a:t> </a:t>
            </a:r>
            <a:r>
              <a:rPr lang="en-US" dirty="0" err="1"/>
              <a:t>phiên</a:t>
            </a:r>
            <a:r>
              <a:rPr lang="en-US" dirty="0"/>
              <a:t> </a:t>
            </a:r>
            <a:r>
              <a:rPr lang="en-US" dirty="0" err="1"/>
              <a:t>làm</a:t>
            </a:r>
            <a:r>
              <a:rPr lang="en-US" dirty="0"/>
              <a:t> </a:t>
            </a:r>
            <a:r>
              <a:rPr lang="en-US" dirty="0" err="1"/>
              <a:t>việc</a:t>
            </a:r>
            <a:r>
              <a:rPr lang="en-US" dirty="0"/>
              <a:t> </a:t>
            </a:r>
            <a:r>
              <a:rPr lang="en-US" dirty="0" err="1"/>
              <a:t>và</a:t>
            </a:r>
            <a:r>
              <a:rPr lang="en-US" dirty="0"/>
              <a:t> cookie </a:t>
            </a:r>
            <a:r>
              <a:rPr lang="en-US" dirty="0" err="1"/>
              <a:t>của</a:t>
            </a:r>
            <a:r>
              <a:rPr lang="en-US" dirty="0"/>
              <a:t> client.</a:t>
            </a:r>
          </a:p>
          <a:p>
            <a:r>
              <a:rPr lang="en-US" dirty="0"/>
              <a:t> </a:t>
            </a:r>
            <a:r>
              <a:rPr lang="vi-VN" dirty="0">
                <a:latin typeface="Calibri" pitchFamily="34" charset="0"/>
                <a:cs typeface="Calibri" pitchFamily="34" charset="0"/>
              </a:rPr>
              <a:t>$_ENV: Chứa các biến môi trường mà engine PHP đang chạ</a:t>
            </a:r>
            <a:r>
              <a:rPr lang="en-US" dirty="0">
                <a:latin typeface="Calibri" pitchFamily="34" charset="0"/>
                <a:cs typeface="Calibri" pitchFamily="34" charset="0"/>
              </a:rPr>
              <a:t>y</a:t>
            </a:r>
          </a:p>
          <a:p>
            <a:r>
              <a:rPr lang="en-US" dirty="0" err="1">
                <a:latin typeface="Calibri" pitchFamily="34" charset="0"/>
                <a:cs typeface="Calibri" pitchFamily="34" charset="0"/>
              </a:rPr>
              <a:t>Để</a:t>
            </a:r>
            <a:r>
              <a:rPr lang="en-US" dirty="0">
                <a:latin typeface="Calibri" pitchFamily="34" charset="0"/>
                <a:cs typeface="Calibri" pitchFamily="34" charset="0"/>
              </a:rPr>
              <a:t> </a:t>
            </a:r>
            <a:r>
              <a:rPr lang="en-US" dirty="0" err="1">
                <a:latin typeface="Calibri" pitchFamily="34" charset="0"/>
                <a:cs typeface="Calibri" pitchFamily="34" charset="0"/>
              </a:rPr>
              <a:t>xem</a:t>
            </a:r>
            <a:r>
              <a:rPr lang="en-US" dirty="0">
                <a:latin typeface="Calibri" pitchFamily="34" charset="0"/>
                <a:cs typeface="Calibri" pitchFamily="34" charset="0"/>
              </a:rPr>
              <a:t> </a:t>
            </a:r>
            <a:r>
              <a:rPr lang="en-US" dirty="0" err="1">
                <a:latin typeface="Calibri" pitchFamily="34" charset="0"/>
                <a:cs typeface="Calibri" pitchFamily="34" charset="0"/>
              </a:rPr>
              <a:t>nội</a:t>
            </a:r>
            <a:r>
              <a:rPr lang="en-US" dirty="0">
                <a:latin typeface="Calibri" pitchFamily="34" charset="0"/>
                <a:cs typeface="Calibri" pitchFamily="34" charset="0"/>
              </a:rPr>
              <a:t> dung </a:t>
            </a:r>
            <a:r>
              <a:rPr lang="en-US" dirty="0" err="1">
                <a:latin typeface="Calibri" pitchFamily="34" charset="0"/>
                <a:cs typeface="Calibri" pitchFamily="34" charset="0"/>
              </a:rPr>
              <a:t>các</a:t>
            </a:r>
            <a:r>
              <a:rPr lang="en-US" dirty="0">
                <a:latin typeface="Calibri" pitchFamily="34" charset="0"/>
                <a:cs typeface="Calibri" pitchFamily="34" charset="0"/>
              </a:rPr>
              <a:t> </a:t>
            </a:r>
            <a:r>
              <a:rPr lang="en-US" dirty="0" err="1">
                <a:latin typeface="Calibri" pitchFamily="34" charset="0"/>
                <a:cs typeface="Calibri" pitchFamily="34" charset="0"/>
              </a:rPr>
              <a:t>mảng</a:t>
            </a:r>
            <a:r>
              <a:rPr lang="en-US" dirty="0">
                <a:latin typeface="Calibri" pitchFamily="34" charset="0"/>
                <a:cs typeface="Calibri" pitchFamily="34" charset="0"/>
              </a:rPr>
              <a:t> </a:t>
            </a:r>
            <a:r>
              <a:rPr lang="en-US" dirty="0" err="1">
                <a:latin typeface="Calibri" pitchFamily="34" charset="0"/>
                <a:cs typeface="Calibri" pitchFamily="34" charset="0"/>
              </a:rPr>
              <a:t>này</a:t>
            </a:r>
            <a:r>
              <a:rPr lang="en-US" dirty="0">
                <a:latin typeface="Calibri" pitchFamily="34" charset="0"/>
                <a:cs typeface="Calibri" pitchFamily="34" charset="0"/>
              </a:rPr>
              <a:t>, </a:t>
            </a:r>
            <a:r>
              <a:rPr lang="en-US" dirty="0" err="1">
                <a:latin typeface="Calibri" pitchFamily="34" charset="0"/>
                <a:cs typeface="Calibri" pitchFamily="34" charset="0"/>
              </a:rPr>
              <a:t>nên</a:t>
            </a:r>
            <a:r>
              <a:rPr lang="en-US" dirty="0">
                <a:latin typeface="Calibri" pitchFamily="34" charset="0"/>
                <a:cs typeface="Calibri" pitchFamily="34" charset="0"/>
              </a:rPr>
              <a:t> </a:t>
            </a:r>
            <a:r>
              <a:rPr lang="en-US" dirty="0" err="1">
                <a:latin typeface="Calibri" pitchFamily="34" charset="0"/>
                <a:cs typeface="Calibri" pitchFamily="34" charset="0"/>
              </a:rPr>
              <a:t>sử</a:t>
            </a:r>
            <a:r>
              <a:rPr lang="en-US" dirty="0">
                <a:latin typeface="Calibri" pitchFamily="34" charset="0"/>
                <a:cs typeface="Calibri" pitchFamily="34" charset="0"/>
              </a:rPr>
              <a:t> </a:t>
            </a:r>
            <a:r>
              <a:rPr lang="en-US" dirty="0" err="1">
                <a:latin typeface="Calibri" pitchFamily="34" charset="0"/>
                <a:cs typeface="Calibri" pitchFamily="34" charset="0"/>
              </a:rPr>
              <a:t>dụng</a:t>
            </a:r>
            <a:r>
              <a:rPr lang="en-US" dirty="0">
                <a:latin typeface="Calibri" pitchFamily="34" charset="0"/>
                <a:cs typeface="Calibri" pitchFamily="34" charset="0"/>
              </a:rPr>
              <a:t> </a:t>
            </a:r>
            <a:r>
              <a:rPr lang="en-US" dirty="0" err="1">
                <a:latin typeface="Calibri" pitchFamily="34" charset="0"/>
                <a:cs typeface="Calibri" pitchFamily="34" charset="0"/>
              </a:rPr>
              <a:t>hàm</a:t>
            </a:r>
            <a:r>
              <a:rPr lang="en-US" dirty="0">
                <a:latin typeface="Calibri" pitchFamily="34" charset="0"/>
                <a:cs typeface="Calibri" pitchFamily="34" charset="0"/>
              </a:rPr>
              <a:t> </a:t>
            </a:r>
            <a:r>
              <a:rPr lang="en-US" dirty="0" err="1">
                <a:latin typeface="Calibri" pitchFamily="34" charset="0"/>
                <a:cs typeface="Calibri" pitchFamily="34" charset="0"/>
              </a:rPr>
              <a:t>print_r</a:t>
            </a:r>
            <a:r>
              <a:rPr lang="en-US" dirty="0">
                <a:latin typeface="Calibri" pitchFamily="34" charset="0"/>
                <a:cs typeface="Calibri" pitchFamily="34" charset="0"/>
              </a:rPr>
              <a:t> </a:t>
            </a:r>
            <a:r>
              <a:rPr lang="en-US" dirty="0" err="1">
                <a:latin typeface="Calibri" pitchFamily="34" charset="0"/>
                <a:cs typeface="Calibri" pitchFamily="34" charset="0"/>
              </a:rPr>
              <a:t>hoặc</a:t>
            </a:r>
            <a:r>
              <a:rPr lang="en-US" dirty="0">
                <a:latin typeface="Calibri" pitchFamily="34" charset="0"/>
                <a:cs typeface="Calibri" pitchFamily="34" charset="0"/>
              </a:rPr>
              <a:t> </a:t>
            </a:r>
            <a:r>
              <a:rPr lang="en-US" dirty="0" err="1">
                <a:latin typeface="Calibri" pitchFamily="34" charset="0"/>
                <a:cs typeface="Calibri" pitchFamily="34" charset="0"/>
              </a:rPr>
              <a:t>var_dump</a:t>
            </a:r>
            <a:r>
              <a:rPr lang="en-US" dirty="0">
                <a:latin typeface="Calibri" pitchFamily="34" charset="0"/>
                <a:cs typeface="Calibri" pitchFamily="34" charset="0"/>
              </a:rPr>
              <a:t>. </a:t>
            </a:r>
            <a:r>
              <a:rPr lang="en-US" dirty="0" err="1">
                <a:latin typeface="Calibri" pitchFamily="34" charset="0"/>
                <a:cs typeface="Calibri" pitchFamily="34" charset="0"/>
              </a:rPr>
              <a:t>Ví</a:t>
            </a:r>
            <a:r>
              <a:rPr lang="en-US" dirty="0">
                <a:latin typeface="Calibri" pitchFamily="34" charset="0"/>
                <a:cs typeface="Calibri" pitchFamily="34" charset="0"/>
              </a:rPr>
              <a:t> </a:t>
            </a:r>
            <a:r>
              <a:rPr lang="en-US" dirty="0" err="1">
                <a:latin typeface="Calibri" pitchFamily="34" charset="0"/>
                <a:cs typeface="Calibri" pitchFamily="34" charset="0"/>
              </a:rPr>
              <a:t>dụ</a:t>
            </a:r>
            <a:r>
              <a:rPr lang="en-US" dirty="0">
                <a:latin typeface="Calibri" pitchFamily="34" charset="0"/>
                <a:cs typeface="Calibri" pitchFamily="34" charset="0"/>
              </a:rPr>
              <a:t>: </a:t>
            </a:r>
            <a:r>
              <a:rPr lang="en-US" dirty="0" err="1">
                <a:latin typeface="Calibri" pitchFamily="34" charset="0"/>
                <a:cs typeface="Calibri" pitchFamily="34" charset="0"/>
              </a:rPr>
              <a:t>print_r</a:t>
            </a:r>
            <a:r>
              <a:rPr lang="en-US" dirty="0">
                <a:latin typeface="Calibri" pitchFamily="34" charset="0"/>
                <a:cs typeface="Calibri" pitchFamily="34" charset="0"/>
              </a:rPr>
              <a:t>($_SERVER).</a:t>
            </a:r>
          </a:p>
          <a:p>
            <a:endParaRPr lang="en-US" dirty="0"/>
          </a:p>
          <a:p>
            <a:endParaRPr lang="en-US" dirty="0"/>
          </a:p>
          <a:p>
            <a:endParaRPr lang="en-US" dirty="0"/>
          </a:p>
          <a:p>
            <a:endParaRPr lang="en-US" dirty="0"/>
          </a:p>
          <a:p>
            <a:endParaRPr lang="en-US" dirty="0"/>
          </a:p>
          <a:p>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Gửi</a:t>
            </a:r>
            <a:r>
              <a:rPr lang="en-US" dirty="0"/>
              <a:t> </a:t>
            </a:r>
            <a:r>
              <a:rPr lang="en-US" dirty="0" err="1"/>
              <a:t>nhận</a:t>
            </a:r>
            <a:r>
              <a:rPr lang="en-US" dirty="0"/>
              <a:t> </a:t>
            </a:r>
            <a:r>
              <a:rPr lang="en-US" dirty="0" err="1"/>
              <a:t>dữ</a:t>
            </a:r>
            <a:r>
              <a:rPr lang="en-US" dirty="0"/>
              <a:t> </a:t>
            </a:r>
            <a:r>
              <a:rPr lang="en-US" dirty="0" err="1"/>
              <a:t>liệu</a:t>
            </a:r>
            <a:r>
              <a:rPr lang="en-US" dirty="0"/>
              <a:t> client- server</a:t>
            </a:r>
          </a:p>
        </p:txBody>
      </p:sp>
      <p:sp>
        <p:nvSpPr>
          <p:cNvPr id="3" name="Content Placeholder 2"/>
          <p:cNvSpPr>
            <a:spLocks noGrp="1"/>
          </p:cNvSpPr>
          <p:nvPr>
            <p:ph idx="1"/>
          </p:nvPr>
        </p:nvSpPr>
        <p:spPr>
          <a:xfrm>
            <a:off x="1547664" y="1600200"/>
            <a:ext cx="7139136" cy="4525963"/>
          </a:xfrm>
        </p:spPr>
        <p:txBody>
          <a:bodyPr/>
          <a:lstStyle/>
          <a:p>
            <a:pPr marL="514350" indent="-514350"/>
            <a:r>
              <a:rPr lang="en-US" sz="2800" dirty="0" err="1">
                <a:solidFill>
                  <a:schemeClr val="tx1"/>
                </a:solidFill>
                <a:latin typeface="+mn-lt"/>
                <a:ea typeface="+mn-ea"/>
                <a:cs typeface="+mn-cs"/>
              </a:rPr>
              <a:t>Gửi</a:t>
            </a:r>
            <a:r>
              <a:rPr lang="en-US" sz="2800" dirty="0">
                <a:solidFill>
                  <a:schemeClr val="tx1"/>
                </a:solidFill>
                <a:latin typeface="+mn-lt"/>
                <a:ea typeface="+mn-ea"/>
                <a:cs typeface="+mn-cs"/>
              </a:rPr>
              <a:t> </a:t>
            </a:r>
            <a:r>
              <a:rPr lang="en-US" sz="2800" dirty="0" err="1">
                <a:solidFill>
                  <a:schemeClr val="tx1"/>
                </a:solidFill>
                <a:latin typeface="+mn-lt"/>
                <a:ea typeface="+mn-ea"/>
                <a:cs typeface="+mn-cs"/>
              </a:rPr>
              <a:t>nhận</a:t>
            </a:r>
            <a:r>
              <a:rPr lang="en-US" sz="2800" dirty="0">
                <a:solidFill>
                  <a:schemeClr val="tx1"/>
                </a:solidFill>
                <a:latin typeface="+mn-lt"/>
                <a:ea typeface="+mn-ea"/>
                <a:cs typeface="+mn-cs"/>
              </a:rPr>
              <a:t> </a:t>
            </a:r>
            <a:r>
              <a:rPr lang="en-US" sz="2800" dirty="0" err="1">
                <a:solidFill>
                  <a:schemeClr val="tx1"/>
                </a:solidFill>
                <a:latin typeface="+mn-lt"/>
                <a:ea typeface="+mn-ea"/>
                <a:cs typeface="+mn-cs"/>
              </a:rPr>
              <a:t>dữ</a:t>
            </a:r>
            <a:r>
              <a:rPr lang="en-US" sz="2800" dirty="0">
                <a:solidFill>
                  <a:schemeClr val="tx1"/>
                </a:solidFill>
                <a:latin typeface="+mn-lt"/>
                <a:ea typeface="+mn-ea"/>
                <a:cs typeface="+mn-cs"/>
              </a:rPr>
              <a:t> </a:t>
            </a:r>
            <a:r>
              <a:rPr lang="en-US" sz="2800" dirty="0" err="1">
                <a:solidFill>
                  <a:schemeClr val="tx1"/>
                </a:solidFill>
                <a:latin typeface="+mn-lt"/>
                <a:ea typeface="+mn-ea"/>
                <a:cs typeface="+mn-cs"/>
              </a:rPr>
              <a:t>liệu</a:t>
            </a:r>
            <a:r>
              <a:rPr lang="en-US" sz="2800" dirty="0">
                <a:solidFill>
                  <a:schemeClr val="tx1"/>
                </a:solidFill>
                <a:latin typeface="+mn-lt"/>
                <a:ea typeface="+mn-ea"/>
                <a:cs typeface="+mn-cs"/>
              </a:rPr>
              <a:t> qua URL</a:t>
            </a:r>
          </a:p>
          <a:p>
            <a:pPr marL="514350" indent="-514350"/>
            <a:r>
              <a:rPr lang="en-US" sz="2800" dirty="0" err="1"/>
              <a:t>Gửi</a:t>
            </a:r>
            <a:r>
              <a:rPr lang="en-US" sz="2800" dirty="0"/>
              <a:t> </a:t>
            </a:r>
            <a:r>
              <a:rPr lang="en-US" sz="2800" dirty="0" err="1"/>
              <a:t>nhận</a:t>
            </a:r>
            <a:r>
              <a:rPr lang="en-US" sz="2800" dirty="0"/>
              <a:t> </a:t>
            </a:r>
            <a:r>
              <a:rPr lang="en-US" sz="2800" dirty="0" err="1"/>
              <a:t>dự</a:t>
            </a:r>
            <a:r>
              <a:rPr lang="en-US" sz="2800" dirty="0"/>
              <a:t> </a:t>
            </a:r>
            <a:r>
              <a:rPr lang="en-US" sz="2800" dirty="0" err="1"/>
              <a:t>liệu</a:t>
            </a:r>
            <a:r>
              <a:rPr lang="en-US" sz="2800" dirty="0"/>
              <a:t> qua form </a:t>
            </a:r>
            <a:r>
              <a:rPr lang="en-US" sz="2800" dirty="0" err="1"/>
              <a:t>với</a:t>
            </a:r>
            <a:r>
              <a:rPr lang="en-US" sz="2800" dirty="0"/>
              <a:t> </a:t>
            </a:r>
            <a:r>
              <a:rPr lang="en-US" sz="2800" dirty="0" err="1"/>
              <a:t>phương</a:t>
            </a:r>
            <a:r>
              <a:rPr lang="en-US" sz="2800" dirty="0"/>
              <a:t> </a:t>
            </a:r>
            <a:r>
              <a:rPr lang="en-US" sz="2800" dirty="0" err="1"/>
              <a:t>thức</a:t>
            </a:r>
            <a:r>
              <a:rPr lang="en-US" sz="2800" dirty="0"/>
              <a:t> </a:t>
            </a:r>
            <a:r>
              <a:rPr lang="en-US" sz="2800" dirty="0" err="1"/>
              <a:t>gửi</a:t>
            </a:r>
            <a:r>
              <a:rPr lang="en-US" sz="2800" dirty="0"/>
              <a:t> GET</a:t>
            </a:r>
          </a:p>
          <a:p>
            <a:pPr marL="514350" indent="-514350"/>
            <a:r>
              <a:rPr lang="en-US" sz="2800" dirty="0" err="1"/>
              <a:t>Gửi</a:t>
            </a:r>
            <a:r>
              <a:rPr lang="en-US" sz="2800" dirty="0"/>
              <a:t> </a:t>
            </a:r>
            <a:r>
              <a:rPr lang="en-US" sz="2800" dirty="0" err="1"/>
              <a:t>nhận</a:t>
            </a:r>
            <a:r>
              <a:rPr lang="en-US" sz="2800" dirty="0"/>
              <a:t> </a:t>
            </a:r>
            <a:r>
              <a:rPr lang="en-US" sz="2800" dirty="0" err="1"/>
              <a:t>dữ</a:t>
            </a:r>
            <a:r>
              <a:rPr lang="en-US" sz="2800" dirty="0"/>
              <a:t> </a:t>
            </a:r>
            <a:r>
              <a:rPr lang="en-US" sz="2800" dirty="0" err="1"/>
              <a:t>liệu</a:t>
            </a:r>
            <a:r>
              <a:rPr lang="en-US" sz="2800" dirty="0"/>
              <a:t> qua Form </a:t>
            </a:r>
            <a:r>
              <a:rPr lang="en-US" sz="2800" dirty="0" err="1"/>
              <a:t>với</a:t>
            </a:r>
            <a:r>
              <a:rPr lang="en-US" sz="2800" dirty="0"/>
              <a:t> </a:t>
            </a:r>
            <a:r>
              <a:rPr lang="en-US" sz="2800" dirty="0" err="1"/>
              <a:t>phương</a:t>
            </a:r>
            <a:r>
              <a:rPr lang="en-US" sz="2800" dirty="0"/>
              <a:t> </a:t>
            </a:r>
            <a:r>
              <a:rPr lang="en-US" sz="2800" dirty="0" err="1"/>
              <a:t>thức</a:t>
            </a:r>
            <a:r>
              <a:rPr lang="en-US" sz="2800" dirty="0"/>
              <a:t> </a:t>
            </a:r>
            <a:r>
              <a:rPr lang="en-US" sz="2800" dirty="0" err="1"/>
              <a:t>gửi</a:t>
            </a:r>
            <a:r>
              <a:rPr lang="en-US" sz="2800" dirty="0"/>
              <a:t> </a:t>
            </a:r>
            <a:r>
              <a:rPr lang="en-US" sz="2800" dirty="0" err="1"/>
              <a:t>là</a:t>
            </a:r>
            <a:r>
              <a:rPr lang="en-US" sz="2800" dirty="0"/>
              <a:t> POST</a:t>
            </a:r>
          </a:p>
          <a:p>
            <a:pPr marL="514350" indent="-514350"/>
            <a:r>
              <a:rPr lang="en-US" sz="2800" dirty="0" err="1"/>
              <a:t>Gửi</a:t>
            </a:r>
            <a:r>
              <a:rPr lang="en-US" sz="2800" dirty="0"/>
              <a:t> </a:t>
            </a:r>
            <a:r>
              <a:rPr lang="en-US" sz="2800" dirty="0" err="1">
                <a:solidFill>
                  <a:schemeClr val="tx1"/>
                </a:solidFill>
                <a:latin typeface="+mn-lt"/>
                <a:ea typeface="+mn-ea"/>
                <a:cs typeface="+mn-cs"/>
              </a:rPr>
              <a:t>và</a:t>
            </a:r>
            <a:r>
              <a:rPr lang="en-US" sz="2800" dirty="0">
                <a:solidFill>
                  <a:schemeClr val="tx1"/>
                </a:solidFill>
                <a:latin typeface="+mn-lt"/>
                <a:ea typeface="+mn-ea"/>
                <a:cs typeface="+mn-cs"/>
              </a:rPr>
              <a:t> </a:t>
            </a:r>
            <a:r>
              <a:rPr lang="en-US" sz="2800" dirty="0" err="1">
                <a:solidFill>
                  <a:schemeClr val="tx1"/>
                </a:solidFill>
                <a:latin typeface="+mn-lt"/>
                <a:ea typeface="+mn-ea"/>
                <a:cs typeface="+mn-cs"/>
              </a:rPr>
              <a:t>nhận</a:t>
            </a:r>
            <a:r>
              <a:rPr lang="en-US" sz="2800" dirty="0">
                <a:solidFill>
                  <a:schemeClr val="tx1"/>
                </a:solidFill>
                <a:latin typeface="+mn-lt"/>
                <a:ea typeface="+mn-ea"/>
                <a:cs typeface="+mn-cs"/>
              </a:rPr>
              <a:t> </a:t>
            </a:r>
            <a:r>
              <a:rPr lang="en-US" sz="2800" dirty="0" err="1">
                <a:solidFill>
                  <a:schemeClr val="tx1"/>
                </a:solidFill>
                <a:latin typeface="+mn-lt"/>
                <a:ea typeface="+mn-ea"/>
                <a:cs typeface="+mn-cs"/>
              </a:rPr>
              <a:t>và</a:t>
            </a:r>
            <a:r>
              <a:rPr lang="en-US" sz="2800" dirty="0">
                <a:solidFill>
                  <a:schemeClr val="tx1"/>
                </a:solidFill>
                <a:latin typeface="+mn-lt"/>
                <a:ea typeface="+mn-ea"/>
                <a:cs typeface="+mn-cs"/>
              </a:rPr>
              <a:t> </a:t>
            </a:r>
            <a:r>
              <a:rPr lang="en-US" sz="2800" dirty="0" err="1">
                <a:solidFill>
                  <a:schemeClr val="tx1"/>
                </a:solidFill>
                <a:latin typeface="+mn-lt"/>
                <a:ea typeface="+mn-ea"/>
                <a:cs typeface="+mn-cs"/>
              </a:rPr>
              <a:t>xử</a:t>
            </a:r>
            <a:r>
              <a:rPr lang="en-US" sz="2800" dirty="0">
                <a:solidFill>
                  <a:schemeClr val="tx1"/>
                </a:solidFill>
                <a:latin typeface="+mn-lt"/>
                <a:ea typeface="+mn-ea"/>
                <a:cs typeface="+mn-cs"/>
              </a:rPr>
              <a:t> </a:t>
            </a:r>
            <a:r>
              <a:rPr lang="en-US" sz="2800" dirty="0" err="1">
                <a:solidFill>
                  <a:schemeClr val="tx1"/>
                </a:solidFill>
                <a:latin typeface="+mn-lt"/>
                <a:ea typeface="+mn-ea"/>
                <a:cs typeface="+mn-cs"/>
              </a:rPr>
              <a:t>lý</a:t>
            </a:r>
            <a:r>
              <a:rPr lang="en-US" sz="2800" dirty="0">
                <a:solidFill>
                  <a:schemeClr val="tx1"/>
                </a:solidFill>
                <a:latin typeface="+mn-lt"/>
                <a:ea typeface="+mn-ea"/>
                <a:cs typeface="+mn-cs"/>
              </a:rPr>
              <a:t> </a:t>
            </a:r>
            <a:r>
              <a:rPr lang="en-US" sz="2800" dirty="0" err="1">
                <a:solidFill>
                  <a:schemeClr val="tx1"/>
                </a:solidFill>
                <a:latin typeface="+mn-lt"/>
                <a:ea typeface="+mn-ea"/>
                <a:cs typeface="+mn-cs"/>
              </a:rPr>
              <a:t>tập</a:t>
            </a:r>
            <a:r>
              <a:rPr lang="en-US" sz="2800" dirty="0">
                <a:solidFill>
                  <a:schemeClr val="tx1"/>
                </a:solidFill>
                <a:latin typeface="+mn-lt"/>
                <a:ea typeface="+mn-ea"/>
                <a:cs typeface="+mn-cs"/>
              </a:rPr>
              <a:t> tin</a:t>
            </a:r>
          </a:p>
        </p:txBody>
      </p:sp>
    </p:spTree>
    <p:extLst>
      <p:ext uri="{BB962C8B-B14F-4D97-AF65-F5344CB8AC3E}">
        <p14:creationId xmlns:p14="http://schemas.microsoft.com/office/powerpoint/2010/main" val="914744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itchFamily="34" charset="0"/>
                <a:cs typeface="Arial" pitchFamily="34" charset="0"/>
              </a:rPr>
              <a:t>GỬI NHẬN DỮ LIỆU QUA URL</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pPr>
              <a:buNone/>
            </a:pPr>
            <a:r>
              <a:rPr lang="en-US" dirty="0"/>
              <a:t>		</a:t>
            </a:r>
          </a:p>
        </p:txBody>
      </p:sp>
      <p:pic>
        <p:nvPicPr>
          <p:cNvPr id="1026" name="Picture 2" descr="A basic schema of the Web client/server architectur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00100" y="1571612"/>
            <a:ext cx="7266639" cy="2561492"/>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1756470" y="4909810"/>
            <a:ext cx="5616624" cy="646331"/>
          </a:xfrm>
          <a:prstGeom prst="rect">
            <a:avLst/>
          </a:prstGeom>
          <a:noFill/>
        </p:spPr>
        <p:txBody>
          <a:bodyPr wrap="square" rtlCol="0">
            <a:spAutoFit/>
          </a:bodyPr>
          <a:lstStyle/>
          <a:p>
            <a:pPr algn="ctr"/>
            <a:r>
              <a:rPr lang="en-US" dirty="0" err="1"/>
              <a:t>Dữ</a:t>
            </a:r>
            <a:r>
              <a:rPr lang="en-US" dirty="0"/>
              <a:t> </a:t>
            </a:r>
            <a:r>
              <a:rPr lang="en-US" dirty="0" err="1"/>
              <a:t>liệu</a:t>
            </a:r>
            <a:r>
              <a:rPr lang="en-US" dirty="0"/>
              <a:t> </a:t>
            </a:r>
            <a:r>
              <a:rPr lang="en-US" dirty="0" err="1"/>
              <a:t>máy</a:t>
            </a:r>
            <a:r>
              <a:rPr lang="en-US" dirty="0"/>
              <a:t> </a:t>
            </a:r>
            <a:r>
              <a:rPr lang="en-US" dirty="0" err="1"/>
              <a:t>chủ</a:t>
            </a:r>
            <a:r>
              <a:rPr lang="en-US" dirty="0"/>
              <a:t> </a:t>
            </a:r>
            <a:r>
              <a:rPr lang="en-US" dirty="0" err="1"/>
              <a:t>nhận</a:t>
            </a:r>
            <a:r>
              <a:rPr lang="en-US" dirty="0"/>
              <a:t> </a:t>
            </a:r>
            <a:r>
              <a:rPr lang="en-US" dirty="0" err="1"/>
              <a:t>được</a:t>
            </a:r>
            <a:r>
              <a:rPr lang="en-US" dirty="0"/>
              <a:t>, </a:t>
            </a:r>
            <a:r>
              <a:rPr lang="en-US" dirty="0" err="1"/>
              <a:t>có</a:t>
            </a:r>
            <a:r>
              <a:rPr lang="en-US" dirty="0"/>
              <a:t> </a:t>
            </a:r>
            <a:r>
              <a:rPr lang="en-US" dirty="0" err="1"/>
              <a:t>thể</a:t>
            </a:r>
            <a:r>
              <a:rPr lang="en-US" dirty="0"/>
              <a:t> </a:t>
            </a:r>
            <a:r>
              <a:rPr lang="en-US" dirty="0" err="1"/>
              <a:t>truy</a:t>
            </a:r>
            <a:r>
              <a:rPr lang="en-US" dirty="0"/>
              <a:t> </a:t>
            </a:r>
            <a:r>
              <a:rPr lang="en-US" dirty="0" err="1"/>
              <a:t>xuất</a:t>
            </a:r>
            <a:r>
              <a:rPr lang="en-US" dirty="0"/>
              <a:t> qua </a:t>
            </a:r>
            <a:r>
              <a:rPr lang="en-US" dirty="0" err="1"/>
              <a:t>mảng</a:t>
            </a:r>
            <a:r>
              <a:rPr lang="en-US" dirty="0"/>
              <a:t> $_GET </a:t>
            </a:r>
            <a:r>
              <a:rPr lang="en-US" dirty="0" err="1"/>
              <a:t>hoặc</a:t>
            </a:r>
            <a:r>
              <a:rPr lang="en-US" dirty="0"/>
              <a:t> $_REQUEST</a:t>
            </a:r>
          </a:p>
        </p:txBody>
      </p:sp>
    </p:spTree>
    <p:extLst>
      <p:ext uri="{BB962C8B-B14F-4D97-AF65-F5344CB8AC3E}">
        <p14:creationId xmlns:p14="http://schemas.microsoft.com/office/powerpoint/2010/main" val="513656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81110"/>
            <a:ext cx="8229600" cy="1143000"/>
          </a:xfrm>
        </p:spPr>
        <p:txBody>
          <a:bodyPr>
            <a:normAutofit fontScale="90000"/>
          </a:bodyPr>
          <a:lstStyle/>
          <a:p>
            <a:r>
              <a:rPr lang="en-US" dirty="0">
                <a:latin typeface="Arial" pitchFamily="34" charset="0"/>
                <a:cs typeface="Arial" pitchFamily="34" charset="0"/>
              </a:rPr>
              <a:t>GỬI NHẬN DỮ LIỆU QUA URL(</a:t>
            </a:r>
            <a:r>
              <a:rPr lang="en-US" dirty="0" err="1">
                <a:latin typeface="Arial" pitchFamily="34" charset="0"/>
                <a:cs typeface="Arial" pitchFamily="34" charset="0"/>
              </a:rPr>
              <a:t>tt</a:t>
            </a:r>
            <a:r>
              <a:rPr lang="en-US" dirty="0">
                <a:latin typeface="Arial" pitchFamily="34" charset="0"/>
                <a:cs typeface="Arial" pitchFamily="34" charset="0"/>
              </a:rPr>
              <a:t>)</a:t>
            </a:r>
          </a:p>
        </p:txBody>
      </p:sp>
      <p:sp>
        <p:nvSpPr>
          <p:cNvPr id="3" name="Content Placeholder 2"/>
          <p:cNvSpPr>
            <a:spLocks noGrp="1"/>
          </p:cNvSpPr>
          <p:nvPr>
            <p:ph idx="1"/>
          </p:nvPr>
        </p:nvSpPr>
        <p:spPr>
          <a:xfrm>
            <a:off x="579848" y="1880413"/>
            <a:ext cx="7988968" cy="509954"/>
          </a:xfrm>
        </p:spPr>
        <p:txBody>
          <a:bodyPr>
            <a:normAutofit lnSpcReduction="10000"/>
          </a:bodyPr>
          <a:lstStyle/>
          <a:p>
            <a:pPr marL="0" indent="0">
              <a:buNone/>
            </a:pPr>
            <a:r>
              <a:rPr lang="en-US" sz="2800" dirty="0" err="1">
                <a:solidFill>
                  <a:schemeClr val="tx1"/>
                </a:solidFill>
              </a:rPr>
              <a:t>Xét</a:t>
            </a:r>
            <a:r>
              <a:rPr lang="en-US" sz="2800" dirty="0">
                <a:solidFill>
                  <a:schemeClr val="tx1"/>
                </a:solidFill>
              </a:rPr>
              <a:t> URL </a:t>
            </a:r>
            <a:r>
              <a:rPr lang="en-US" sz="2800" dirty="0" err="1">
                <a:solidFill>
                  <a:schemeClr val="tx1"/>
                </a:solidFill>
              </a:rPr>
              <a:t>sau</a:t>
            </a:r>
            <a:r>
              <a:rPr lang="en-US" sz="2800" dirty="0">
                <a:solidFill>
                  <a:schemeClr val="tx1"/>
                </a:solidFill>
              </a:rPr>
              <a:t>: http://abc.com/cong.php?a=1&amp;b=2</a:t>
            </a:r>
          </a:p>
        </p:txBody>
      </p:sp>
      <p:sp>
        <p:nvSpPr>
          <p:cNvPr id="4" name="Content Placeholder 2"/>
          <p:cNvSpPr txBox="1">
            <a:spLocks/>
          </p:cNvSpPr>
          <p:nvPr/>
        </p:nvSpPr>
        <p:spPr bwMode="auto">
          <a:xfrm>
            <a:off x="1453662" y="2361058"/>
            <a:ext cx="7221106" cy="509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buFontTx/>
              <a:buNone/>
            </a:pPr>
            <a:r>
              <a:rPr lang="en-US" sz="2800" kern="0" dirty="0" err="1">
                <a:solidFill>
                  <a:srgbClr val="FF0000"/>
                </a:solidFill>
              </a:rPr>
              <a:t>Trang</a:t>
            </a:r>
            <a:r>
              <a:rPr lang="en-US" sz="2800" kern="0" dirty="0">
                <a:solidFill>
                  <a:srgbClr val="FF0000"/>
                </a:solidFill>
              </a:rPr>
              <a:t> </a:t>
            </a:r>
            <a:r>
              <a:rPr lang="en-US" sz="2800" kern="0" dirty="0" err="1">
                <a:solidFill>
                  <a:srgbClr val="FF0000"/>
                </a:solidFill>
              </a:rPr>
              <a:t>được</a:t>
            </a:r>
            <a:r>
              <a:rPr lang="en-US" sz="2800" kern="0" dirty="0">
                <a:solidFill>
                  <a:srgbClr val="FF0000"/>
                </a:solidFill>
              </a:rPr>
              <a:t> </a:t>
            </a:r>
            <a:r>
              <a:rPr lang="en-US" sz="2800" kern="0" dirty="0" err="1">
                <a:solidFill>
                  <a:srgbClr val="FF0000"/>
                </a:solidFill>
              </a:rPr>
              <a:t>gọi</a:t>
            </a:r>
            <a:r>
              <a:rPr lang="en-US" sz="2800" kern="0" dirty="0">
                <a:solidFill>
                  <a:srgbClr val="FF0000"/>
                </a:solidFill>
              </a:rPr>
              <a:t> </a:t>
            </a:r>
            <a:r>
              <a:rPr lang="en-US" sz="2800" kern="0" dirty="0" err="1">
                <a:solidFill>
                  <a:srgbClr val="FF0000"/>
                </a:solidFill>
              </a:rPr>
              <a:t>xử</a:t>
            </a:r>
            <a:r>
              <a:rPr lang="en-US" sz="2800" kern="0" dirty="0">
                <a:solidFill>
                  <a:srgbClr val="FF0000"/>
                </a:solidFill>
              </a:rPr>
              <a:t> </a:t>
            </a:r>
            <a:r>
              <a:rPr lang="en-US" sz="2800" kern="0" dirty="0" err="1">
                <a:solidFill>
                  <a:srgbClr val="FF0000"/>
                </a:solidFill>
              </a:rPr>
              <a:t>lý</a:t>
            </a:r>
            <a:r>
              <a:rPr lang="en-US" sz="2800" kern="0" dirty="0">
                <a:solidFill>
                  <a:srgbClr val="FF0000"/>
                </a:solidFill>
              </a:rPr>
              <a:t>?</a:t>
            </a:r>
          </a:p>
        </p:txBody>
      </p:sp>
      <p:sp>
        <p:nvSpPr>
          <p:cNvPr id="5" name="Content Placeholder 2"/>
          <p:cNvSpPr txBox="1">
            <a:spLocks/>
          </p:cNvSpPr>
          <p:nvPr/>
        </p:nvSpPr>
        <p:spPr bwMode="auto">
          <a:xfrm>
            <a:off x="533401" y="2841516"/>
            <a:ext cx="8340968" cy="5099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cs typeface="+mn-cs"/>
              </a:defRPr>
            </a:lvl2pPr>
            <a:lvl3pPr marL="1143000" indent="-228600" algn="l" rtl="0" fontAlgn="base">
              <a:spcBef>
                <a:spcPct val="20000"/>
              </a:spcBef>
              <a:spcAft>
                <a:spcPct val="0"/>
              </a:spcAft>
              <a:buChar char="•"/>
              <a:defRPr sz="2400">
                <a:solidFill>
                  <a:schemeClr val="tx1"/>
                </a:solidFill>
                <a:latin typeface="+mn-lt"/>
                <a:cs typeface="+mn-cs"/>
              </a:defRPr>
            </a:lvl3pPr>
            <a:lvl4pPr marL="1600200" indent="-228600" algn="l" rtl="0" fontAlgn="base">
              <a:spcBef>
                <a:spcPct val="20000"/>
              </a:spcBef>
              <a:spcAft>
                <a:spcPct val="0"/>
              </a:spcAft>
              <a:buChar char="–"/>
              <a:defRPr sz="2000">
                <a:solidFill>
                  <a:schemeClr val="tx1"/>
                </a:solidFill>
                <a:latin typeface="+mn-lt"/>
                <a:cs typeface="+mn-cs"/>
              </a:defRPr>
            </a:lvl4pPr>
            <a:lvl5pPr marL="2057400" indent="-228600" algn="l" rtl="0" fontAlgn="base">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buFontTx/>
              <a:buNone/>
            </a:pPr>
            <a:r>
              <a:rPr lang="en-US" sz="2800" kern="0" dirty="0" err="1"/>
              <a:t>Trang</a:t>
            </a:r>
            <a:r>
              <a:rPr lang="en-US" sz="2800" kern="0" dirty="0"/>
              <a:t> </a:t>
            </a:r>
            <a:r>
              <a:rPr lang="en-US" sz="2800" kern="0" dirty="0" err="1"/>
              <a:t>xử</a:t>
            </a:r>
            <a:r>
              <a:rPr lang="en-US" sz="2800" kern="0" dirty="0"/>
              <a:t> </a:t>
            </a:r>
            <a:r>
              <a:rPr lang="en-US" sz="2800" kern="0" dirty="0" err="1"/>
              <a:t>lý</a:t>
            </a:r>
            <a:r>
              <a:rPr lang="en-US" sz="2800" kern="0" dirty="0"/>
              <a:t> </a:t>
            </a:r>
            <a:r>
              <a:rPr lang="en-US" sz="2800" kern="0" dirty="0" err="1"/>
              <a:t>là</a:t>
            </a:r>
            <a:r>
              <a:rPr lang="en-US" sz="2800" kern="0" dirty="0"/>
              <a:t> </a:t>
            </a:r>
            <a:r>
              <a:rPr lang="en-US" sz="2800" kern="0" dirty="0" err="1"/>
              <a:t>trang</a:t>
            </a:r>
            <a:r>
              <a:rPr lang="en-US" sz="2800" kern="0" dirty="0"/>
              <a:t> cong.php </a:t>
            </a:r>
            <a:r>
              <a:rPr lang="en-US" sz="2800" kern="0" dirty="0" err="1"/>
              <a:t>của</a:t>
            </a:r>
            <a:r>
              <a:rPr lang="en-US" sz="2800" kern="0" dirty="0"/>
              <a:t> website abc.com</a:t>
            </a:r>
          </a:p>
        </p:txBody>
      </p:sp>
      <p:pic>
        <p:nvPicPr>
          <p:cNvPr id="7" name="Picture 6" descr="Screen Clippi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033210" y="3452550"/>
            <a:ext cx="5129590" cy="1074441"/>
          </a:xfrm>
          <a:prstGeom prst="rect">
            <a:avLst/>
          </a:prstGeom>
        </p:spPr>
      </p:pic>
      <p:pic>
        <p:nvPicPr>
          <p:cNvPr id="8" name="Picture 7" descr="Screen Clippi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57400" y="4648200"/>
            <a:ext cx="5766901" cy="1066800"/>
          </a:xfrm>
          <a:prstGeom prst="rect">
            <a:avLst/>
          </a:prstGeom>
        </p:spPr>
      </p:pic>
    </p:spTree>
    <p:extLst>
      <p:ext uri="{BB962C8B-B14F-4D97-AF65-F5344CB8AC3E}">
        <p14:creationId xmlns:p14="http://schemas.microsoft.com/office/powerpoint/2010/main" val="409756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latin typeface="Arial" pitchFamily="34" charset="0"/>
                <a:cs typeface="Arial" pitchFamily="34" charset="0"/>
              </a:rPr>
              <a:t>GỬI NHẬN DỮ LIỆU QUA FORM GET</a:t>
            </a:r>
          </a:p>
        </p:txBody>
      </p:sp>
      <p:pic>
        <p:nvPicPr>
          <p:cNvPr id="4" name="Content Placeholder 3" descr="Screen Clipping"/>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457201" y="1524000"/>
            <a:ext cx="1685907" cy="1459735"/>
          </a:xfrm>
        </p:spPr>
      </p:pic>
      <p:pic>
        <p:nvPicPr>
          <p:cNvPr id="7" name="Picture 6" descr="Screen Clippi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0" y="1524001"/>
            <a:ext cx="6553200" cy="1447799"/>
          </a:xfrm>
          <a:prstGeom prst="rect">
            <a:avLst/>
          </a:prstGeom>
          <a:ln>
            <a:solidFill>
              <a:schemeClr val="accent1"/>
            </a:solidFill>
          </a:ln>
        </p:spPr>
      </p:pic>
      <p:pic>
        <p:nvPicPr>
          <p:cNvPr id="8" name="Picture 7" descr="Screen Clippin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057400" y="3878559"/>
            <a:ext cx="5129590" cy="1074441"/>
          </a:xfrm>
          <a:prstGeom prst="rect">
            <a:avLst/>
          </a:prstGeom>
        </p:spPr>
      </p:pic>
      <p:pic>
        <p:nvPicPr>
          <p:cNvPr id="9" name="Picture 8" descr="Screen Clippi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81590" y="5191282"/>
            <a:ext cx="5766901" cy="1066800"/>
          </a:xfrm>
          <a:prstGeom prst="rect">
            <a:avLst/>
          </a:prstGeom>
        </p:spPr>
      </p:pic>
      <p:sp>
        <p:nvSpPr>
          <p:cNvPr id="10" name="Rectangle 9"/>
          <p:cNvSpPr/>
          <p:nvPr/>
        </p:nvSpPr>
        <p:spPr>
          <a:xfrm>
            <a:off x="4114800" y="1524001"/>
            <a:ext cx="1600200" cy="380999"/>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Screen Clippi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057400" y="3200400"/>
            <a:ext cx="6036526" cy="510551"/>
          </a:xfrm>
          <a:prstGeom prst="rect">
            <a:avLst/>
          </a:prstGeom>
        </p:spPr>
      </p:pic>
    </p:spTree>
    <p:extLst>
      <p:ext uri="{BB962C8B-B14F-4D97-AF65-F5344CB8AC3E}">
        <p14:creationId xmlns:p14="http://schemas.microsoft.com/office/powerpoint/2010/main" val="3914552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4290"/>
            <a:ext cx="8229600" cy="1143000"/>
          </a:xfrm>
        </p:spPr>
        <p:txBody>
          <a:bodyPr/>
          <a:lstStyle/>
          <a:p>
            <a:r>
              <a:rPr lang="en-US" sz="3500" dirty="0">
                <a:latin typeface="Arial" pitchFamily="34" charset="0"/>
                <a:cs typeface="Arial" pitchFamily="34" charset="0"/>
              </a:rPr>
              <a:t>GỬI NHẬN DỮ LIỆU QUA FORM POST</a:t>
            </a:r>
          </a:p>
        </p:txBody>
      </p:sp>
      <p:pic>
        <p:nvPicPr>
          <p:cNvPr id="4" name="Content Placeholder 3" descr="Screen Clipping"/>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685801" y="1524000"/>
            <a:ext cx="1671621" cy="1350254"/>
          </a:xfrm>
        </p:spPr>
      </p:pic>
      <p:pic>
        <p:nvPicPr>
          <p:cNvPr id="9" name="Picture 8" descr="Screen Clippi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81590" y="5191282"/>
            <a:ext cx="5766901" cy="1066800"/>
          </a:xfrm>
          <a:prstGeom prst="rect">
            <a:avLst/>
          </a:prstGeom>
        </p:spPr>
      </p:pic>
      <p:pic>
        <p:nvPicPr>
          <p:cNvPr id="5" name="Picture 4" descr="Screen Clipping"/>
          <p:cNvPicPr>
            <a:picLocks noChangeAspect="1"/>
          </p:cNvPicPr>
          <p:nvPr/>
        </p:nvPicPr>
        <p:blipFill rotWithShape="1">
          <a:blip r:embed="rId4" cstate="print">
            <a:extLst>
              <a:ext uri="{28A0092B-C50C-407E-A947-70E740481C1C}">
                <a14:useLocalDpi xmlns:a14="http://schemas.microsoft.com/office/drawing/2010/main" val="0"/>
              </a:ext>
            </a:extLst>
          </a:blip>
          <a:srcRect b="8242"/>
          <a:stretch/>
        </p:blipFill>
        <p:spPr>
          <a:xfrm>
            <a:off x="2046421" y="3897923"/>
            <a:ext cx="5766901" cy="978877"/>
          </a:xfrm>
          <a:prstGeom prst="rect">
            <a:avLst/>
          </a:prstGeom>
        </p:spPr>
      </p:pic>
      <p:pic>
        <p:nvPicPr>
          <p:cNvPr id="6" name="Picture 5" descr="Screen Clippin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046421" y="3027026"/>
            <a:ext cx="5766901" cy="609643"/>
          </a:xfrm>
          <a:prstGeom prst="rect">
            <a:avLst/>
          </a:prstGeom>
        </p:spPr>
      </p:pic>
      <p:pic>
        <p:nvPicPr>
          <p:cNvPr id="11" name="Picture 10" descr="Screen Clippi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362200" y="1524000"/>
            <a:ext cx="6252395" cy="1371634"/>
          </a:xfrm>
          <a:prstGeom prst="rect">
            <a:avLst/>
          </a:prstGeom>
        </p:spPr>
      </p:pic>
      <p:sp>
        <p:nvSpPr>
          <p:cNvPr id="10" name="Rectangle 9"/>
          <p:cNvSpPr/>
          <p:nvPr/>
        </p:nvSpPr>
        <p:spPr>
          <a:xfrm>
            <a:off x="4267200" y="1447801"/>
            <a:ext cx="1600200" cy="380999"/>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81049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Nhận</a:t>
            </a:r>
            <a:r>
              <a:rPr lang="en-US" dirty="0"/>
              <a:t> </a:t>
            </a:r>
            <a:r>
              <a:rPr lang="en-US" dirty="0" err="1"/>
              <a:t>dữ</a:t>
            </a:r>
            <a:r>
              <a:rPr lang="en-US" dirty="0"/>
              <a:t> </a:t>
            </a:r>
            <a:r>
              <a:rPr lang="en-US" dirty="0" err="1"/>
              <a:t>liệu</a:t>
            </a:r>
            <a:r>
              <a:rPr lang="en-US" dirty="0"/>
              <a:t> </a:t>
            </a:r>
            <a:r>
              <a:rPr lang="en-US" dirty="0" err="1"/>
              <a:t>từ</a:t>
            </a:r>
            <a:r>
              <a:rPr lang="en-US" dirty="0"/>
              <a:t> form</a:t>
            </a:r>
          </a:p>
        </p:txBody>
      </p:sp>
      <p:sp>
        <p:nvSpPr>
          <p:cNvPr id="3" name="Content Placeholder 2"/>
          <p:cNvSpPr>
            <a:spLocks noGrp="1"/>
          </p:cNvSpPr>
          <p:nvPr>
            <p:ph idx="1"/>
          </p:nvPr>
        </p:nvSpPr>
        <p:spPr/>
        <p:txBody>
          <a:bodyPr>
            <a:normAutofit lnSpcReduction="10000"/>
          </a:bodyPr>
          <a:lstStyle/>
          <a:p>
            <a:r>
              <a:rPr lang="en-US" dirty="0" err="1"/>
              <a:t>Nhận</a:t>
            </a:r>
            <a:r>
              <a:rPr lang="en-US" dirty="0"/>
              <a:t> </a:t>
            </a:r>
            <a:r>
              <a:rPr lang="en-US" dirty="0" err="1"/>
              <a:t>dữ</a:t>
            </a:r>
            <a:r>
              <a:rPr lang="en-US" dirty="0"/>
              <a:t> </a:t>
            </a:r>
            <a:r>
              <a:rPr lang="en-US" dirty="0" err="1"/>
              <a:t>liệu</a:t>
            </a:r>
            <a:r>
              <a:rPr lang="en-US" dirty="0"/>
              <a:t> </a:t>
            </a:r>
            <a:r>
              <a:rPr lang="en-US" dirty="0" err="1"/>
              <a:t>từ</a:t>
            </a:r>
            <a:r>
              <a:rPr lang="en-US" dirty="0"/>
              <a:t> </a:t>
            </a:r>
            <a:r>
              <a:rPr lang="en-US" dirty="0" err="1"/>
              <a:t>các</a:t>
            </a:r>
            <a:r>
              <a:rPr lang="en-US" dirty="0"/>
              <a:t> </a:t>
            </a:r>
            <a:r>
              <a:rPr lang="en-US" dirty="0" err="1"/>
              <a:t>thành</a:t>
            </a:r>
            <a:r>
              <a:rPr lang="en-US" dirty="0"/>
              <a:t> </a:t>
            </a:r>
            <a:r>
              <a:rPr lang="en-US" dirty="0" err="1"/>
              <a:t>phần</a:t>
            </a:r>
            <a:r>
              <a:rPr lang="en-US" dirty="0"/>
              <a:t>: textbox, hidden, password, </a:t>
            </a:r>
            <a:r>
              <a:rPr lang="en-US" dirty="0" err="1"/>
              <a:t>textarea</a:t>
            </a:r>
            <a:r>
              <a:rPr lang="en-US" dirty="0"/>
              <a:t>.</a:t>
            </a:r>
          </a:p>
          <a:p>
            <a:r>
              <a:rPr lang="en-US" dirty="0" err="1"/>
              <a:t>Nhận</a:t>
            </a:r>
            <a:r>
              <a:rPr lang="en-US" dirty="0"/>
              <a:t> </a:t>
            </a:r>
            <a:r>
              <a:rPr lang="en-US" dirty="0" err="1"/>
              <a:t>dữ</a:t>
            </a:r>
            <a:r>
              <a:rPr lang="en-US" dirty="0"/>
              <a:t> </a:t>
            </a:r>
            <a:r>
              <a:rPr lang="en-US" dirty="0" err="1"/>
              <a:t>liệu</a:t>
            </a:r>
            <a:r>
              <a:rPr lang="en-US" dirty="0"/>
              <a:t> </a:t>
            </a:r>
            <a:r>
              <a:rPr lang="en-US" dirty="0" err="1"/>
              <a:t>từ</a:t>
            </a:r>
            <a:r>
              <a:rPr lang="en-US" dirty="0"/>
              <a:t> radio button</a:t>
            </a:r>
          </a:p>
          <a:p>
            <a:r>
              <a:rPr lang="en-US" dirty="0" err="1"/>
              <a:t>Nhận</a:t>
            </a:r>
            <a:r>
              <a:rPr lang="en-US" dirty="0"/>
              <a:t> </a:t>
            </a:r>
            <a:r>
              <a:rPr lang="en-US" dirty="0" err="1"/>
              <a:t>dữ</a:t>
            </a:r>
            <a:r>
              <a:rPr lang="en-US" dirty="0"/>
              <a:t> </a:t>
            </a:r>
            <a:r>
              <a:rPr lang="en-US" dirty="0" err="1"/>
              <a:t>liệu</a:t>
            </a:r>
            <a:r>
              <a:rPr lang="en-US" dirty="0"/>
              <a:t> </a:t>
            </a:r>
            <a:r>
              <a:rPr lang="en-US" dirty="0" err="1"/>
              <a:t>từ</a:t>
            </a:r>
            <a:r>
              <a:rPr lang="en-US" dirty="0"/>
              <a:t> checkbox</a:t>
            </a:r>
          </a:p>
          <a:p>
            <a:r>
              <a:rPr lang="en-US" dirty="0"/>
              <a:t>Dropdown </a:t>
            </a:r>
            <a:r>
              <a:rPr lang="en-US" dirty="0" err="1"/>
              <a:t>và</a:t>
            </a:r>
            <a:r>
              <a:rPr lang="en-US" dirty="0"/>
              <a:t> </a:t>
            </a:r>
            <a:r>
              <a:rPr lang="en-US" dirty="0" err="1"/>
              <a:t>listbox</a:t>
            </a:r>
            <a:endParaRPr lang="en-US" dirty="0"/>
          </a:p>
          <a:p>
            <a:r>
              <a:rPr lang="en-US" dirty="0"/>
              <a:t>Submit button</a:t>
            </a:r>
          </a:p>
          <a:p>
            <a:r>
              <a:rPr lang="en-US" dirty="0" err="1"/>
              <a:t>Nhận</a:t>
            </a:r>
            <a:r>
              <a:rPr lang="en-US" dirty="0"/>
              <a:t> </a:t>
            </a:r>
            <a:r>
              <a:rPr lang="en-US" dirty="0" err="1"/>
              <a:t>dữ</a:t>
            </a:r>
            <a:r>
              <a:rPr lang="en-US" dirty="0"/>
              <a:t> </a:t>
            </a:r>
            <a:r>
              <a:rPr lang="en-US" dirty="0" err="1"/>
              <a:t>liệu</a:t>
            </a:r>
            <a:r>
              <a:rPr lang="en-US" dirty="0"/>
              <a:t> </a:t>
            </a:r>
            <a:r>
              <a:rPr lang="en-US" dirty="0" err="1"/>
              <a:t>từ</a:t>
            </a:r>
            <a:r>
              <a:rPr lang="en-US" dirty="0"/>
              <a:t> upload file</a:t>
            </a:r>
          </a:p>
          <a:p>
            <a:r>
              <a:rPr lang="en-US" dirty="0"/>
              <a:t>Button</a:t>
            </a:r>
          </a:p>
          <a:p>
            <a:endParaRPr lang="en-US" dirty="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Giới</a:t>
            </a:r>
            <a:r>
              <a:rPr lang="en-US" dirty="0"/>
              <a:t> </a:t>
            </a:r>
            <a:r>
              <a:rPr lang="en-US" dirty="0" err="1"/>
              <a:t>thiệu</a:t>
            </a:r>
            <a:r>
              <a:rPr lang="en-US" dirty="0"/>
              <a:t> </a:t>
            </a:r>
            <a:r>
              <a:rPr lang="en-US" dirty="0" err="1"/>
              <a:t>mảng</a:t>
            </a:r>
            <a:r>
              <a:rPr lang="en-US" dirty="0"/>
              <a:t> </a:t>
            </a:r>
            <a:r>
              <a:rPr lang="en-US" dirty="0" err="1"/>
              <a:t>php</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a:t>Mảng</a:t>
            </a:r>
            <a:r>
              <a:rPr lang="en-US" dirty="0"/>
              <a:t> </a:t>
            </a:r>
            <a:r>
              <a:rPr lang="en-US" dirty="0" err="1"/>
              <a:t>là</a:t>
            </a:r>
            <a:r>
              <a:rPr lang="en-US" dirty="0"/>
              <a:t> </a:t>
            </a:r>
            <a:r>
              <a:rPr lang="en-US" dirty="0" err="1"/>
              <a:t>một</a:t>
            </a:r>
            <a:r>
              <a:rPr lang="en-US" dirty="0"/>
              <a:t> </a:t>
            </a:r>
            <a:r>
              <a:rPr lang="en-US" dirty="0" err="1"/>
              <a:t>thành</a:t>
            </a:r>
            <a:r>
              <a:rPr lang="en-US" dirty="0"/>
              <a:t> </a:t>
            </a:r>
            <a:r>
              <a:rPr lang="en-US" dirty="0" err="1"/>
              <a:t>phần</a:t>
            </a:r>
            <a:r>
              <a:rPr lang="en-US" dirty="0"/>
              <a:t> </a:t>
            </a:r>
            <a:r>
              <a:rPr lang="en-US" dirty="0" err="1"/>
              <a:t>rất</a:t>
            </a:r>
            <a:r>
              <a:rPr lang="en-US" dirty="0"/>
              <a:t> </a:t>
            </a:r>
            <a:r>
              <a:rPr lang="en-US" dirty="0" err="1"/>
              <a:t>quan</a:t>
            </a:r>
            <a:r>
              <a:rPr lang="en-US" dirty="0"/>
              <a:t> </a:t>
            </a:r>
            <a:r>
              <a:rPr lang="en-US" dirty="0" err="1"/>
              <a:t>trọng</a:t>
            </a:r>
            <a:r>
              <a:rPr lang="en-US" dirty="0"/>
              <a:t> </a:t>
            </a:r>
            <a:r>
              <a:rPr lang="en-US" dirty="0" err="1"/>
              <a:t>và</a:t>
            </a:r>
            <a:r>
              <a:rPr lang="en-US" dirty="0"/>
              <a:t> hay </a:t>
            </a:r>
            <a:r>
              <a:rPr lang="en-US" dirty="0" err="1"/>
              <a:t>được</a:t>
            </a:r>
            <a:r>
              <a:rPr lang="en-US" dirty="0"/>
              <a:t> </a:t>
            </a:r>
            <a:r>
              <a:rPr lang="en-US" dirty="0" err="1"/>
              <a:t>sử</a:t>
            </a:r>
            <a:r>
              <a:rPr lang="en-US" dirty="0"/>
              <a:t> </a:t>
            </a:r>
            <a:r>
              <a:rPr lang="en-US" dirty="0" err="1"/>
              <a:t>dụng</a:t>
            </a:r>
            <a:r>
              <a:rPr lang="en-US" dirty="0"/>
              <a:t> </a:t>
            </a:r>
            <a:r>
              <a:rPr lang="en-US" dirty="0" err="1"/>
              <a:t>và</a:t>
            </a:r>
            <a:r>
              <a:rPr lang="en-US" dirty="0"/>
              <a:t> </a:t>
            </a:r>
            <a:r>
              <a:rPr lang="en-US" dirty="0" err="1"/>
              <a:t>rất</a:t>
            </a:r>
            <a:r>
              <a:rPr lang="en-US" dirty="0"/>
              <a:t> </a:t>
            </a:r>
            <a:r>
              <a:rPr lang="en-US" dirty="0" err="1"/>
              <a:t>dễ</a:t>
            </a:r>
            <a:r>
              <a:rPr lang="en-US" dirty="0"/>
              <a:t> </a:t>
            </a:r>
            <a:r>
              <a:rPr lang="en-US" dirty="0" err="1"/>
              <a:t>sử</a:t>
            </a:r>
            <a:r>
              <a:rPr lang="en-US" dirty="0"/>
              <a:t> </a:t>
            </a:r>
            <a:r>
              <a:rPr lang="en-US" dirty="0" err="1"/>
              <a:t>dụng</a:t>
            </a:r>
            <a:r>
              <a:rPr lang="en-US" dirty="0"/>
              <a:t> </a:t>
            </a:r>
            <a:r>
              <a:rPr lang="en-US" dirty="0" err="1"/>
              <a:t>trong</a:t>
            </a:r>
            <a:r>
              <a:rPr lang="en-US" dirty="0"/>
              <a:t> </a:t>
            </a:r>
            <a:r>
              <a:rPr lang="en-US" dirty="0" err="1"/>
              <a:t>php</a:t>
            </a:r>
            <a:r>
              <a:rPr lang="en-US" dirty="0"/>
              <a:t>. </a:t>
            </a:r>
          </a:p>
          <a:p>
            <a:pPr algn="just"/>
            <a:r>
              <a:rPr lang="en-US" dirty="0" err="1"/>
              <a:t>Mảng</a:t>
            </a:r>
            <a:r>
              <a:rPr lang="en-US" dirty="0"/>
              <a:t> </a:t>
            </a:r>
            <a:r>
              <a:rPr lang="en-US" dirty="0" err="1"/>
              <a:t>là</a:t>
            </a:r>
            <a:r>
              <a:rPr lang="en-US" dirty="0"/>
              <a:t> </a:t>
            </a:r>
            <a:r>
              <a:rPr lang="en-US" dirty="0" err="1"/>
              <a:t>biến</a:t>
            </a:r>
            <a:r>
              <a:rPr lang="en-US" dirty="0"/>
              <a:t> </a:t>
            </a:r>
            <a:r>
              <a:rPr lang="en-US" dirty="0" err="1"/>
              <a:t>dữ</a:t>
            </a:r>
            <a:r>
              <a:rPr lang="en-US" dirty="0"/>
              <a:t> </a:t>
            </a:r>
            <a:r>
              <a:rPr lang="en-US" dirty="0" err="1"/>
              <a:t>liệu</a:t>
            </a:r>
            <a:r>
              <a:rPr lang="en-US" dirty="0"/>
              <a:t> </a:t>
            </a:r>
            <a:r>
              <a:rPr lang="en-US" dirty="0" err="1"/>
              <a:t>lưu</a:t>
            </a:r>
            <a:r>
              <a:rPr lang="en-US" dirty="0"/>
              <a:t> </a:t>
            </a:r>
            <a:r>
              <a:rPr lang="en-US" dirty="0" err="1"/>
              <a:t>trữ</a:t>
            </a:r>
            <a:r>
              <a:rPr lang="en-US" dirty="0"/>
              <a:t> </a:t>
            </a:r>
            <a:r>
              <a:rPr lang="en-US" dirty="0" err="1"/>
              <a:t>tập</a:t>
            </a:r>
            <a:r>
              <a:rPr lang="en-US" dirty="0"/>
              <a:t> </a:t>
            </a:r>
            <a:r>
              <a:rPr lang="en-US" dirty="0" err="1"/>
              <a:t>hợp</a:t>
            </a:r>
            <a:r>
              <a:rPr lang="en-US" dirty="0"/>
              <a:t> </a:t>
            </a:r>
            <a:r>
              <a:rPr lang="en-US" dirty="0" err="1"/>
              <a:t>dữ</a:t>
            </a:r>
            <a:r>
              <a:rPr lang="en-US" dirty="0"/>
              <a:t> </a:t>
            </a:r>
            <a:r>
              <a:rPr lang="en-US" dirty="0" err="1"/>
              <a:t>liệu</a:t>
            </a:r>
            <a:r>
              <a:rPr lang="en-US" dirty="0"/>
              <a:t> </a:t>
            </a:r>
            <a:r>
              <a:rPr lang="en-US" dirty="0" err="1"/>
              <a:t>gồm</a:t>
            </a:r>
            <a:r>
              <a:rPr lang="en-US" dirty="0"/>
              <a:t> </a:t>
            </a:r>
            <a:r>
              <a:rPr lang="en-US" dirty="0" err="1"/>
              <a:t>nhiều</a:t>
            </a:r>
            <a:r>
              <a:rPr lang="en-US" dirty="0"/>
              <a:t> </a:t>
            </a:r>
            <a:r>
              <a:rPr lang="en-US" dirty="0" err="1"/>
              <a:t>phần</a:t>
            </a:r>
            <a:r>
              <a:rPr lang="en-US" dirty="0"/>
              <a:t> </a:t>
            </a:r>
            <a:r>
              <a:rPr lang="en-US" dirty="0" err="1"/>
              <a:t>tử</a:t>
            </a:r>
            <a:r>
              <a:rPr lang="en-US" dirty="0"/>
              <a:t>. </a:t>
            </a:r>
            <a:r>
              <a:rPr lang="en-US" dirty="0" err="1"/>
              <a:t>Mỗi</a:t>
            </a:r>
            <a:r>
              <a:rPr lang="en-US" dirty="0"/>
              <a:t> </a:t>
            </a:r>
            <a:r>
              <a:rPr lang="en-US" dirty="0" err="1"/>
              <a:t>phần</a:t>
            </a:r>
            <a:r>
              <a:rPr lang="en-US" dirty="0"/>
              <a:t> </a:t>
            </a:r>
            <a:r>
              <a:rPr lang="en-US" dirty="0" err="1"/>
              <a:t>tử</a:t>
            </a:r>
            <a:r>
              <a:rPr lang="en-US" dirty="0"/>
              <a:t> </a:t>
            </a:r>
            <a:r>
              <a:rPr lang="en-US" dirty="0" err="1"/>
              <a:t>chứa</a:t>
            </a:r>
            <a:r>
              <a:rPr lang="en-US" dirty="0"/>
              <a:t> </a:t>
            </a:r>
            <a:r>
              <a:rPr lang="en-US" dirty="0" err="1"/>
              <a:t>các</a:t>
            </a:r>
            <a:r>
              <a:rPr lang="en-US" dirty="0"/>
              <a:t> </a:t>
            </a:r>
            <a:r>
              <a:rPr lang="en-US" dirty="0" err="1"/>
              <a:t>giá</a:t>
            </a:r>
            <a:r>
              <a:rPr lang="en-US" dirty="0"/>
              <a:t> </a:t>
            </a:r>
            <a:r>
              <a:rPr lang="en-US" dirty="0" err="1"/>
              <a:t>trị</a:t>
            </a:r>
            <a:r>
              <a:rPr lang="en-US" dirty="0"/>
              <a:t> </a:t>
            </a:r>
            <a:r>
              <a:rPr lang="en-US" dirty="0" err="1"/>
              <a:t>thuộc</a:t>
            </a:r>
            <a:r>
              <a:rPr lang="en-US" dirty="0"/>
              <a:t> </a:t>
            </a:r>
            <a:r>
              <a:rPr lang="en-US" dirty="0" err="1"/>
              <a:t>bất</a:t>
            </a:r>
            <a:r>
              <a:rPr lang="en-US" dirty="0"/>
              <a:t> </a:t>
            </a:r>
            <a:r>
              <a:rPr lang="en-US" dirty="0" err="1"/>
              <a:t>kỳ</a:t>
            </a:r>
            <a:r>
              <a:rPr lang="en-US" dirty="0"/>
              <a:t> </a:t>
            </a:r>
            <a:r>
              <a:rPr lang="en-US" dirty="0" err="1"/>
              <a:t>kiểu</a:t>
            </a:r>
            <a:r>
              <a:rPr lang="en-US" dirty="0"/>
              <a:t> </a:t>
            </a:r>
            <a:r>
              <a:rPr lang="en-US" dirty="0" err="1"/>
              <a:t>dữ</a:t>
            </a:r>
            <a:r>
              <a:rPr lang="en-US" dirty="0"/>
              <a:t> </a:t>
            </a:r>
            <a:r>
              <a:rPr lang="en-US" dirty="0" err="1"/>
              <a:t>dữ</a:t>
            </a:r>
            <a:r>
              <a:rPr lang="en-US" dirty="0"/>
              <a:t> </a:t>
            </a:r>
            <a:r>
              <a:rPr lang="en-US" dirty="0" err="1"/>
              <a:t>liệu</a:t>
            </a:r>
            <a:r>
              <a:rPr lang="en-US" dirty="0"/>
              <a:t> </a:t>
            </a:r>
            <a:r>
              <a:rPr lang="en-US" dirty="0" err="1"/>
              <a:t>nào</a:t>
            </a:r>
            <a:r>
              <a:rPr lang="en-US" dirty="0"/>
              <a:t>, </a:t>
            </a:r>
            <a:r>
              <a:rPr lang="en-US" dirty="0" err="1"/>
              <a:t>một</a:t>
            </a:r>
            <a:r>
              <a:rPr lang="en-US" dirty="0"/>
              <a:t> </a:t>
            </a:r>
            <a:r>
              <a:rPr lang="en-US" dirty="0" err="1"/>
              <a:t>mảng</a:t>
            </a:r>
            <a:r>
              <a:rPr lang="en-US" dirty="0"/>
              <a:t> </a:t>
            </a:r>
            <a:r>
              <a:rPr lang="en-US" dirty="0" err="1"/>
              <a:t>khác</a:t>
            </a:r>
            <a:r>
              <a:rPr lang="en-US" dirty="0"/>
              <a:t>, </a:t>
            </a:r>
            <a:r>
              <a:rPr lang="en-US" dirty="0" err="1"/>
              <a:t>đối</a:t>
            </a:r>
            <a:r>
              <a:rPr lang="en-US" dirty="0"/>
              <a:t> </a:t>
            </a:r>
            <a:r>
              <a:rPr lang="en-US" dirty="0" err="1"/>
              <a:t>tượng</a:t>
            </a:r>
            <a:r>
              <a:rPr lang="en-US" dirty="0"/>
              <a:t>...</a:t>
            </a:r>
          </a:p>
          <a:p>
            <a:pPr algn="just"/>
            <a:r>
              <a:rPr lang="en-US" dirty="0"/>
              <a:t> </a:t>
            </a:r>
            <a:r>
              <a:rPr lang="en-US" dirty="0" err="1"/>
              <a:t>Trong</a:t>
            </a:r>
            <a:r>
              <a:rPr lang="en-US" dirty="0"/>
              <a:t> </a:t>
            </a:r>
            <a:r>
              <a:rPr lang="en-US" dirty="0" err="1"/>
              <a:t>một</a:t>
            </a:r>
            <a:r>
              <a:rPr lang="en-US" dirty="0"/>
              <a:t> </a:t>
            </a:r>
            <a:r>
              <a:rPr lang="en-US" dirty="0" err="1"/>
              <a:t>mảng</a:t>
            </a:r>
            <a:r>
              <a:rPr lang="en-US" dirty="0"/>
              <a:t>, </a:t>
            </a:r>
            <a:r>
              <a:rPr lang="en-US" dirty="0" err="1"/>
              <a:t>mỗi</a:t>
            </a:r>
            <a:r>
              <a:rPr lang="en-US" dirty="0"/>
              <a:t> </a:t>
            </a:r>
            <a:r>
              <a:rPr lang="en-US" dirty="0" err="1"/>
              <a:t>phần</a:t>
            </a:r>
            <a:r>
              <a:rPr lang="en-US" dirty="0"/>
              <a:t> </a:t>
            </a:r>
            <a:r>
              <a:rPr lang="en-US" dirty="0" err="1"/>
              <a:t>tử</a:t>
            </a:r>
            <a:r>
              <a:rPr lang="en-US" dirty="0"/>
              <a:t> </a:t>
            </a:r>
            <a:r>
              <a:rPr lang="en-US" dirty="0" err="1"/>
              <a:t>có</a:t>
            </a:r>
            <a:r>
              <a:rPr lang="en-US" dirty="0"/>
              <a:t> </a:t>
            </a:r>
            <a:r>
              <a:rPr lang="en-US" dirty="0" err="1"/>
              <a:t>thể</a:t>
            </a:r>
            <a:r>
              <a:rPr lang="en-US" dirty="0"/>
              <a:t> </a:t>
            </a:r>
            <a:r>
              <a:rPr lang="en-US" dirty="0" err="1"/>
              <a:t>chứa</a:t>
            </a:r>
            <a:r>
              <a:rPr lang="en-US" dirty="0"/>
              <a:t> </a:t>
            </a:r>
            <a:r>
              <a:rPr lang="en-US" dirty="0" err="1"/>
              <a:t>các</a:t>
            </a:r>
            <a:r>
              <a:rPr lang="en-US" dirty="0"/>
              <a:t> </a:t>
            </a:r>
            <a:r>
              <a:rPr lang="en-US" dirty="0" err="1"/>
              <a:t>dữ</a:t>
            </a:r>
            <a:r>
              <a:rPr lang="en-US" dirty="0"/>
              <a:t> </a:t>
            </a:r>
            <a:r>
              <a:rPr lang="en-US" dirty="0" err="1"/>
              <a:t>liệu</a:t>
            </a:r>
            <a:r>
              <a:rPr lang="en-US" dirty="0"/>
              <a:t> </a:t>
            </a:r>
            <a:r>
              <a:rPr lang="en-US" dirty="0" err="1"/>
              <a:t>có</a:t>
            </a:r>
            <a:r>
              <a:rPr lang="en-US" dirty="0"/>
              <a:t> </a:t>
            </a:r>
            <a:r>
              <a:rPr lang="en-US" dirty="0" err="1"/>
              <a:t>kiểu</a:t>
            </a:r>
            <a:r>
              <a:rPr lang="en-US" dirty="0"/>
              <a:t> </a:t>
            </a:r>
            <a:r>
              <a:rPr lang="en-US" dirty="0" err="1"/>
              <a:t>khác</a:t>
            </a:r>
            <a:r>
              <a:rPr lang="en-US" dirty="0"/>
              <a:t> </a:t>
            </a:r>
            <a:r>
              <a:rPr lang="en-US" dirty="0" err="1"/>
              <a:t>nhau</a:t>
            </a:r>
            <a:r>
              <a:rPr lang="en-US" dirty="0"/>
              <a:t>. </a:t>
            </a:r>
            <a:r>
              <a:rPr lang="en-US" dirty="0" err="1"/>
              <a:t>Mỗi</a:t>
            </a:r>
            <a:r>
              <a:rPr lang="en-US" dirty="0"/>
              <a:t> </a:t>
            </a:r>
            <a:r>
              <a:rPr lang="en-US" dirty="0" err="1"/>
              <a:t>phần</a:t>
            </a:r>
            <a:r>
              <a:rPr lang="en-US" dirty="0"/>
              <a:t> </a:t>
            </a:r>
            <a:r>
              <a:rPr lang="en-US" dirty="0" err="1"/>
              <a:t>tử</a:t>
            </a:r>
            <a:r>
              <a:rPr lang="en-US" dirty="0"/>
              <a:t> </a:t>
            </a:r>
            <a:r>
              <a:rPr lang="en-US" dirty="0" err="1"/>
              <a:t>trong</a:t>
            </a:r>
            <a:r>
              <a:rPr lang="en-US" dirty="0"/>
              <a:t> </a:t>
            </a:r>
            <a:r>
              <a:rPr lang="en-US" dirty="0" err="1"/>
              <a:t>mảng</a:t>
            </a:r>
            <a:r>
              <a:rPr lang="en-US" dirty="0"/>
              <a:t> </a:t>
            </a:r>
            <a:r>
              <a:rPr lang="en-US" dirty="0" err="1"/>
              <a:t>có</a:t>
            </a:r>
            <a:r>
              <a:rPr lang="en-US" dirty="0"/>
              <a:t> </a:t>
            </a:r>
            <a:r>
              <a:rPr lang="en-US" dirty="0" err="1"/>
              <a:t>một</a:t>
            </a:r>
            <a:r>
              <a:rPr lang="en-US" dirty="0"/>
              <a:t> </a:t>
            </a:r>
            <a:r>
              <a:rPr lang="en-US" dirty="0" err="1"/>
              <a:t>chỉ</a:t>
            </a:r>
            <a:r>
              <a:rPr lang="en-US" dirty="0"/>
              <a:t> </a:t>
            </a:r>
            <a:r>
              <a:rPr lang="en-US" dirty="0" err="1"/>
              <a:t>mục</a:t>
            </a:r>
            <a:r>
              <a:rPr lang="en-US" dirty="0"/>
              <a:t> (index, key) </a:t>
            </a:r>
            <a:r>
              <a:rPr lang="en-US" dirty="0" err="1"/>
              <a:t>và</a:t>
            </a:r>
            <a:r>
              <a:rPr lang="en-US" dirty="0"/>
              <a:t> </a:t>
            </a:r>
            <a:r>
              <a:rPr lang="en-US" dirty="0" err="1"/>
              <a:t>giá</a:t>
            </a:r>
            <a:r>
              <a:rPr lang="en-US" dirty="0"/>
              <a:t> </a:t>
            </a:r>
            <a:r>
              <a:rPr lang="en-US" dirty="0" err="1"/>
              <a:t>trị</a:t>
            </a:r>
            <a:r>
              <a:rPr lang="en-US" dirty="0"/>
              <a:t> (value) </a:t>
            </a:r>
            <a:r>
              <a:rPr lang="en-US" dirty="0" err="1"/>
              <a:t>của</a:t>
            </a:r>
            <a:r>
              <a:rPr lang="en-US" dirty="0"/>
              <a:t> </a:t>
            </a:r>
            <a:r>
              <a:rPr lang="en-US" dirty="0" err="1"/>
              <a:t>phần</a:t>
            </a:r>
            <a:r>
              <a:rPr lang="en-US" dirty="0"/>
              <a:t> </a:t>
            </a:r>
            <a:r>
              <a:rPr lang="en-US" dirty="0" err="1"/>
              <a:t>tử</a:t>
            </a:r>
            <a:r>
              <a:rPr lang="en-US" dirty="0"/>
              <a:t> </a:t>
            </a:r>
            <a:r>
              <a:rPr lang="en-US" dirty="0" err="1"/>
              <a:t>đó</a:t>
            </a:r>
            <a:r>
              <a:rPr lang="en-US" dirty="0"/>
              <a:t> </a:t>
            </a:r>
            <a:r>
              <a:rPr lang="en-US" dirty="0" err="1"/>
              <a:t>trong</a:t>
            </a:r>
            <a:r>
              <a:rPr lang="en-US" dirty="0"/>
              <a:t> </a:t>
            </a:r>
            <a:r>
              <a:rPr lang="en-US" dirty="0" err="1"/>
              <a:t>mảng</a:t>
            </a:r>
            <a:r>
              <a:rPr lang="en-US" dirty="0"/>
              <a:t>. $</a:t>
            </a:r>
            <a:r>
              <a:rPr lang="en-US" dirty="0" err="1"/>
              <a:t>arr</a:t>
            </a:r>
            <a:r>
              <a:rPr lang="en-US" dirty="0"/>
              <a:t>[key] = value;</a:t>
            </a:r>
          </a:p>
          <a:p>
            <a:pPr algn="just"/>
            <a:r>
              <a:rPr lang="en-US" dirty="0" err="1"/>
              <a:t>Các</a:t>
            </a:r>
            <a:r>
              <a:rPr lang="en-US" dirty="0"/>
              <a:t> </a:t>
            </a:r>
            <a:r>
              <a:rPr lang="en-US" dirty="0" err="1"/>
              <a:t>chỉ</a:t>
            </a:r>
            <a:r>
              <a:rPr lang="en-US" dirty="0"/>
              <a:t> </a:t>
            </a:r>
            <a:r>
              <a:rPr lang="en-US" dirty="0" err="1"/>
              <a:t>mục</a:t>
            </a:r>
            <a:r>
              <a:rPr lang="en-US" dirty="0"/>
              <a:t> key </a:t>
            </a:r>
            <a:r>
              <a:rPr lang="en-US" dirty="0" err="1"/>
              <a:t>có</a:t>
            </a:r>
            <a:r>
              <a:rPr lang="en-US" dirty="0"/>
              <a:t> </a:t>
            </a:r>
            <a:r>
              <a:rPr lang="en-US" dirty="0" err="1"/>
              <a:t>thể</a:t>
            </a:r>
            <a:r>
              <a:rPr lang="en-US" dirty="0"/>
              <a:t> </a:t>
            </a:r>
            <a:r>
              <a:rPr lang="en-US" dirty="0" err="1"/>
              <a:t>là</a:t>
            </a:r>
            <a:r>
              <a:rPr lang="en-US" dirty="0"/>
              <a:t> </a:t>
            </a:r>
            <a:r>
              <a:rPr lang="en-US" dirty="0" err="1"/>
              <a:t>các</a:t>
            </a:r>
            <a:r>
              <a:rPr lang="en-US" dirty="0"/>
              <a:t> </a:t>
            </a:r>
            <a:r>
              <a:rPr lang="en-US" dirty="0" err="1"/>
              <a:t>số</a:t>
            </a:r>
            <a:r>
              <a:rPr lang="en-US" dirty="0"/>
              <a:t> </a:t>
            </a:r>
            <a:r>
              <a:rPr lang="en-US" dirty="0" err="1"/>
              <a:t>nguyên</a:t>
            </a:r>
            <a:r>
              <a:rPr lang="en-US" dirty="0"/>
              <a:t> </a:t>
            </a:r>
            <a:r>
              <a:rPr lang="en-US" dirty="0" err="1"/>
              <a:t>không</a:t>
            </a:r>
            <a:r>
              <a:rPr lang="en-US" dirty="0"/>
              <a:t> </a:t>
            </a:r>
            <a:r>
              <a:rPr lang="en-US" dirty="0" err="1"/>
              <a:t>âm</a:t>
            </a:r>
            <a:r>
              <a:rPr lang="en-US" dirty="0"/>
              <a:t> </a:t>
            </a:r>
            <a:r>
              <a:rPr lang="en-US" dirty="0" err="1"/>
              <a:t>hoặc</a:t>
            </a:r>
            <a:r>
              <a:rPr lang="en-US" dirty="0"/>
              <a:t> </a:t>
            </a:r>
            <a:r>
              <a:rPr lang="en-US" dirty="0" err="1"/>
              <a:t>chuỗi</a:t>
            </a:r>
            <a:r>
              <a:rPr lang="en-US" dirty="0"/>
              <a:t>.</a:t>
            </a:r>
          </a:p>
          <a:p>
            <a:pPr algn="just"/>
            <a:r>
              <a:rPr lang="en-US" dirty="0" err="1"/>
              <a:t>Sử</a:t>
            </a:r>
            <a:r>
              <a:rPr lang="en-US" dirty="0"/>
              <a:t> </a:t>
            </a:r>
            <a:r>
              <a:rPr lang="en-US" dirty="0" err="1"/>
              <a:t>dụng</a:t>
            </a:r>
            <a:r>
              <a:rPr lang="en-US" dirty="0"/>
              <a:t> </a:t>
            </a:r>
            <a:r>
              <a:rPr lang="en-US" dirty="0" err="1"/>
              <a:t>các</a:t>
            </a:r>
            <a:r>
              <a:rPr lang="en-US" dirty="0"/>
              <a:t> </a:t>
            </a:r>
            <a:r>
              <a:rPr lang="en-US" dirty="0" err="1"/>
              <a:t>hàm</a:t>
            </a:r>
            <a:r>
              <a:rPr lang="en-US" dirty="0"/>
              <a:t> </a:t>
            </a:r>
            <a:r>
              <a:rPr lang="en-US" dirty="0" err="1"/>
              <a:t>print_r</a:t>
            </a:r>
            <a:r>
              <a:rPr lang="en-US" dirty="0"/>
              <a:t> </a:t>
            </a:r>
            <a:r>
              <a:rPr lang="en-US" dirty="0" err="1"/>
              <a:t>và</a:t>
            </a:r>
            <a:r>
              <a:rPr lang="en-US" dirty="0"/>
              <a:t> </a:t>
            </a:r>
            <a:r>
              <a:rPr lang="en-US" dirty="0" err="1"/>
              <a:t>var_dump</a:t>
            </a:r>
            <a:r>
              <a:rPr lang="en-US" dirty="0"/>
              <a:t> </a:t>
            </a:r>
            <a:r>
              <a:rPr lang="en-US" dirty="0" err="1"/>
              <a:t>để</a:t>
            </a:r>
            <a:r>
              <a:rPr lang="en-US" dirty="0"/>
              <a:t> debug </a:t>
            </a:r>
            <a:r>
              <a:rPr lang="en-US" dirty="0" err="1"/>
              <a:t>xem</a:t>
            </a:r>
            <a:r>
              <a:rPr lang="en-US" dirty="0"/>
              <a:t> </a:t>
            </a:r>
            <a:r>
              <a:rPr lang="en-US" dirty="0" err="1"/>
              <a:t>cấu</a:t>
            </a:r>
            <a:r>
              <a:rPr lang="en-US" dirty="0"/>
              <a:t> </a:t>
            </a:r>
            <a:r>
              <a:rPr lang="en-US" dirty="0" err="1"/>
              <a:t>trúc</a:t>
            </a:r>
            <a:r>
              <a:rPr lang="en-US" dirty="0"/>
              <a:t>, </a:t>
            </a:r>
            <a:r>
              <a:rPr lang="en-US" dirty="0" err="1"/>
              <a:t>nội</a:t>
            </a:r>
            <a:r>
              <a:rPr lang="en-US" dirty="0"/>
              <a:t> dung </a:t>
            </a:r>
            <a:r>
              <a:rPr lang="en-US" dirty="0" err="1"/>
              <a:t>của</a:t>
            </a:r>
            <a:r>
              <a:rPr lang="en-US" dirty="0"/>
              <a:t> </a:t>
            </a:r>
            <a:r>
              <a:rPr lang="en-US" dirty="0" err="1"/>
              <a:t>mảng</a:t>
            </a:r>
            <a:r>
              <a:rPr lang="en-US"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74638"/>
            <a:ext cx="8610600" cy="1143000"/>
          </a:xfrm>
        </p:spPr>
        <p:txBody>
          <a:bodyPr/>
          <a:lstStyle/>
          <a:p>
            <a:pPr algn="l"/>
            <a:r>
              <a:rPr lang="en-US" sz="3100" dirty="0" err="1"/>
              <a:t>Nhận</a:t>
            </a:r>
            <a:r>
              <a:rPr lang="en-US" sz="3100" dirty="0"/>
              <a:t> </a:t>
            </a:r>
            <a:r>
              <a:rPr lang="en-US" sz="3100" dirty="0" err="1"/>
              <a:t>dữ</a:t>
            </a:r>
            <a:r>
              <a:rPr lang="en-US" sz="3100" dirty="0"/>
              <a:t> </a:t>
            </a:r>
            <a:r>
              <a:rPr lang="en-US" sz="3100" dirty="0" err="1"/>
              <a:t>liệu</a:t>
            </a:r>
            <a:r>
              <a:rPr lang="en-US" sz="3100" dirty="0"/>
              <a:t> </a:t>
            </a:r>
            <a:r>
              <a:rPr lang="en-US" sz="3100" dirty="0" err="1"/>
              <a:t>từ</a:t>
            </a:r>
            <a:r>
              <a:rPr lang="en-US" sz="3100" dirty="0"/>
              <a:t> textbox, password, hidden field</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255253493"/>
              </p:ext>
            </p:extLst>
          </p:nvPr>
        </p:nvGraphicFramePr>
        <p:xfrm>
          <a:off x="838200" y="1752600"/>
          <a:ext cx="7696200" cy="2285999"/>
        </p:xfrm>
        <a:graphic>
          <a:graphicData uri="http://schemas.openxmlformats.org/drawingml/2006/table">
            <a:tbl>
              <a:tblPr firstRow="1" firstCol="1" bandRow="1">
                <a:tableStyleId>{0660B408-B3CF-4A94-85FC-2B1E0A45F4A2}</a:tableStyleId>
              </a:tblPr>
              <a:tblGrid>
                <a:gridCol w="3949824">
                  <a:extLst>
                    <a:ext uri="{9D8B030D-6E8A-4147-A177-3AD203B41FA5}">
                      <a16:colId xmlns:a16="http://schemas.microsoft.com/office/drawing/2014/main" val="20000"/>
                    </a:ext>
                  </a:extLst>
                </a:gridCol>
                <a:gridCol w="3746376">
                  <a:extLst>
                    <a:ext uri="{9D8B030D-6E8A-4147-A177-3AD203B41FA5}">
                      <a16:colId xmlns:a16="http://schemas.microsoft.com/office/drawing/2014/main" val="20001"/>
                    </a:ext>
                  </a:extLst>
                </a:gridCol>
              </a:tblGrid>
              <a:tr h="325677">
                <a:tc>
                  <a:txBody>
                    <a:bodyPr/>
                    <a:lstStyle/>
                    <a:p>
                      <a:pPr>
                        <a:spcAft>
                          <a:spcPts val="0"/>
                        </a:spcAft>
                      </a:pPr>
                      <a:r>
                        <a:rPr lang="en-US" sz="1800" dirty="0" err="1">
                          <a:effectLst/>
                        </a:rPr>
                        <a:t>Mã</a:t>
                      </a:r>
                      <a:r>
                        <a:rPr lang="en-US" sz="1800" dirty="0">
                          <a:effectLst/>
                        </a:rPr>
                        <a:t> html</a:t>
                      </a:r>
                      <a:endParaRPr lang="en-US" sz="1600" dirty="0">
                        <a:effectLst/>
                        <a:latin typeface="Calibri"/>
                        <a:ea typeface="Calibri"/>
                        <a:cs typeface="Times New Roman"/>
                      </a:endParaRPr>
                    </a:p>
                  </a:txBody>
                  <a:tcPr marL="68580" marR="68580" marT="0" marB="0"/>
                </a:tc>
                <a:tc>
                  <a:txBody>
                    <a:bodyPr/>
                    <a:lstStyle/>
                    <a:p>
                      <a:pPr>
                        <a:spcAft>
                          <a:spcPts val="0"/>
                        </a:spcAft>
                      </a:pPr>
                      <a:r>
                        <a:rPr lang="en-US" sz="1800">
                          <a:effectLst/>
                        </a:rPr>
                        <a:t>Mã php nhận kết quả từ form</a:t>
                      </a:r>
                      <a:endParaRPr lang="en-US" sz="1600">
                        <a:effectLst/>
                        <a:latin typeface="Calibri"/>
                        <a:ea typeface="Calibri"/>
                        <a:cs typeface="Times New Roman"/>
                      </a:endParaRPr>
                    </a:p>
                  </a:txBody>
                  <a:tcPr marL="68580" marR="68580" marT="0" marB="0"/>
                </a:tc>
                <a:extLst>
                  <a:ext uri="{0D108BD9-81ED-4DB2-BD59-A6C34878D82A}">
                    <a16:rowId xmlns:a16="http://schemas.microsoft.com/office/drawing/2014/main" val="10000"/>
                  </a:ext>
                </a:extLst>
              </a:tr>
              <a:tr h="651353">
                <a:tc>
                  <a:txBody>
                    <a:bodyPr/>
                    <a:lstStyle/>
                    <a:p>
                      <a:pPr>
                        <a:spcAft>
                          <a:spcPts val="0"/>
                        </a:spcAft>
                      </a:pPr>
                      <a:r>
                        <a:rPr lang="en-US" sz="1800" b="0" i="1" dirty="0">
                          <a:effectLst/>
                        </a:rPr>
                        <a:t>&lt;input type="text" name="id" value="user01" /&gt;</a:t>
                      </a:r>
                      <a:endParaRPr lang="en-US" sz="1600" b="0" i="1" dirty="0">
                        <a:effectLst/>
                        <a:latin typeface="Calibri"/>
                        <a:ea typeface="Calibri"/>
                        <a:cs typeface="Times New Roman"/>
                      </a:endParaRPr>
                    </a:p>
                  </a:txBody>
                  <a:tcPr marL="68580" marR="68580" marT="0" marB="0"/>
                </a:tc>
                <a:tc>
                  <a:txBody>
                    <a:bodyPr/>
                    <a:lstStyle/>
                    <a:p>
                      <a:pPr>
                        <a:spcAft>
                          <a:spcPts val="0"/>
                        </a:spcAft>
                      </a:pPr>
                      <a:r>
                        <a:rPr lang="en-US" sz="1800" dirty="0">
                          <a:effectLst/>
                        </a:rPr>
                        <a:t>$user = $_POST["id"];//$user ="user01"</a:t>
                      </a:r>
                      <a:endParaRPr lang="en-US"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1"/>
                  </a:ext>
                </a:extLst>
              </a:tr>
              <a:tr h="657616">
                <a:tc>
                  <a:txBody>
                    <a:bodyPr/>
                    <a:lstStyle/>
                    <a:p>
                      <a:pPr>
                        <a:spcAft>
                          <a:spcPts val="0"/>
                        </a:spcAft>
                      </a:pPr>
                      <a:r>
                        <a:rPr lang="en-US" sz="1800" b="0" i="1" dirty="0">
                          <a:effectLst/>
                        </a:rPr>
                        <a:t>&lt;input type="password" name="pass" value="123456"/&gt;</a:t>
                      </a:r>
                      <a:endParaRPr lang="en-US" sz="1600" b="0" i="1" dirty="0">
                        <a:effectLst/>
                        <a:latin typeface="Calibri"/>
                        <a:ea typeface="Calibri"/>
                        <a:cs typeface="Times New Roman"/>
                      </a:endParaRPr>
                    </a:p>
                  </a:txBody>
                  <a:tcPr marL="68580" marR="68580" marT="0" marB="0"/>
                </a:tc>
                <a:tc>
                  <a:txBody>
                    <a:bodyPr/>
                    <a:lstStyle/>
                    <a:p>
                      <a:pPr>
                        <a:spcAft>
                          <a:spcPts val="0"/>
                        </a:spcAft>
                      </a:pPr>
                      <a:r>
                        <a:rPr lang="en-US" sz="1800" dirty="0">
                          <a:effectLst/>
                        </a:rPr>
                        <a:t>$p = $_REQUEST["pass"];</a:t>
                      </a:r>
                      <a:endParaRPr lang="en-US" sz="1600" dirty="0">
                        <a:effectLst/>
                      </a:endParaRPr>
                    </a:p>
                    <a:p>
                      <a:pPr>
                        <a:spcAft>
                          <a:spcPts val="0"/>
                        </a:spcAft>
                      </a:pPr>
                      <a:r>
                        <a:rPr lang="en-US" sz="1800" dirty="0">
                          <a:effectLst/>
                        </a:rPr>
                        <a:t>//$p = "123456"</a:t>
                      </a:r>
                      <a:endParaRPr lang="en-US"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2"/>
                  </a:ext>
                </a:extLst>
              </a:tr>
              <a:tr h="651353">
                <a:tc>
                  <a:txBody>
                    <a:bodyPr/>
                    <a:lstStyle/>
                    <a:p>
                      <a:pPr>
                        <a:spcAft>
                          <a:spcPts val="0"/>
                        </a:spcAft>
                      </a:pPr>
                      <a:r>
                        <a:rPr lang="en-US" sz="1800" b="0" i="1" dirty="0">
                          <a:effectLst/>
                        </a:rPr>
                        <a:t>&lt;input type="hidden" name="action" value="login" /&gt;</a:t>
                      </a:r>
                      <a:endParaRPr lang="en-US" sz="1600" b="0" i="1" dirty="0">
                        <a:effectLst/>
                        <a:latin typeface="Calibri"/>
                        <a:ea typeface="Calibri"/>
                        <a:cs typeface="Times New Roman"/>
                      </a:endParaRPr>
                    </a:p>
                  </a:txBody>
                  <a:tcPr marL="68580" marR="68580" marT="0" marB="0"/>
                </a:tc>
                <a:tc>
                  <a:txBody>
                    <a:bodyPr/>
                    <a:lstStyle/>
                    <a:p>
                      <a:pPr>
                        <a:spcAft>
                          <a:spcPts val="0"/>
                        </a:spcAft>
                      </a:pPr>
                      <a:r>
                        <a:rPr lang="fr-BE" sz="1800" dirty="0">
                          <a:effectLst/>
                        </a:rPr>
                        <a:t>$action = $_POST["action"];</a:t>
                      </a:r>
                      <a:endParaRPr lang="en-US" sz="1600" dirty="0">
                        <a:effectLst/>
                      </a:endParaRPr>
                    </a:p>
                    <a:p>
                      <a:pPr>
                        <a:spcAft>
                          <a:spcPts val="0"/>
                        </a:spcAft>
                      </a:pPr>
                      <a:r>
                        <a:rPr lang="fr-BE" sz="1800" dirty="0">
                          <a:effectLst/>
                        </a:rPr>
                        <a:t>//action="login"</a:t>
                      </a:r>
                      <a:endParaRPr lang="en-US" sz="1600" dirty="0">
                        <a:effectLst/>
                        <a:latin typeface="Calibri"/>
                        <a:ea typeface="Calibri"/>
                        <a:cs typeface="Times New Roman"/>
                      </a:endParaRPr>
                    </a:p>
                  </a:txBody>
                  <a:tcPr marL="68580" marR="68580"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262057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BE" sz="3600" b="1"/>
              <a:t>Nhận dữ liệu từ nhóm radio button</a:t>
            </a:r>
            <a:endParaRPr lang="en-US" sz="360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966438885"/>
              </p:ext>
            </p:extLst>
          </p:nvPr>
        </p:nvGraphicFramePr>
        <p:xfrm>
          <a:off x="838200" y="1447800"/>
          <a:ext cx="7696200" cy="2518756"/>
        </p:xfrm>
        <a:graphic>
          <a:graphicData uri="http://schemas.openxmlformats.org/drawingml/2006/table">
            <a:tbl>
              <a:tblPr firstRow="1" firstCol="1" bandRow="1">
                <a:tableStyleId>{0660B408-B3CF-4A94-85FC-2B1E0A45F4A2}</a:tableStyleId>
              </a:tblPr>
              <a:tblGrid>
                <a:gridCol w="4532067">
                  <a:extLst>
                    <a:ext uri="{9D8B030D-6E8A-4147-A177-3AD203B41FA5}">
                      <a16:colId xmlns:a16="http://schemas.microsoft.com/office/drawing/2014/main" val="20000"/>
                    </a:ext>
                  </a:extLst>
                </a:gridCol>
                <a:gridCol w="3164133">
                  <a:extLst>
                    <a:ext uri="{9D8B030D-6E8A-4147-A177-3AD203B41FA5}">
                      <a16:colId xmlns:a16="http://schemas.microsoft.com/office/drawing/2014/main" val="20001"/>
                    </a:ext>
                  </a:extLst>
                </a:gridCol>
              </a:tblGrid>
              <a:tr h="249382">
                <a:tc>
                  <a:txBody>
                    <a:bodyPr/>
                    <a:lstStyle/>
                    <a:p>
                      <a:pPr marL="0" algn="l" defTabSz="914400" rtl="0" eaLnBrk="1" latinLnBrk="0" hangingPunct="1">
                        <a:spcAft>
                          <a:spcPts val="0"/>
                        </a:spcAft>
                      </a:pPr>
                      <a:r>
                        <a:rPr lang="en-US" sz="1800" kern="1200" dirty="0" err="1">
                          <a:effectLst/>
                        </a:rPr>
                        <a:t>Mã</a:t>
                      </a:r>
                      <a:r>
                        <a:rPr lang="en-US" sz="1800" kern="1200" dirty="0">
                          <a:effectLst/>
                        </a:rPr>
                        <a:t> HTML</a:t>
                      </a:r>
                      <a:endParaRPr lang="en-US" sz="1800" kern="1200" dirty="0">
                        <a:solidFill>
                          <a:schemeClr val="dk1"/>
                        </a:solidFill>
                        <a:effectLst/>
                        <a:latin typeface="+mn-lt"/>
                        <a:ea typeface="+mn-ea"/>
                        <a:cs typeface="+mn-cs"/>
                      </a:endParaRPr>
                    </a:p>
                  </a:txBody>
                  <a:tcPr marL="68580" marR="68580" marT="0" marB="0"/>
                </a:tc>
                <a:tc>
                  <a:txBody>
                    <a:bodyPr/>
                    <a:lstStyle/>
                    <a:p>
                      <a:pPr marL="0" algn="l" defTabSz="914400" rtl="0" eaLnBrk="1" latinLnBrk="0" hangingPunct="1">
                        <a:spcAft>
                          <a:spcPts val="0"/>
                        </a:spcAft>
                      </a:pPr>
                      <a:r>
                        <a:rPr lang="en-US" sz="1800" kern="1200">
                          <a:effectLst/>
                        </a:rPr>
                        <a:t>PHP</a:t>
                      </a:r>
                      <a:endParaRPr lang="en-US" sz="1800" kern="120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0"/>
                  </a:ext>
                </a:extLst>
              </a:tr>
              <a:tr h="2244436">
                <a:tc>
                  <a:txBody>
                    <a:bodyPr/>
                    <a:lstStyle/>
                    <a:p>
                      <a:pPr marL="0" algn="l" defTabSz="914400" rtl="0" eaLnBrk="1" latinLnBrk="0" hangingPunct="1">
                        <a:spcAft>
                          <a:spcPts val="0"/>
                        </a:spcAft>
                      </a:pPr>
                      <a:r>
                        <a:rPr lang="en-US" sz="1800" b="0" i="1" kern="1200" dirty="0">
                          <a:effectLst/>
                        </a:rPr>
                        <a:t>&lt;input type="radio" name="align" value="left" /&gt; </a:t>
                      </a:r>
                      <a:r>
                        <a:rPr lang="en-US" sz="1800" b="0" i="1" kern="1200" dirty="0" err="1">
                          <a:effectLst/>
                        </a:rPr>
                        <a:t>Trái</a:t>
                      </a:r>
                      <a:endParaRPr lang="en-US" sz="1800" b="0" i="1" kern="1200" dirty="0">
                        <a:effectLst/>
                      </a:endParaRPr>
                    </a:p>
                    <a:p>
                      <a:pPr marL="0" algn="l" defTabSz="914400" rtl="0" eaLnBrk="1" latinLnBrk="0" hangingPunct="1">
                        <a:spcAft>
                          <a:spcPts val="0"/>
                        </a:spcAft>
                      </a:pPr>
                      <a:r>
                        <a:rPr lang="en-US" sz="1800" b="0" i="1" kern="1200" dirty="0">
                          <a:effectLst/>
                        </a:rPr>
                        <a:t>&lt;input type="radio" name="align" value="center" /&gt; </a:t>
                      </a:r>
                      <a:r>
                        <a:rPr lang="en-US" sz="1800" b="0" i="1" kern="1200" dirty="0" err="1">
                          <a:effectLst/>
                        </a:rPr>
                        <a:t>Giữa</a:t>
                      </a:r>
                      <a:endParaRPr lang="en-US" sz="1800" b="0" i="1" kern="1200" dirty="0">
                        <a:effectLst/>
                      </a:endParaRPr>
                    </a:p>
                    <a:p>
                      <a:pPr marL="0" algn="l" defTabSz="914400" rtl="0" eaLnBrk="1" latinLnBrk="0" hangingPunct="1">
                        <a:spcAft>
                          <a:spcPts val="0"/>
                        </a:spcAft>
                      </a:pPr>
                      <a:r>
                        <a:rPr lang="en-US" sz="1800" b="0" i="1" kern="1200" dirty="0">
                          <a:effectLst/>
                        </a:rPr>
                        <a:t>&lt;input type="radio" name="align" value="right" /&gt; </a:t>
                      </a:r>
                      <a:r>
                        <a:rPr lang="en-US" sz="1800" b="0" i="1" kern="1200" dirty="0" err="1">
                          <a:effectLst/>
                        </a:rPr>
                        <a:t>Phải</a:t>
                      </a:r>
                      <a:endParaRPr lang="en-US" sz="1800" b="0" i="1" kern="1200" dirty="0">
                        <a:solidFill>
                          <a:schemeClr val="dk1"/>
                        </a:solidFill>
                        <a:effectLst/>
                        <a:latin typeface="+mn-lt"/>
                        <a:ea typeface="+mn-ea"/>
                        <a:cs typeface="+mn-cs"/>
                      </a:endParaRPr>
                    </a:p>
                  </a:txBody>
                  <a:tcPr marL="68580" marR="68580" marT="0" marB="0"/>
                </a:tc>
                <a:tc>
                  <a:txBody>
                    <a:bodyPr/>
                    <a:lstStyle/>
                    <a:p>
                      <a:pPr marL="0" algn="l" defTabSz="914400" rtl="0" eaLnBrk="1" latinLnBrk="0" hangingPunct="1">
                        <a:spcAft>
                          <a:spcPts val="0"/>
                        </a:spcAft>
                      </a:pPr>
                      <a:r>
                        <a:rPr lang="en-US" sz="1800" kern="1200" dirty="0">
                          <a:effectLst/>
                        </a:rPr>
                        <a:t>if (</a:t>
                      </a:r>
                      <a:r>
                        <a:rPr lang="en-US" sz="1800" kern="1200" dirty="0" err="1">
                          <a:effectLst/>
                        </a:rPr>
                        <a:t>isset</a:t>
                      </a:r>
                      <a:r>
                        <a:rPr lang="en-US" sz="1800" kern="1200" dirty="0">
                          <a:effectLst/>
                        </a:rPr>
                        <a:t>($_POST["align"]))</a:t>
                      </a:r>
                    </a:p>
                    <a:p>
                      <a:pPr marL="0" algn="l" defTabSz="914400" rtl="0" eaLnBrk="1" latinLnBrk="0" hangingPunct="1">
                        <a:spcAft>
                          <a:spcPts val="0"/>
                        </a:spcAft>
                      </a:pPr>
                      <a:r>
                        <a:rPr lang="en-US" sz="1800" kern="1200" dirty="0">
                          <a:effectLst/>
                        </a:rPr>
                        <a:t>{</a:t>
                      </a:r>
                    </a:p>
                    <a:p>
                      <a:pPr marL="0" algn="l" defTabSz="914400" rtl="0" eaLnBrk="1" latinLnBrk="0" hangingPunct="1">
                        <a:spcAft>
                          <a:spcPts val="0"/>
                        </a:spcAft>
                      </a:pPr>
                      <a:r>
                        <a:rPr lang="en-US" sz="1800" kern="1200" dirty="0">
                          <a:effectLst/>
                        </a:rPr>
                        <a:t>   echo "</a:t>
                      </a:r>
                      <a:r>
                        <a:rPr lang="en-US" sz="1800" kern="1200" dirty="0" err="1">
                          <a:effectLst/>
                        </a:rPr>
                        <a:t>Chọn</a:t>
                      </a:r>
                      <a:r>
                        <a:rPr lang="en-US" sz="1800" kern="1200" dirty="0">
                          <a:effectLst/>
                        </a:rPr>
                        <a:t>:" . _POST["align"];</a:t>
                      </a:r>
                    </a:p>
                    <a:p>
                      <a:pPr marL="0" algn="l" defTabSz="914400" rtl="0" eaLnBrk="1" latinLnBrk="0" hangingPunct="1">
                        <a:spcAft>
                          <a:spcPts val="0"/>
                        </a:spcAft>
                      </a:pPr>
                      <a:r>
                        <a:rPr lang="en-US" sz="1800" kern="1200" dirty="0">
                          <a:effectLst/>
                        </a:rPr>
                        <a:t>}</a:t>
                      </a:r>
                    </a:p>
                    <a:p>
                      <a:pPr marL="0" algn="l" defTabSz="914400" rtl="0" eaLnBrk="1" latinLnBrk="0" hangingPunct="1">
                        <a:spcAft>
                          <a:spcPts val="0"/>
                        </a:spcAft>
                      </a:pPr>
                      <a:r>
                        <a:rPr lang="en-US" sz="1800" kern="1200" dirty="0">
                          <a:effectLst/>
                        </a:rPr>
                        <a:t>else</a:t>
                      </a:r>
                    </a:p>
                    <a:p>
                      <a:pPr marL="0" algn="l" defTabSz="914400" rtl="0" eaLnBrk="1" latinLnBrk="0" hangingPunct="1">
                        <a:spcAft>
                          <a:spcPts val="0"/>
                        </a:spcAft>
                      </a:pPr>
                      <a:r>
                        <a:rPr lang="en-US" sz="1800" kern="1200" dirty="0">
                          <a:effectLst/>
                        </a:rPr>
                        <a:t>{</a:t>
                      </a:r>
                    </a:p>
                    <a:p>
                      <a:pPr marL="0" algn="l" defTabSz="914400" rtl="0" eaLnBrk="1" latinLnBrk="0" hangingPunct="1">
                        <a:spcAft>
                          <a:spcPts val="0"/>
                        </a:spcAft>
                      </a:pPr>
                      <a:r>
                        <a:rPr lang="en-US" sz="1800" kern="1200" dirty="0">
                          <a:effectLst/>
                        </a:rPr>
                        <a:t>   echo "</a:t>
                      </a:r>
                      <a:r>
                        <a:rPr lang="en-US" sz="1800" kern="1200" dirty="0" err="1">
                          <a:effectLst/>
                        </a:rPr>
                        <a:t>Chưa</a:t>
                      </a:r>
                      <a:r>
                        <a:rPr lang="en-US" sz="1800" kern="1200" dirty="0">
                          <a:effectLst/>
                        </a:rPr>
                        <a:t> </a:t>
                      </a:r>
                      <a:r>
                        <a:rPr lang="en-US" sz="1800" kern="1200" dirty="0" err="1">
                          <a:effectLst/>
                        </a:rPr>
                        <a:t>chọn</a:t>
                      </a:r>
                      <a:r>
                        <a:rPr lang="en-US" sz="1800" kern="1200" dirty="0">
                          <a:effectLst/>
                        </a:rPr>
                        <a:t>";</a:t>
                      </a:r>
                    </a:p>
                    <a:p>
                      <a:pPr marL="0" algn="l" defTabSz="914400" rtl="0" eaLnBrk="1" latinLnBrk="0" hangingPunct="1">
                        <a:spcAft>
                          <a:spcPts val="0"/>
                        </a:spcAft>
                      </a:pPr>
                      <a:r>
                        <a:rPr lang="en-US" sz="1800" kern="1200" dirty="0">
                          <a:effectLst/>
                        </a:rPr>
                        <a:t>}</a:t>
                      </a:r>
                      <a:endParaRPr lang="en-US" sz="1800" kern="1200" dirty="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1"/>
                  </a:ext>
                </a:extLst>
              </a:tr>
            </a:tbl>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4146767839"/>
              </p:ext>
            </p:extLst>
          </p:nvPr>
        </p:nvGraphicFramePr>
        <p:xfrm>
          <a:off x="3048000" y="4800600"/>
          <a:ext cx="3586048" cy="457200"/>
        </p:xfrm>
        <a:graphic>
          <a:graphicData uri="http://schemas.openxmlformats.org/presentationml/2006/ole">
            <mc:AlternateContent xmlns:mc="http://schemas.openxmlformats.org/markup-compatibility/2006">
              <mc:Choice xmlns:v="urn:schemas-microsoft-com:vml" Requires="v">
                <p:oleObj spid="_x0000_s3141" name="Bitmap Image" r:id="rId3" imgW="1428949" imgH="181096" progId="PBrush">
                  <p:embed/>
                </p:oleObj>
              </mc:Choice>
              <mc:Fallback>
                <p:oleObj name="Bitmap Image" r:id="rId3" imgW="1428949" imgH="181096" progId="PBrush">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0" y="4800600"/>
                        <a:ext cx="3586048"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1511638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a:t>Nhận dữ liệu từ nhóm checkbox button</a:t>
            </a:r>
            <a:endParaRPr lang="en-US" sz="3200"/>
          </a:p>
        </p:txBody>
      </p:sp>
      <p:sp>
        <p:nvSpPr>
          <p:cNvPr id="3" name="Content Placeholder 2"/>
          <p:cNvSpPr>
            <a:spLocks noGrp="1"/>
          </p:cNvSpPr>
          <p:nvPr>
            <p:ph idx="1"/>
          </p:nvPr>
        </p:nvSpPr>
        <p:spPr/>
        <p:txBody>
          <a:bodyPr/>
          <a:lstStyle/>
          <a:p>
            <a:endParaRPr lang="en-US"/>
          </a:p>
        </p:txBody>
      </p:sp>
      <p:graphicFrame>
        <p:nvGraphicFramePr>
          <p:cNvPr id="4" name="Content Placeholder 3"/>
          <p:cNvGraphicFramePr>
            <a:graphicFrameLocks/>
          </p:cNvGraphicFramePr>
          <p:nvPr>
            <p:extLst>
              <p:ext uri="{D42A27DB-BD31-4B8C-83A1-F6EECF244321}">
                <p14:modId xmlns:p14="http://schemas.microsoft.com/office/powerpoint/2010/main" val="1004470492"/>
              </p:ext>
            </p:extLst>
          </p:nvPr>
        </p:nvGraphicFramePr>
        <p:xfrm>
          <a:off x="838200" y="1447800"/>
          <a:ext cx="7696200" cy="3017520"/>
        </p:xfrm>
        <a:graphic>
          <a:graphicData uri="http://schemas.openxmlformats.org/drawingml/2006/table">
            <a:tbl>
              <a:tblPr firstRow="1" firstCol="1" bandRow="1">
                <a:tableStyleId>{0660B408-B3CF-4A94-85FC-2B1E0A45F4A2}</a:tableStyleId>
              </a:tblPr>
              <a:tblGrid>
                <a:gridCol w="4532067">
                  <a:extLst>
                    <a:ext uri="{9D8B030D-6E8A-4147-A177-3AD203B41FA5}">
                      <a16:colId xmlns:a16="http://schemas.microsoft.com/office/drawing/2014/main" val="20000"/>
                    </a:ext>
                  </a:extLst>
                </a:gridCol>
                <a:gridCol w="3164133">
                  <a:extLst>
                    <a:ext uri="{9D8B030D-6E8A-4147-A177-3AD203B41FA5}">
                      <a16:colId xmlns:a16="http://schemas.microsoft.com/office/drawing/2014/main" val="20001"/>
                    </a:ext>
                  </a:extLst>
                </a:gridCol>
              </a:tblGrid>
              <a:tr h="249382">
                <a:tc>
                  <a:txBody>
                    <a:bodyPr/>
                    <a:lstStyle/>
                    <a:p>
                      <a:pPr marL="0" algn="l" defTabSz="914400" rtl="0" eaLnBrk="1" latinLnBrk="0" hangingPunct="1">
                        <a:spcAft>
                          <a:spcPts val="0"/>
                        </a:spcAft>
                      </a:pPr>
                      <a:r>
                        <a:rPr lang="en-US" sz="1800" kern="1200" dirty="0" err="1">
                          <a:effectLst/>
                        </a:rPr>
                        <a:t>Mã</a:t>
                      </a:r>
                      <a:r>
                        <a:rPr lang="en-US" sz="1800" kern="1200" dirty="0">
                          <a:effectLst/>
                        </a:rPr>
                        <a:t> HTML</a:t>
                      </a:r>
                      <a:endParaRPr lang="en-US" sz="1800" kern="1200" dirty="0">
                        <a:solidFill>
                          <a:schemeClr val="dk1"/>
                        </a:solidFill>
                        <a:effectLst/>
                        <a:latin typeface="+mn-lt"/>
                        <a:ea typeface="+mn-ea"/>
                        <a:cs typeface="+mn-cs"/>
                      </a:endParaRPr>
                    </a:p>
                  </a:txBody>
                  <a:tcPr marL="68580" marR="68580" marT="0" marB="0"/>
                </a:tc>
                <a:tc>
                  <a:txBody>
                    <a:bodyPr/>
                    <a:lstStyle/>
                    <a:p>
                      <a:pPr marL="0" algn="l" defTabSz="914400" rtl="0" eaLnBrk="1" latinLnBrk="0" hangingPunct="1">
                        <a:spcAft>
                          <a:spcPts val="0"/>
                        </a:spcAft>
                      </a:pPr>
                      <a:r>
                        <a:rPr lang="en-US" sz="1800" kern="1200">
                          <a:effectLst/>
                        </a:rPr>
                        <a:t>PHP</a:t>
                      </a:r>
                      <a:endParaRPr lang="en-US" sz="1800" kern="120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0"/>
                  </a:ext>
                </a:extLst>
              </a:tr>
              <a:tr h="2244436">
                <a:tc>
                  <a:txBody>
                    <a:bodyPr/>
                    <a:lstStyle/>
                    <a:p>
                      <a:r>
                        <a:rPr lang="en-US" sz="1800" b="0" i="1" kern="1200" dirty="0" err="1">
                          <a:solidFill>
                            <a:schemeClr val="dk1"/>
                          </a:solidFill>
                          <a:effectLst/>
                          <a:latin typeface="+mn-lt"/>
                          <a:ea typeface="+mn-ea"/>
                          <a:cs typeface="+mn-cs"/>
                        </a:rPr>
                        <a:t>Chọn</a:t>
                      </a:r>
                      <a:r>
                        <a:rPr lang="en-US" sz="1800" b="0" i="1" kern="1200" dirty="0">
                          <a:solidFill>
                            <a:schemeClr val="dk1"/>
                          </a:solidFill>
                          <a:effectLst/>
                          <a:latin typeface="+mn-lt"/>
                          <a:ea typeface="+mn-ea"/>
                          <a:cs typeface="+mn-cs"/>
                        </a:rPr>
                        <a:t> </a:t>
                      </a:r>
                      <a:r>
                        <a:rPr lang="en-US" sz="1800" b="0" i="1" kern="1200" dirty="0" err="1">
                          <a:solidFill>
                            <a:schemeClr val="dk1"/>
                          </a:solidFill>
                          <a:effectLst/>
                          <a:latin typeface="+mn-lt"/>
                          <a:ea typeface="+mn-ea"/>
                          <a:cs typeface="+mn-cs"/>
                        </a:rPr>
                        <a:t>các</a:t>
                      </a:r>
                      <a:r>
                        <a:rPr lang="en-US" sz="1800" b="0" i="1" kern="1200" dirty="0">
                          <a:solidFill>
                            <a:schemeClr val="dk1"/>
                          </a:solidFill>
                          <a:effectLst/>
                          <a:latin typeface="+mn-lt"/>
                          <a:ea typeface="+mn-ea"/>
                          <a:cs typeface="+mn-cs"/>
                        </a:rPr>
                        <a:t> </a:t>
                      </a:r>
                      <a:r>
                        <a:rPr lang="en-US" sz="1800" b="0" i="1" kern="1200" dirty="0" err="1">
                          <a:solidFill>
                            <a:schemeClr val="dk1"/>
                          </a:solidFill>
                          <a:effectLst/>
                          <a:latin typeface="+mn-lt"/>
                          <a:ea typeface="+mn-ea"/>
                          <a:cs typeface="+mn-cs"/>
                        </a:rPr>
                        <a:t>màu</a:t>
                      </a:r>
                      <a:r>
                        <a:rPr lang="en-US" sz="1800" b="0" i="1" kern="1200" dirty="0">
                          <a:solidFill>
                            <a:schemeClr val="dk1"/>
                          </a:solidFill>
                          <a:effectLst/>
                          <a:latin typeface="+mn-lt"/>
                          <a:ea typeface="+mn-ea"/>
                          <a:cs typeface="+mn-cs"/>
                        </a:rPr>
                        <a:t> </a:t>
                      </a:r>
                      <a:r>
                        <a:rPr lang="en-US" sz="1800" b="0" i="1" kern="1200" dirty="0" err="1">
                          <a:solidFill>
                            <a:schemeClr val="dk1"/>
                          </a:solidFill>
                          <a:effectLst/>
                          <a:latin typeface="+mn-lt"/>
                          <a:ea typeface="+mn-ea"/>
                          <a:cs typeface="+mn-cs"/>
                        </a:rPr>
                        <a:t>bạn</a:t>
                      </a:r>
                      <a:r>
                        <a:rPr lang="en-US" sz="1800" b="0" i="1" kern="1200" dirty="0">
                          <a:solidFill>
                            <a:schemeClr val="dk1"/>
                          </a:solidFill>
                          <a:effectLst/>
                          <a:latin typeface="+mn-lt"/>
                          <a:ea typeface="+mn-ea"/>
                          <a:cs typeface="+mn-cs"/>
                        </a:rPr>
                        <a:t> </a:t>
                      </a:r>
                      <a:r>
                        <a:rPr lang="en-US" sz="1800" b="0" i="1" kern="1200" dirty="0" err="1">
                          <a:solidFill>
                            <a:schemeClr val="dk1"/>
                          </a:solidFill>
                          <a:effectLst/>
                          <a:latin typeface="+mn-lt"/>
                          <a:ea typeface="+mn-ea"/>
                          <a:cs typeface="+mn-cs"/>
                        </a:rPr>
                        <a:t>thích</a:t>
                      </a:r>
                      <a:r>
                        <a:rPr lang="en-US" sz="1800" b="0" i="1" kern="1200" dirty="0">
                          <a:solidFill>
                            <a:schemeClr val="dk1"/>
                          </a:solidFill>
                          <a:effectLst/>
                          <a:latin typeface="+mn-lt"/>
                          <a:ea typeface="+mn-ea"/>
                          <a:cs typeface="+mn-cs"/>
                        </a:rPr>
                        <a:t>&lt;</a:t>
                      </a:r>
                      <a:r>
                        <a:rPr lang="en-US" sz="1800" b="0" i="1" kern="1200" dirty="0" err="1">
                          <a:solidFill>
                            <a:schemeClr val="dk1"/>
                          </a:solidFill>
                          <a:effectLst/>
                          <a:latin typeface="+mn-lt"/>
                          <a:ea typeface="+mn-ea"/>
                          <a:cs typeface="+mn-cs"/>
                        </a:rPr>
                        <a:t>br</a:t>
                      </a:r>
                      <a:r>
                        <a:rPr lang="en-US" sz="1800" b="0" i="1" kern="1200" dirty="0">
                          <a:solidFill>
                            <a:schemeClr val="dk1"/>
                          </a:solidFill>
                          <a:effectLst/>
                          <a:latin typeface="+mn-lt"/>
                          <a:ea typeface="+mn-ea"/>
                          <a:cs typeface="+mn-cs"/>
                        </a:rPr>
                        <a:t> /&gt;</a:t>
                      </a:r>
                    </a:p>
                    <a:p>
                      <a:r>
                        <a:rPr lang="en-US" sz="1800" b="0" i="1" kern="1200" dirty="0">
                          <a:solidFill>
                            <a:schemeClr val="dk1"/>
                          </a:solidFill>
                          <a:effectLst/>
                          <a:latin typeface="+mn-lt"/>
                          <a:ea typeface="+mn-ea"/>
                          <a:cs typeface="+mn-cs"/>
                        </a:rPr>
                        <a:t>&lt;input type="checkbox" name="color[]" value="Red" /&gt;</a:t>
                      </a:r>
                      <a:r>
                        <a:rPr lang="en-US" sz="1800" b="0" i="1" kern="1200" dirty="0" err="1">
                          <a:solidFill>
                            <a:schemeClr val="dk1"/>
                          </a:solidFill>
                          <a:effectLst/>
                          <a:latin typeface="+mn-lt"/>
                          <a:ea typeface="+mn-ea"/>
                          <a:cs typeface="+mn-cs"/>
                        </a:rPr>
                        <a:t>Đỏ</a:t>
                      </a:r>
                      <a:endParaRPr lang="en-US" sz="1800" b="0" i="1" kern="1200" dirty="0">
                        <a:solidFill>
                          <a:schemeClr val="dk1"/>
                        </a:solidFill>
                        <a:effectLst/>
                        <a:latin typeface="+mn-lt"/>
                        <a:ea typeface="+mn-ea"/>
                        <a:cs typeface="+mn-cs"/>
                      </a:endParaRPr>
                    </a:p>
                    <a:p>
                      <a:r>
                        <a:rPr lang="en-US" sz="1800" b="0" i="1" kern="1200" dirty="0">
                          <a:solidFill>
                            <a:schemeClr val="dk1"/>
                          </a:solidFill>
                          <a:effectLst/>
                          <a:latin typeface="+mn-lt"/>
                          <a:ea typeface="+mn-ea"/>
                          <a:cs typeface="+mn-cs"/>
                        </a:rPr>
                        <a:t>&lt;input type="checkbox" name="color[]" value="Blue"  /&gt;</a:t>
                      </a:r>
                      <a:r>
                        <a:rPr lang="en-US" sz="1800" b="0" i="1" kern="1200" dirty="0" err="1">
                          <a:solidFill>
                            <a:schemeClr val="dk1"/>
                          </a:solidFill>
                          <a:effectLst/>
                          <a:latin typeface="+mn-lt"/>
                          <a:ea typeface="+mn-ea"/>
                          <a:cs typeface="+mn-cs"/>
                        </a:rPr>
                        <a:t>Xanh</a:t>
                      </a:r>
                      <a:endParaRPr lang="en-US" sz="1800" b="0" i="1" kern="1200" dirty="0">
                        <a:solidFill>
                          <a:schemeClr val="dk1"/>
                        </a:solidFill>
                        <a:effectLst/>
                        <a:latin typeface="+mn-lt"/>
                        <a:ea typeface="+mn-ea"/>
                        <a:cs typeface="+mn-cs"/>
                      </a:endParaRPr>
                    </a:p>
                    <a:p>
                      <a:r>
                        <a:rPr lang="en-US" sz="1800" b="0" i="1" kern="1200" dirty="0">
                          <a:solidFill>
                            <a:schemeClr val="dk1"/>
                          </a:solidFill>
                          <a:effectLst/>
                          <a:latin typeface="+mn-lt"/>
                          <a:ea typeface="+mn-ea"/>
                          <a:cs typeface="+mn-cs"/>
                        </a:rPr>
                        <a:t>&lt;input type="checkbox" name="color[]" value="Yellow" /&gt;</a:t>
                      </a:r>
                      <a:r>
                        <a:rPr lang="en-US" sz="1800" b="0" i="1" kern="1200" dirty="0" err="1">
                          <a:solidFill>
                            <a:schemeClr val="dk1"/>
                          </a:solidFill>
                          <a:effectLst/>
                          <a:latin typeface="+mn-lt"/>
                          <a:ea typeface="+mn-ea"/>
                          <a:cs typeface="+mn-cs"/>
                        </a:rPr>
                        <a:t>Vàng</a:t>
                      </a:r>
                      <a:endParaRPr lang="en-US" sz="1800" b="0" i="1" kern="1200" dirty="0">
                        <a:solidFill>
                          <a:schemeClr val="dk1"/>
                        </a:solidFill>
                        <a:effectLst/>
                        <a:latin typeface="+mn-lt"/>
                        <a:ea typeface="+mn-ea"/>
                        <a:cs typeface="+mn-cs"/>
                      </a:endParaRPr>
                    </a:p>
                  </a:txBody>
                  <a:tcPr marL="68580" marR="68580" marT="0" marB="0"/>
                </a:tc>
                <a:tc>
                  <a:txBody>
                    <a:bodyPr/>
                    <a:lstStyle/>
                    <a:p>
                      <a:r>
                        <a:rPr lang="en-US" sz="1800" kern="1200" dirty="0">
                          <a:solidFill>
                            <a:schemeClr val="dk1"/>
                          </a:solidFill>
                          <a:effectLst/>
                          <a:latin typeface="+mn-lt"/>
                          <a:ea typeface="+mn-ea"/>
                          <a:cs typeface="+mn-cs"/>
                        </a:rPr>
                        <a:t>if (</a:t>
                      </a:r>
                      <a:r>
                        <a:rPr lang="en-US" sz="1800" kern="1200" dirty="0" err="1">
                          <a:solidFill>
                            <a:schemeClr val="dk1"/>
                          </a:solidFill>
                          <a:effectLst/>
                          <a:latin typeface="+mn-lt"/>
                          <a:ea typeface="+mn-ea"/>
                          <a:cs typeface="+mn-cs"/>
                        </a:rPr>
                        <a:t>isset</a:t>
                      </a:r>
                      <a:r>
                        <a:rPr lang="en-US" sz="1800" kern="1200" dirty="0">
                          <a:solidFill>
                            <a:schemeClr val="dk1"/>
                          </a:solidFill>
                          <a:effectLst/>
                          <a:latin typeface="+mn-lt"/>
                          <a:ea typeface="+mn-ea"/>
                          <a:cs typeface="+mn-cs"/>
                        </a:rPr>
                        <a:t>($_POST["color"]))</a:t>
                      </a:r>
                    </a:p>
                    <a:p>
                      <a:r>
                        <a:rPr lang="en-US" sz="1800" kern="1200" dirty="0">
                          <a:solidFill>
                            <a:schemeClr val="dk1"/>
                          </a:solidFill>
                          <a:effectLst/>
                          <a:latin typeface="+mn-lt"/>
                          <a:ea typeface="+mn-ea"/>
                          <a:cs typeface="+mn-cs"/>
                        </a:rPr>
                        <a:t>{</a:t>
                      </a:r>
                    </a:p>
                    <a:p>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arr</a:t>
                      </a:r>
                      <a:r>
                        <a:rPr lang="en-US" sz="1800" kern="1200" dirty="0">
                          <a:solidFill>
                            <a:schemeClr val="dk1"/>
                          </a:solidFill>
                          <a:effectLst/>
                          <a:latin typeface="+mn-lt"/>
                          <a:ea typeface="+mn-ea"/>
                          <a:cs typeface="+mn-cs"/>
                        </a:rPr>
                        <a:t> = $_POST["color"];</a:t>
                      </a:r>
                    </a:p>
                    <a:p>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foreach</a:t>
                      </a:r>
                      <a:r>
                        <a:rPr lang="en-US" sz="1800" kern="1200" dirty="0">
                          <a:solidFill>
                            <a:schemeClr val="dk1"/>
                          </a:solidFill>
                          <a:effectLst/>
                          <a:latin typeface="+mn-lt"/>
                          <a:ea typeface="+mn-ea"/>
                          <a:cs typeface="+mn-cs"/>
                        </a:rPr>
                        <a:t>($</a:t>
                      </a:r>
                      <a:r>
                        <a:rPr lang="en-US" sz="1800" kern="1200" dirty="0" err="1">
                          <a:solidFill>
                            <a:schemeClr val="dk1"/>
                          </a:solidFill>
                          <a:effectLst/>
                          <a:latin typeface="+mn-lt"/>
                          <a:ea typeface="+mn-ea"/>
                          <a:cs typeface="+mn-cs"/>
                        </a:rPr>
                        <a:t>arr</a:t>
                      </a:r>
                      <a:r>
                        <a:rPr lang="en-US" sz="1800" kern="1200" dirty="0">
                          <a:solidFill>
                            <a:schemeClr val="dk1"/>
                          </a:solidFill>
                          <a:effectLst/>
                          <a:latin typeface="+mn-lt"/>
                          <a:ea typeface="+mn-ea"/>
                          <a:cs typeface="+mn-cs"/>
                        </a:rPr>
                        <a:t> as  $item)</a:t>
                      </a:r>
                    </a:p>
                    <a:p>
                      <a:r>
                        <a:rPr lang="en-US" sz="1800" kern="1200" dirty="0">
                          <a:solidFill>
                            <a:schemeClr val="dk1"/>
                          </a:solidFill>
                          <a:effectLst/>
                          <a:latin typeface="+mn-lt"/>
                          <a:ea typeface="+mn-ea"/>
                          <a:cs typeface="+mn-cs"/>
                        </a:rPr>
                        <a:t>      echo "</a:t>
                      </a:r>
                      <a:r>
                        <a:rPr lang="en-US" sz="1800" kern="1200" dirty="0" err="1">
                          <a:solidFill>
                            <a:schemeClr val="dk1"/>
                          </a:solidFill>
                          <a:effectLst/>
                          <a:latin typeface="+mn-lt"/>
                          <a:ea typeface="+mn-ea"/>
                          <a:cs typeface="+mn-cs"/>
                        </a:rPr>
                        <a:t>Chọn</a:t>
                      </a:r>
                      <a:r>
                        <a:rPr lang="en-US" sz="1800" kern="1200" dirty="0">
                          <a:solidFill>
                            <a:schemeClr val="dk1"/>
                          </a:solidFill>
                          <a:effectLst/>
                          <a:latin typeface="+mn-lt"/>
                          <a:ea typeface="+mn-ea"/>
                          <a:cs typeface="+mn-cs"/>
                        </a:rPr>
                        <a:t>:" . $item;</a:t>
                      </a:r>
                    </a:p>
                    <a:p>
                      <a:r>
                        <a:rPr lang="en-US" sz="1800" kern="1200" dirty="0">
                          <a:solidFill>
                            <a:schemeClr val="dk1"/>
                          </a:solidFill>
                          <a:effectLst/>
                          <a:latin typeface="+mn-lt"/>
                          <a:ea typeface="+mn-ea"/>
                          <a:cs typeface="+mn-cs"/>
                        </a:rPr>
                        <a:t>}</a:t>
                      </a:r>
                    </a:p>
                    <a:p>
                      <a:r>
                        <a:rPr lang="en-US" sz="1800" kern="1200" dirty="0">
                          <a:solidFill>
                            <a:schemeClr val="dk1"/>
                          </a:solidFill>
                          <a:effectLst/>
                          <a:latin typeface="+mn-lt"/>
                          <a:ea typeface="+mn-ea"/>
                          <a:cs typeface="+mn-cs"/>
                        </a:rPr>
                        <a:t>else</a:t>
                      </a:r>
                    </a:p>
                    <a:p>
                      <a:r>
                        <a:rPr lang="en-US" sz="1800" kern="1200" dirty="0">
                          <a:solidFill>
                            <a:schemeClr val="dk1"/>
                          </a:solidFill>
                          <a:effectLst/>
                          <a:latin typeface="+mn-lt"/>
                          <a:ea typeface="+mn-ea"/>
                          <a:cs typeface="+mn-cs"/>
                        </a:rPr>
                        <a:t>{</a:t>
                      </a:r>
                    </a:p>
                    <a:p>
                      <a:r>
                        <a:rPr lang="en-US" sz="1800" kern="1200" dirty="0">
                          <a:solidFill>
                            <a:schemeClr val="dk1"/>
                          </a:solidFill>
                          <a:effectLst/>
                          <a:latin typeface="+mn-lt"/>
                          <a:ea typeface="+mn-ea"/>
                          <a:cs typeface="+mn-cs"/>
                        </a:rPr>
                        <a:t>  echo "</a:t>
                      </a:r>
                      <a:r>
                        <a:rPr lang="en-US" sz="1800" kern="1200" dirty="0" err="1">
                          <a:solidFill>
                            <a:schemeClr val="dk1"/>
                          </a:solidFill>
                          <a:effectLst/>
                          <a:latin typeface="+mn-lt"/>
                          <a:ea typeface="+mn-ea"/>
                          <a:cs typeface="+mn-cs"/>
                        </a:rPr>
                        <a:t>Bạn</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chưa</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chọn</a:t>
                      </a:r>
                      <a:r>
                        <a:rPr lang="en-US" sz="1800" kern="1200" dirty="0">
                          <a:solidFill>
                            <a:schemeClr val="dk1"/>
                          </a:solidFill>
                          <a:effectLst/>
                          <a:latin typeface="+mn-lt"/>
                          <a:ea typeface="+mn-ea"/>
                          <a:cs typeface="+mn-cs"/>
                        </a:rPr>
                        <a:t>";</a:t>
                      </a:r>
                    </a:p>
                    <a:p>
                      <a:r>
                        <a:rPr lang="en-US" sz="1800" kern="1200" dirty="0">
                          <a:solidFill>
                            <a:schemeClr val="dk1"/>
                          </a:solidFill>
                          <a:effectLst/>
                          <a:latin typeface="+mn-lt"/>
                          <a:ea typeface="+mn-ea"/>
                          <a:cs typeface="+mn-cs"/>
                        </a:rPr>
                        <a:t>}</a:t>
                      </a:r>
                    </a:p>
                  </a:txBody>
                  <a:tcPr marL="68580" marR="68580" marT="0" marB="0"/>
                </a:tc>
                <a:extLst>
                  <a:ext uri="{0D108BD9-81ED-4DB2-BD59-A6C34878D82A}">
                    <a16:rowId xmlns:a16="http://schemas.microsoft.com/office/drawing/2014/main" val="10001"/>
                  </a:ext>
                </a:extLst>
              </a:tr>
            </a:tbl>
          </a:graphicData>
        </a:graphic>
      </p:graphicFrame>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2206663956"/>
              </p:ext>
            </p:extLst>
          </p:nvPr>
        </p:nvGraphicFramePr>
        <p:xfrm>
          <a:off x="2819400" y="4876800"/>
          <a:ext cx="3816626" cy="914400"/>
        </p:xfrm>
        <a:graphic>
          <a:graphicData uri="http://schemas.openxmlformats.org/presentationml/2006/ole">
            <mc:AlternateContent xmlns:mc="http://schemas.openxmlformats.org/markup-compatibility/2006">
              <mc:Choice xmlns:v="urn:schemas-microsoft-com:vml" Requires="v">
                <p:oleObj spid="_x0000_s4165" name="Bitmap Image" r:id="rId3" imgW="1523810" imgH="361809" progId="PBrush">
                  <p:embed/>
                </p:oleObj>
              </mc:Choice>
              <mc:Fallback>
                <p:oleObj name="Bitmap Image" r:id="rId3" imgW="1523810" imgH="361809" progId="PBrush">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4876800"/>
                        <a:ext cx="3816626"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482062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a:t>Chọn dữ liệu từ dropdown list </a:t>
            </a:r>
          </a:p>
        </p:txBody>
      </p:sp>
      <p:pic>
        <p:nvPicPr>
          <p:cNvPr id="10" name="Content Placeholder 9" descr="Screen Clipping"/>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969968" y="3314494"/>
            <a:ext cx="1204064" cy="1097375"/>
          </a:xfrm>
        </p:spPr>
      </p:pic>
      <p:graphicFrame>
        <p:nvGraphicFramePr>
          <p:cNvPr id="4" name="Content Placeholder 3"/>
          <p:cNvGraphicFramePr>
            <a:graphicFrameLocks/>
          </p:cNvGraphicFramePr>
          <p:nvPr>
            <p:extLst>
              <p:ext uri="{D42A27DB-BD31-4B8C-83A1-F6EECF244321}">
                <p14:modId xmlns:p14="http://schemas.microsoft.com/office/powerpoint/2010/main" val="1490072917"/>
              </p:ext>
            </p:extLst>
          </p:nvPr>
        </p:nvGraphicFramePr>
        <p:xfrm>
          <a:off x="914400" y="1295400"/>
          <a:ext cx="7391400" cy="3573760"/>
        </p:xfrm>
        <a:graphic>
          <a:graphicData uri="http://schemas.openxmlformats.org/drawingml/2006/table">
            <a:tbl>
              <a:tblPr firstRow="1" firstCol="1" bandRow="1">
                <a:tableStyleId>{0660B408-B3CF-4A94-85FC-2B1E0A45F4A2}</a:tableStyleId>
              </a:tblPr>
              <a:tblGrid>
                <a:gridCol w="4352579">
                  <a:extLst>
                    <a:ext uri="{9D8B030D-6E8A-4147-A177-3AD203B41FA5}">
                      <a16:colId xmlns:a16="http://schemas.microsoft.com/office/drawing/2014/main" val="20000"/>
                    </a:ext>
                  </a:extLst>
                </a:gridCol>
                <a:gridCol w="3038821">
                  <a:extLst>
                    <a:ext uri="{9D8B030D-6E8A-4147-A177-3AD203B41FA5}">
                      <a16:colId xmlns:a16="http://schemas.microsoft.com/office/drawing/2014/main" val="20001"/>
                    </a:ext>
                  </a:extLst>
                </a:gridCol>
              </a:tblGrid>
              <a:tr h="324887">
                <a:tc>
                  <a:txBody>
                    <a:bodyPr/>
                    <a:lstStyle/>
                    <a:p>
                      <a:pPr marL="0" algn="l" defTabSz="914400" rtl="0" eaLnBrk="1" latinLnBrk="0" hangingPunct="1">
                        <a:spcAft>
                          <a:spcPts val="0"/>
                        </a:spcAft>
                      </a:pPr>
                      <a:r>
                        <a:rPr lang="en-US" sz="1800" kern="1200" dirty="0" err="1">
                          <a:effectLst/>
                        </a:rPr>
                        <a:t>Mã</a:t>
                      </a:r>
                      <a:r>
                        <a:rPr lang="en-US" sz="1800" kern="1200" dirty="0">
                          <a:effectLst/>
                        </a:rPr>
                        <a:t> HTML</a:t>
                      </a:r>
                      <a:endParaRPr lang="en-US" sz="1800" kern="1200" dirty="0">
                        <a:solidFill>
                          <a:schemeClr val="dk1"/>
                        </a:solidFill>
                        <a:effectLst/>
                        <a:latin typeface="+mn-lt"/>
                        <a:ea typeface="+mn-ea"/>
                        <a:cs typeface="+mn-cs"/>
                      </a:endParaRPr>
                    </a:p>
                  </a:txBody>
                  <a:tcPr marL="68580" marR="68580" marT="0" marB="0"/>
                </a:tc>
                <a:tc>
                  <a:txBody>
                    <a:bodyPr/>
                    <a:lstStyle/>
                    <a:p>
                      <a:pPr marL="0" algn="l" defTabSz="914400" rtl="0" eaLnBrk="1" latinLnBrk="0" hangingPunct="1">
                        <a:spcAft>
                          <a:spcPts val="0"/>
                        </a:spcAft>
                      </a:pPr>
                      <a:r>
                        <a:rPr lang="en-US" sz="1800" kern="1200">
                          <a:effectLst/>
                        </a:rPr>
                        <a:t>PHP</a:t>
                      </a:r>
                      <a:endParaRPr lang="en-US" sz="1800" kern="120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0"/>
                  </a:ext>
                </a:extLst>
              </a:tr>
              <a:tr h="3248873">
                <a:tc>
                  <a:txBody>
                    <a:bodyPr/>
                    <a:lstStyle/>
                    <a:p>
                      <a:r>
                        <a:rPr lang="en-US" sz="1800" b="0" i="1" kern="1200" dirty="0">
                          <a:solidFill>
                            <a:schemeClr val="dk1"/>
                          </a:solidFill>
                          <a:effectLst/>
                          <a:latin typeface="+mn-lt"/>
                          <a:ea typeface="+mn-ea"/>
                          <a:cs typeface="+mn-cs"/>
                        </a:rPr>
                        <a:t>&lt;select name="</a:t>
                      </a:r>
                      <a:r>
                        <a:rPr lang="en-US" sz="1800" b="0" i="1" kern="1200" dirty="0" err="1">
                          <a:solidFill>
                            <a:schemeClr val="dk1"/>
                          </a:solidFill>
                          <a:effectLst/>
                          <a:latin typeface="+mn-lt"/>
                          <a:ea typeface="+mn-ea"/>
                          <a:cs typeface="+mn-cs"/>
                        </a:rPr>
                        <a:t>vitri</a:t>
                      </a:r>
                      <a:r>
                        <a:rPr lang="en-US" sz="1800" b="0" i="1" kern="1200" dirty="0">
                          <a:solidFill>
                            <a:schemeClr val="dk1"/>
                          </a:solidFill>
                          <a:effectLst/>
                          <a:latin typeface="+mn-lt"/>
                          <a:ea typeface="+mn-ea"/>
                          <a:cs typeface="+mn-cs"/>
                        </a:rPr>
                        <a:t>[]" multiple="multiple"&gt;</a:t>
                      </a:r>
                    </a:p>
                    <a:p>
                      <a:r>
                        <a:rPr lang="en-US" sz="1800" b="0" i="1" kern="1200" baseline="0" dirty="0">
                          <a:solidFill>
                            <a:schemeClr val="dk1"/>
                          </a:solidFill>
                          <a:effectLst/>
                          <a:latin typeface="+mn-lt"/>
                          <a:ea typeface="+mn-ea"/>
                          <a:cs typeface="+mn-cs"/>
                        </a:rPr>
                        <a:t>    </a:t>
                      </a:r>
                      <a:r>
                        <a:rPr lang="en-US" sz="1800" b="0" i="1" kern="1200" dirty="0">
                          <a:solidFill>
                            <a:schemeClr val="dk1"/>
                          </a:solidFill>
                          <a:effectLst/>
                          <a:latin typeface="+mn-lt"/>
                          <a:ea typeface="+mn-ea"/>
                          <a:cs typeface="+mn-cs"/>
                        </a:rPr>
                        <a:t>&lt;option value="0"&gt;</a:t>
                      </a:r>
                      <a:r>
                        <a:rPr lang="en-US" sz="1800" b="0" i="1" kern="1200" dirty="0" err="1">
                          <a:solidFill>
                            <a:schemeClr val="dk1"/>
                          </a:solidFill>
                          <a:effectLst/>
                          <a:latin typeface="+mn-lt"/>
                          <a:ea typeface="+mn-ea"/>
                          <a:cs typeface="+mn-cs"/>
                        </a:rPr>
                        <a:t>Chọn</a:t>
                      </a:r>
                      <a:r>
                        <a:rPr lang="en-US" sz="1800" b="0" i="1" kern="1200" dirty="0">
                          <a:solidFill>
                            <a:schemeClr val="dk1"/>
                          </a:solidFill>
                          <a:effectLst/>
                          <a:latin typeface="+mn-lt"/>
                          <a:ea typeface="+mn-ea"/>
                          <a:cs typeface="+mn-cs"/>
                        </a:rPr>
                        <a:t> </a:t>
                      </a:r>
                      <a:r>
                        <a:rPr lang="en-US" sz="1800" b="0" i="1" kern="1200" dirty="0" err="1">
                          <a:solidFill>
                            <a:schemeClr val="dk1"/>
                          </a:solidFill>
                          <a:effectLst/>
                          <a:latin typeface="+mn-lt"/>
                          <a:ea typeface="+mn-ea"/>
                          <a:cs typeface="+mn-cs"/>
                        </a:rPr>
                        <a:t>vị</a:t>
                      </a:r>
                      <a:r>
                        <a:rPr lang="en-US" sz="1800" b="0" i="1" kern="1200" dirty="0">
                          <a:solidFill>
                            <a:schemeClr val="dk1"/>
                          </a:solidFill>
                          <a:effectLst/>
                          <a:latin typeface="+mn-lt"/>
                          <a:ea typeface="+mn-ea"/>
                          <a:cs typeface="+mn-cs"/>
                        </a:rPr>
                        <a:t> </a:t>
                      </a:r>
                      <a:r>
                        <a:rPr lang="en-US" sz="1800" b="0" i="1" kern="1200" dirty="0" err="1">
                          <a:solidFill>
                            <a:schemeClr val="dk1"/>
                          </a:solidFill>
                          <a:effectLst/>
                          <a:latin typeface="+mn-lt"/>
                          <a:ea typeface="+mn-ea"/>
                          <a:cs typeface="+mn-cs"/>
                        </a:rPr>
                        <a:t>trí</a:t>
                      </a:r>
                      <a:r>
                        <a:rPr lang="en-US" sz="1800" b="0" i="1" kern="1200" dirty="0">
                          <a:solidFill>
                            <a:schemeClr val="dk1"/>
                          </a:solidFill>
                          <a:effectLst/>
                          <a:latin typeface="+mn-lt"/>
                          <a:ea typeface="+mn-ea"/>
                          <a:cs typeface="+mn-cs"/>
                        </a:rPr>
                        <a:t> &lt;/option&gt;</a:t>
                      </a:r>
                    </a:p>
                    <a:p>
                      <a:r>
                        <a:rPr lang="en-US" sz="1800" b="0" i="1" kern="1200" dirty="0">
                          <a:solidFill>
                            <a:schemeClr val="dk1"/>
                          </a:solidFill>
                          <a:effectLst/>
                          <a:latin typeface="+mn-lt"/>
                          <a:ea typeface="+mn-ea"/>
                          <a:cs typeface="+mn-cs"/>
                        </a:rPr>
                        <a:t>    &lt;option value="1"&gt;</a:t>
                      </a:r>
                      <a:r>
                        <a:rPr lang="en-US" sz="1800" b="0" i="1" kern="1200" dirty="0" err="1">
                          <a:solidFill>
                            <a:schemeClr val="dk1"/>
                          </a:solidFill>
                          <a:effectLst/>
                          <a:latin typeface="+mn-lt"/>
                          <a:ea typeface="+mn-ea"/>
                          <a:cs typeface="+mn-cs"/>
                        </a:rPr>
                        <a:t>Trái</a:t>
                      </a:r>
                      <a:r>
                        <a:rPr lang="en-US" sz="1800" b="0" i="1" kern="1200" dirty="0">
                          <a:solidFill>
                            <a:schemeClr val="dk1"/>
                          </a:solidFill>
                          <a:effectLst/>
                          <a:latin typeface="+mn-lt"/>
                          <a:ea typeface="+mn-ea"/>
                          <a:cs typeface="+mn-cs"/>
                        </a:rPr>
                        <a:t>&lt;/option&gt;</a:t>
                      </a:r>
                    </a:p>
                    <a:p>
                      <a:r>
                        <a:rPr lang="en-US" sz="1800" b="0" i="1" kern="1200" dirty="0">
                          <a:solidFill>
                            <a:schemeClr val="dk1"/>
                          </a:solidFill>
                          <a:effectLst/>
                          <a:latin typeface="+mn-lt"/>
                          <a:ea typeface="+mn-ea"/>
                          <a:cs typeface="+mn-cs"/>
                        </a:rPr>
                        <a:t>    &lt;option value="2"&gt;</a:t>
                      </a:r>
                      <a:r>
                        <a:rPr lang="en-US" sz="1800" b="0" i="1" kern="1200" dirty="0" err="1">
                          <a:solidFill>
                            <a:schemeClr val="dk1"/>
                          </a:solidFill>
                          <a:effectLst/>
                          <a:latin typeface="+mn-lt"/>
                          <a:ea typeface="+mn-ea"/>
                          <a:cs typeface="+mn-cs"/>
                        </a:rPr>
                        <a:t>Giữa</a:t>
                      </a:r>
                      <a:r>
                        <a:rPr lang="en-US" sz="1800" b="0" i="1" kern="1200" dirty="0">
                          <a:solidFill>
                            <a:schemeClr val="dk1"/>
                          </a:solidFill>
                          <a:effectLst/>
                          <a:latin typeface="+mn-lt"/>
                          <a:ea typeface="+mn-ea"/>
                          <a:cs typeface="+mn-cs"/>
                        </a:rPr>
                        <a:t>&lt;/option&gt;</a:t>
                      </a:r>
                    </a:p>
                    <a:p>
                      <a:r>
                        <a:rPr lang="en-US" sz="1800" b="0" i="1" kern="1200" dirty="0">
                          <a:solidFill>
                            <a:schemeClr val="dk1"/>
                          </a:solidFill>
                          <a:effectLst/>
                          <a:latin typeface="+mn-lt"/>
                          <a:ea typeface="+mn-ea"/>
                          <a:cs typeface="+mn-cs"/>
                        </a:rPr>
                        <a:t>    &lt;option value="3"&gt;</a:t>
                      </a:r>
                      <a:r>
                        <a:rPr lang="en-US" sz="1800" b="0" i="1" kern="1200" dirty="0" err="1">
                          <a:solidFill>
                            <a:schemeClr val="dk1"/>
                          </a:solidFill>
                          <a:effectLst/>
                          <a:latin typeface="+mn-lt"/>
                          <a:ea typeface="+mn-ea"/>
                          <a:cs typeface="+mn-cs"/>
                        </a:rPr>
                        <a:t>Phải</a:t>
                      </a:r>
                      <a:r>
                        <a:rPr lang="en-US" sz="1800" b="0" i="1" kern="1200" dirty="0">
                          <a:solidFill>
                            <a:schemeClr val="dk1"/>
                          </a:solidFill>
                          <a:effectLst/>
                          <a:latin typeface="+mn-lt"/>
                          <a:ea typeface="+mn-ea"/>
                          <a:cs typeface="+mn-cs"/>
                        </a:rPr>
                        <a:t>&lt;/option&gt;</a:t>
                      </a:r>
                    </a:p>
                    <a:p>
                      <a:r>
                        <a:rPr lang="en-US" sz="1800" b="0" i="1" kern="1200" dirty="0">
                          <a:solidFill>
                            <a:schemeClr val="dk1"/>
                          </a:solidFill>
                          <a:effectLst/>
                          <a:latin typeface="+mn-lt"/>
                          <a:ea typeface="+mn-ea"/>
                          <a:cs typeface="+mn-cs"/>
                        </a:rPr>
                        <a:t>&lt;/select&gt;</a:t>
                      </a:r>
                    </a:p>
                  </a:txBody>
                  <a:tcPr marL="68580" marR="68580" marT="0" marB="0"/>
                </a:tc>
                <a:tc>
                  <a:txBody>
                    <a:bodyPr/>
                    <a:lstStyle/>
                    <a:p>
                      <a:r>
                        <a:rPr lang="en-US" sz="1800" kern="1200" dirty="0">
                          <a:solidFill>
                            <a:schemeClr val="dk1"/>
                          </a:solidFill>
                          <a:effectLst/>
                          <a:latin typeface="+mn-lt"/>
                          <a:ea typeface="+mn-ea"/>
                          <a:cs typeface="+mn-cs"/>
                        </a:rPr>
                        <a:t>if (</a:t>
                      </a:r>
                      <a:r>
                        <a:rPr lang="en-US" sz="1800" kern="1200" dirty="0" err="1">
                          <a:solidFill>
                            <a:schemeClr val="dk1"/>
                          </a:solidFill>
                          <a:effectLst/>
                          <a:latin typeface="+mn-lt"/>
                          <a:ea typeface="+mn-ea"/>
                          <a:cs typeface="+mn-cs"/>
                        </a:rPr>
                        <a:t>isset</a:t>
                      </a:r>
                      <a:r>
                        <a:rPr lang="en-US" sz="1800" kern="1200" dirty="0">
                          <a:solidFill>
                            <a:schemeClr val="dk1"/>
                          </a:solidFill>
                          <a:effectLst/>
                          <a:latin typeface="+mn-lt"/>
                          <a:ea typeface="+mn-ea"/>
                          <a:cs typeface="+mn-cs"/>
                        </a:rPr>
                        <a:t>($_POST["</a:t>
                      </a:r>
                      <a:r>
                        <a:rPr lang="en-US" sz="1800" kern="1200" dirty="0" err="1">
                          <a:solidFill>
                            <a:schemeClr val="dk1"/>
                          </a:solidFill>
                          <a:effectLst/>
                          <a:latin typeface="+mn-lt"/>
                          <a:ea typeface="+mn-ea"/>
                          <a:cs typeface="+mn-cs"/>
                        </a:rPr>
                        <a:t>vitri</a:t>
                      </a:r>
                      <a:r>
                        <a:rPr lang="en-US" sz="1800" kern="1200" dirty="0">
                          <a:solidFill>
                            <a:schemeClr val="dk1"/>
                          </a:solidFill>
                          <a:effectLst/>
                          <a:latin typeface="+mn-lt"/>
                          <a:ea typeface="+mn-ea"/>
                          <a:cs typeface="+mn-cs"/>
                        </a:rPr>
                        <a:t>"]))</a:t>
                      </a:r>
                    </a:p>
                    <a:p>
                      <a:r>
                        <a:rPr lang="en-US" sz="1800" kern="1200" dirty="0">
                          <a:solidFill>
                            <a:schemeClr val="dk1"/>
                          </a:solidFill>
                          <a:effectLst/>
                          <a:latin typeface="+mn-lt"/>
                          <a:ea typeface="+mn-ea"/>
                          <a:cs typeface="+mn-cs"/>
                        </a:rPr>
                        <a:t>{</a:t>
                      </a:r>
                    </a:p>
                    <a:p>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arr</a:t>
                      </a:r>
                      <a:r>
                        <a:rPr lang="en-US" sz="1800" kern="1200" dirty="0">
                          <a:solidFill>
                            <a:schemeClr val="dk1"/>
                          </a:solidFill>
                          <a:effectLst/>
                          <a:latin typeface="+mn-lt"/>
                          <a:ea typeface="+mn-ea"/>
                          <a:cs typeface="+mn-cs"/>
                        </a:rPr>
                        <a:t> = $_POST["</a:t>
                      </a:r>
                      <a:r>
                        <a:rPr lang="en-US" sz="1800" kern="1200" dirty="0" err="1">
                          <a:solidFill>
                            <a:schemeClr val="dk1"/>
                          </a:solidFill>
                          <a:effectLst/>
                          <a:latin typeface="+mn-lt"/>
                          <a:ea typeface="+mn-ea"/>
                          <a:cs typeface="+mn-cs"/>
                        </a:rPr>
                        <a:t>vitri</a:t>
                      </a:r>
                      <a:r>
                        <a:rPr lang="en-US" sz="1800" kern="1200" dirty="0">
                          <a:solidFill>
                            <a:schemeClr val="dk1"/>
                          </a:solidFill>
                          <a:effectLst/>
                          <a:latin typeface="+mn-lt"/>
                          <a:ea typeface="+mn-ea"/>
                          <a:cs typeface="+mn-cs"/>
                        </a:rPr>
                        <a:t>"];</a:t>
                      </a:r>
                    </a:p>
                    <a:p>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foreach</a:t>
                      </a:r>
                      <a:r>
                        <a:rPr lang="en-US" sz="1800" kern="1200" dirty="0">
                          <a:solidFill>
                            <a:schemeClr val="dk1"/>
                          </a:solidFill>
                          <a:effectLst/>
                          <a:latin typeface="+mn-lt"/>
                          <a:ea typeface="+mn-ea"/>
                          <a:cs typeface="+mn-cs"/>
                        </a:rPr>
                        <a:t>($</a:t>
                      </a:r>
                      <a:r>
                        <a:rPr lang="en-US" sz="1800" kern="1200" dirty="0" err="1">
                          <a:solidFill>
                            <a:schemeClr val="dk1"/>
                          </a:solidFill>
                          <a:effectLst/>
                          <a:latin typeface="+mn-lt"/>
                          <a:ea typeface="+mn-ea"/>
                          <a:cs typeface="+mn-cs"/>
                        </a:rPr>
                        <a:t>arr</a:t>
                      </a:r>
                      <a:r>
                        <a:rPr lang="en-US" sz="1800" kern="1200" dirty="0">
                          <a:solidFill>
                            <a:schemeClr val="dk1"/>
                          </a:solidFill>
                          <a:effectLst/>
                          <a:latin typeface="+mn-lt"/>
                          <a:ea typeface="+mn-ea"/>
                          <a:cs typeface="+mn-cs"/>
                        </a:rPr>
                        <a:t> as  $item)</a:t>
                      </a:r>
                    </a:p>
                    <a:p>
                      <a:r>
                        <a:rPr lang="en-US" sz="1800" kern="1200" dirty="0">
                          <a:solidFill>
                            <a:schemeClr val="dk1"/>
                          </a:solidFill>
                          <a:effectLst/>
                          <a:latin typeface="+mn-lt"/>
                          <a:ea typeface="+mn-ea"/>
                          <a:cs typeface="+mn-cs"/>
                        </a:rPr>
                        <a:t>      echo "</a:t>
                      </a:r>
                      <a:r>
                        <a:rPr lang="en-US" sz="1800" kern="1200" dirty="0" err="1">
                          <a:solidFill>
                            <a:schemeClr val="dk1"/>
                          </a:solidFill>
                          <a:effectLst/>
                          <a:latin typeface="+mn-lt"/>
                          <a:ea typeface="+mn-ea"/>
                          <a:cs typeface="+mn-cs"/>
                        </a:rPr>
                        <a:t>Chọn</a:t>
                      </a:r>
                      <a:r>
                        <a:rPr lang="en-US" sz="1800" kern="1200" dirty="0">
                          <a:solidFill>
                            <a:schemeClr val="dk1"/>
                          </a:solidFill>
                          <a:effectLst/>
                          <a:latin typeface="+mn-lt"/>
                          <a:ea typeface="+mn-ea"/>
                          <a:cs typeface="+mn-cs"/>
                        </a:rPr>
                        <a:t>:" . $item;</a:t>
                      </a:r>
                    </a:p>
                    <a:p>
                      <a:r>
                        <a:rPr lang="en-US" sz="1800" kern="1200" dirty="0">
                          <a:solidFill>
                            <a:schemeClr val="dk1"/>
                          </a:solidFill>
                          <a:effectLst/>
                          <a:latin typeface="+mn-lt"/>
                          <a:ea typeface="+mn-ea"/>
                          <a:cs typeface="+mn-cs"/>
                        </a:rPr>
                        <a:t>}</a:t>
                      </a:r>
                    </a:p>
                    <a:p>
                      <a:r>
                        <a:rPr lang="en-US" sz="1800" kern="1200" dirty="0">
                          <a:solidFill>
                            <a:schemeClr val="dk1"/>
                          </a:solidFill>
                          <a:effectLst/>
                          <a:latin typeface="+mn-lt"/>
                          <a:ea typeface="+mn-ea"/>
                          <a:cs typeface="+mn-cs"/>
                        </a:rPr>
                        <a:t>else</a:t>
                      </a:r>
                    </a:p>
                    <a:p>
                      <a:r>
                        <a:rPr lang="en-US" sz="1800" kern="1200" dirty="0">
                          <a:solidFill>
                            <a:schemeClr val="dk1"/>
                          </a:solidFill>
                          <a:effectLst/>
                          <a:latin typeface="+mn-lt"/>
                          <a:ea typeface="+mn-ea"/>
                          <a:cs typeface="+mn-cs"/>
                        </a:rPr>
                        <a:t>{</a:t>
                      </a:r>
                    </a:p>
                    <a:p>
                      <a:r>
                        <a:rPr lang="en-US" sz="1800" kern="1200" dirty="0">
                          <a:solidFill>
                            <a:schemeClr val="dk1"/>
                          </a:solidFill>
                          <a:effectLst/>
                          <a:latin typeface="+mn-lt"/>
                          <a:ea typeface="+mn-ea"/>
                          <a:cs typeface="+mn-cs"/>
                        </a:rPr>
                        <a:t>  echo "</a:t>
                      </a:r>
                      <a:r>
                        <a:rPr lang="en-US" sz="1800" kern="1200" dirty="0" err="1">
                          <a:solidFill>
                            <a:schemeClr val="dk1"/>
                          </a:solidFill>
                          <a:effectLst/>
                          <a:latin typeface="+mn-lt"/>
                          <a:ea typeface="+mn-ea"/>
                          <a:cs typeface="+mn-cs"/>
                        </a:rPr>
                        <a:t>Bạn</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chưa</a:t>
                      </a:r>
                      <a:r>
                        <a:rPr lang="en-US" sz="1800" kern="1200" dirty="0">
                          <a:solidFill>
                            <a:schemeClr val="dk1"/>
                          </a:solidFill>
                          <a:effectLst/>
                          <a:latin typeface="+mn-lt"/>
                          <a:ea typeface="+mn-ea"/>
                          <a:cs typeface="+mn-cs"/>
                        </a:rPr>
                        <a:t> </a:t>
                      </a:r>
                      <a:r>
                        <a:rPr lang="en-US" sz="1800" kern="1200" dirty="0" err="1">
                          <a:solidFill>
                            <a:schemeClr val="dk1"/>
                          </a:solidFill>
                          <a:effectLst/>
                          <a:latin typeface="+mn-lt"/>
                          <a:ea typeface="+mn-ea"/>
                          <a:cs typeface="+mn-cs"/>
                        </a:rPr>
                        <a:t>chọn</a:t>
                      </a:r>
                      <a:r>
                        <a:rPr lang="en-US" sz="1800" kern="1200" dirty="0">
                          <a:solidFill>
                            <a:schemeClr val="dk1"/>
                          </a:solidFill>
                          <a:effectLst/>
                          <a:latin typeface="+mn-lt"/>
                          <a:ea typeface="+mn-ea"/>
                          <a:cs typeface="+mn-cs"/>
                        </a:rPr>
                        <a:t>";</a:t>
                      </a:r>
                    </a:p>
                    <a:p>
                      <a:r>
                        <a:rPr lang="en-US" sz="1800" kern="1200" dirty="0">
                          <a:solidFill>
                            <a:schemeClr val="dk1"/>
                          </a:solidFill>
                          <a:effectLst/>
                          <a:latin typeface="+mn-lt"/>
                          <a:ea typeface="+mn-ea"/>
                          <a:cs typeface="+mn-cs"/>
                        </a:rPr>
                        <a:t>}</a:t>
                      </a:r>
                    </a:p>
                  </a:txBody>
                  <a:tcPr marL="68580" marR="68580" marT="0" marB="0"/>
                </a:tc>
                <a:extLst>
                  <a:ext uri="{0D108BD9-81ED-4DB2-BD59-A6C34878D82A}">
                    <a16:rowId xmlns:a16="http://schemas.microsoft.com/office/drawing/2014/main" val="10001"/>
                  </a:ext>
                </a:extLst>
              </a:tr>
            </a:tbl>
          </a:graphicData>
        </a:graphic>
      </p:graphicFrame>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3401563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b="1"/>
              <a:t>Chọn dữ liệu từ dropdown list </a:t>
            </a:r>
          </a:p>
        </p:txBody>
      </p:sp>
      <p:pic>
        <p:nvPicPr>
          <p:cNvPr id="8" name="Content Placeholder 7" descr="Screen Clipping"/>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505199" y="4114800"/>
            <a:ext cx="2043083" cy="2133600"/>
          </a:xfrm>
        </p:spPr>
      </p:pic>
      <p:graphicFrame>
        <p:nvGraphicFramePr>
          <p:cNvPr id="4" name="Content Placeholder 3"/>
          <p:cNvGraphicFramePr>
            <a:graphicFrameLocks/>
          </p:cNvGraphicFramePr>
          <p:nvPr>
            <p:extLst>
              <p:ext uri="{D42A27DB-BD31-4B8C-83A1-F6EECF244321}">
                <p14:modId xmlns:p14="http://schemas.microsoft.com/office/powerpoint/2010/main" val="3305573909"/>
              </p:ext>
            </p:extLst>
          </p:nvPr>
        </p:nvGraphicFramePr>
        <p:xfrm>
          <a:off x="838200" y="1447800"/>
          <a:ext cx="7696200" cy="2518756"/>
        </p:xfrm>
        <a:graphic>
          <a:graphicData uri="http://schemas.openxmlformats.org/drawingml/2006/table">
            <a:tbl>
              <a:tblPr firstRow="1" firstCol="1" bandRow="1">
                <a:tableStyleId>{0660B408-B3CF-4A94-85FC-2B1E0A45F4A2}</a:tableStyleId>
              </a:tblPr>
              <a:tblGrid>
                <a:gridCol w="4532067">
                  <a:extLst>
                    <a:ext uri="{9D8B030D-6E8A-4147-A177-3AD203B41FA5}">
                      <a16:colId xmlns:a16="http://schemas.microsoft.com/office/drawing/2014/main" val="20000"/>
                    </a:ext>
                  </a:extLst>
                </a:gridCol>
                <a:gridCol w="3164133">
                  <a:extLst>
                    <a:ext uri="{9D8B030D-6E8A-4147-A177-3AD203B41FA5}">
                      <a16:colId xmlns:a16="http://schemas.microsoft.com/office/drawing/2014/main" val="20001"/>
                    </a:ext>
                  </a:extLst>
                </a:gridCol>
              </a:tblGrid>
              <a:tr h="249382">
                <a:tc>
                  <a:txBody>
                    <a:bodyPr/>
                    <a:lstStyle/>
                    <a:p>
                      <a:pPr marL="0" algn="l" defTabSz="914400" rtl="0" eaLnBrk="1" latinLnBrk="0" hangingPunct="1">
                        <a:spcAft>
                          <a:spcPts val="0"/>
                        </a:spcAft>
                      </a:pPr>
                      <a:r>
                        <a:rPr lang="en-US" sz="1800" kern="1200" dirty="0" err="1">
                          <a:effectLst/>
                        </a:rPr>
                        <a:t>Mã</a:t>
                      </a:r>
                      <a:r>
                        <a:rPr lang="en-US" sz="1800" kern="1200" dirty="0">
                          <a:effectLst/>
                        </a:rPr>
                        <a:t> HTML</a:t>
                      </a:r>
                      <a:endParaRPr lang="en-US" sz="1800" kern="1200" dirty="0">
                        <a:solidFill>
                          <a:schemeClr val="dk1"/>
                        </a:solidFill>
                        <a:effectLst/>
                        <a:latin typeface="+mn-lt"/>
                        <a:ea typeface="+mn-ea"/>
                        <a:cs typeface="+mn-cs"/>
                      </a:endParaRPr>
                    </a:p>
                  </a:txBody>
                  <a:tcPr marL="68580" marR="68580" marT="0" marB="0"/>
                </a:tc>
                <a:tc>
                  <a:txBody>
                    <a:bodyPr/>
                    <a:lstStyle/>
                    <a:p>
                      <a:pPr marL="0" algn="l" defTabSz="914400" rtl="0" eaLnBrk="1" latinLnBrk="0" hangingPunct="1">
                        <a:spcAft>
                          <a:spcPts val="0"/>
                        </a:spcAft>
                      </a:pPr>
                      <a:r>
                        <a:rPr lang="en-US" sz="1800" kern="1200">
                          <a:effectLst/>
                        </a:rPr>
                        <a:t>PHP</a:t>
                      </a:r>
                      <a:endParaRPr lang="en-US" sz="1800" kern="1200">
                        <a:solidFill>
                          <a:schemeClr val="dk1"/>
                        </a:solidFill>
                        <a:effectLst/>
                        <a:latin typeface="+mn-lt"/>
                        <a:ea typeface="+mn-ea"/>
                        <a:cs typeface="+mn-cs"/>
                      </a:endParaRPr>
                    </a:p>
                  </a:txBody>
                  <a:tcPr marL="68580" marR="68580" marT="0" marB="0"/>
                </a:tc>
                <a:extLst>
                  <a:ext uri="{0D108BD9-81ED-4DB2-BD59-A6C34878D82A}">
                    <a16:rowId xmlns:a16="http://schemas.microsoft.com/office/drawing/2014/main" val="10000"/>
                  </a:ext>
                </a:extLst>
              </a:tr>
              <a:tr h="2244436">
                <a:tc>
                  <a:txBody>
                    <a:bodyPr/>
                    <a:lstStyle/>
                    <a:p>
                      <a:r>
                        <a:rPr lang="en-US" sz="1800" b="0" i="1" kern="1200" dirty="0">
                          <a:solidFill>
                            <a:schemeClr val="dk1"/>
                          </a:solidFill>
                          <a:effectLst/>
                          <a:latin typeface="+mn-lt"/>
                          <a:ea typeface="+mn-ea"/>
                          <a:cs typeface="+mn-cs"/>
                        </a:rPr>
                        <a:t>&lt;select name="</a:t>
                      </a:r>
                      <a:r>
                        <a:rPr lang="en-US" sz="1800" b="0" i="1" kern="1200" dirty="0" err="1">
                          <a:solidFill>
                            <a:schemeClr val="dk1"/>
                          </a:solidFill>
                          <a:effectLst/>
                          <a:latin typeface="+mn-lt"/>
                          <a:ea typeface="+mn-ea"/>
                          <a:cs typeface="+mn-cs"/>
                        </a:rPr>
                        <a:t>vitri</a:t>
                      </a:r>
                      <a:r>
                        <a:rPr lang="en-US" sz="1800" b="0" i="1" kern="1200" dirty="0">
                          <a:solidFill>
                            <a:schemeClr val="dk1"/>
                          </a:solidFill>
                          <a:effectLst/>
                          <a:latin typeface="+mn-lt"/>
                          <a:ea typeface="+mn-ea"/>
                          <a:cs typeface="+mn-cs"/>
                        </a:rPr>
                        <a:t>"&gt;</a:t>
                      </a:r>
                    </a:p>
                    <a:p>
                      <a:r>
                        <a:rPr lang="en-US" sz="1800" b="0" i="1" kern="1200" baseline="0" dirty="0">
                          <a:solidFill>
                            <a:schemeClr val="dk1"/>
                          </a:solidFill>
                          <a:effectLst/>
                          <a:latin typeface="+mn-lt"/>
                          <a:ea typeface="+mn-ea"/>
                          <a:cs typeface="+mn-cs"/>
                        </a:rPr>
                        <a:t>    </a:t>
                      </a:r>
                      <a:r>
                        <a:rPr lang="en-US" sz="1800" b="0" i="1" kern="1200" dirty="0">
                          <a:solidFill>
                            <a:schemeClr val="dk1"/>
                          </a:solidFill>
                          <a:effectLst/>
                          <a:latin typeface="+mn-lt"/>
                          <a:ea typeface="+mn-ea"/>
                          <a:cs typeface="+mn-cs"/>
                        </a:rPr>
                        <a:t>&lt;option value="0"&gt;</a:t>
                      </a:r>
                      <a:r>
                        <a:rPr lang="en-US" sz="1800" b="0" i="1" kern="1200" dirty="0" err="1">
                          <a:solidFill>
                            <a:schemeClr val="dk1"/>
                          </a:solidFill>
                          <a:effectLst/>
                          <a:latin typeface="+mn-lt"/>
                          <a:ea typeface="+mn-ea"/>
                          <a:cs typeface="+mn-cs"/>
                        </a:rPr>
                        <a:t>Chọn</a:t>
                      </a:r>
                      <a:r>
                        <a:rPr lang="en-US" sz="1800" b="0" i="1" kern="1200" dirty="0">
                          <a:solidFill>
                            <a:schemeClr val="dk1"/>
                          </a:solidFill>
                          <a:effectLst/>
                          <a:latin typeface="+mn-lt"/>
                          <a:ea typeface="+mn-ea"/>
                          <a:cs typeface="+mn-cs"/>
                        </a:rPr>
                        <a:t> </a:t>
                      </a:r>
                      <a:r>
                        <a:rPr lang="en-US" sz="1800" b="0" i="1" kern="1200" dirty="0" err="1">
                          <a:solidFill>
                            <a:schemeClr val="dk1"/>
                          </a:solidFill>
                          <a:effectLst/>
                          <a:latin typeface="+mn-lt"/>
                          <a:ea typeface="+mn-ea"/>
                          <a:cs typeface="+mn-cs"/>
                        </a:rPr>
                        <a:t>vị</a:t>
                      </a:r>
                      <a:r>
                        <a:rPr lang="en-US" sz="1800" b="0" i="1" kern="1200" dirty="0">
                          <a:solidFill>
                            <a:schemeClr val="dk1"/>
                          </a:solidFill>
                          <a:effectLst/>
                          <a:latin typeface="+mn-lt"/>
                          <a:ea typeface="+mn-ea"/>
                          <a:cs typeface="+mn-cs"/>
                        </a:rPr>
                        <a:t> </a:t>
                      </a:r>
                      <a:r>
                        <a:rPr lang="en-US" sz="1800" b="0" i="1" kern="1200" dirty="0" err="1">
                          <a:solidFill>
                            <a:schemeClr val="dk1"/>
                          </a:solidFill>
                          <a:effectLst/>
                          <a:latin typeface="+mn-lt"/>
                          <a:ea typeface="+mn-ea"/>
                          <a:cs typeface="+mn-cs"/>
                        </a:rPr>
                        <a:t>trí</a:t>
                      </a:r>
                      <a:r>
                        <a:rPr lang="en-US" sz="1800" b="0" i="1" kern="1200" dirty="0">
                          <a:solidFill>
                            <a:schemeClr val="dk1"/>
                          </a:solidFill>
                          <a:effectLst/>
                          <a:latin typeface="+mn-lt"/>
                          <a:ea typeface="+mn-ea"/>
                          <a:cs typeface="+mn-cs"/>
                        </a:rPr>
                        <a:t> &lt;/option&gt;</a:t>
                      </a:r>
                    </a:p>
                    <a:p>
                      <a:r>
                        <a:rPr lang="en-US" sz="1800" b="0" i="1" kern="1200" dirty="0">
                          <a:solidFill>
                            <a:schemeClr val="dk1"/>
                          </a:solidFill>
                          <a:effectLst/>
                          <a:latin typeface="+mn-lt"/>
                          <a:ea typeface="+mn-ea"/>
                          <a:cs typeface="+mn-cs"/>
                        </a:rPr>
                        <a:t>    &lt;option value="1"&gt;</a:t>
                      </a:r>
                      <a:r>
                        <a:rPr lang="en-US" sz="1800" b="0" i="1" kern="1200" dirty="0" err="1">
                          <a:solidFill>
                            <a:schemeClr val="dk1"/>
                          </a:solidFill>
                          <a:effectLst/>
                          <a:latin typeface="+mn-lt"/>
                          <a:ea typeface="+mn-ea"/>
                          <a:cs typeface="+mn-cs"/>
                        </a:rPr>
                        <a:t>Trái</a:t>
                      </a:r>
                      <a:r>
                        <a:rPr lang="en-US" sz="1800" b="0" i="1" kern="1200" dirty="0">
                          <a:solidFill>
                            <a:schemeClr val="dk1"/>
                          </a:solidFill>
                          <a:effectLst/>
                          <a:latin typeface="+mn-lt"/>
                          <a:ea typeface="+mn-ea"/>
                          <a:cs typeface="+mn-cs"/>
                        </a:rPr>
                        <a:t>&lt;/option&gt;</a:t>
                      </a:r>
                    </a:p>
                    <a:p>
                      <a:r>
                        <a:rPr lang="en-US" sz="1800" b="0" i="1" kern="1200" dirty="0">
                          <a:solidFill>
                            <a:schemeClr val="dk1"/>
                          </a:solidFill>
                          <a:effectLst/>
                          <a:latin typeface="+mn-lt"/>
                          <a:ea typeface="+mn-ea"/>
                          <a:cs typeface="+mn-cs"/>
                        </a:rPr>
                        <a:t>    &lt;option value="2"&gt;</a:t>
                      </a:r>
                      <a:r>
                        <a:rPr lang="en-US" sz="1800" b="0" i="1" kern="1200" dirty="0" err="1">
                          <a:solidFill>
                            <a:schemeClr val="dk1"/>
                          </a:solidFill>
                          <a:effectLst/>
                          <a:latin typeface="+mn-lt"/>
                          <a:ea typeface="+mn-ea"/>
                          <a:cs typeface="+mn-cs"/>
                        </a:rPr>
                        <a:t>Giữa</a:t>
                      </a:r>
                      <a:r>
                        <a:rPr lang="en-US" sz="1800" b="0" i="1" kern="1200" dirty="0">
                          <a:solidFill>
                            <a:schemeClr val="dk1"/>
                          </a:solidFill>
                          <a:effectLst/>
                          <a:latin typeface="+mn-lt"/>
                          <a:ea typeface="+mn-ea"/>
                          <a:cs typeface="+mn-cs"/>
                        </a:rPr>
                        <a:t>&lt;/option&gt;</a:t>
                      </a:r>
                    </a:p>
                    <a:p>
                      <a:r>
                        <a:rPr lang="en-US" sz="1800" b="0" i="1" kern="1200" dirty="0">
                          <a:solidFill>
                            <a:schemeClr val="dk1"/>
                          </a:solidFill>
                          <a:effectLst/>
                          <a:latin typeface="+mn-lt"/>
                          <a:ea typeface="+mn-ea"/>
                          <a:cs typeface="+mn-cs"/>
                        </a:rPr>
                        <a:t>    &lt;option value="3"&gt;</a:t>
                      </a:r>
                      <a:r>
                        <a:rPr lang="en-US" sz="1800" b="0" i="1" kern="1200" dirty="0" err="1">
                          <a:solidFill>
                            <a:schemeClr val="dk1"/>
                          </a:solidFill>
                          <a:effectLst/>
                          <a:latin typeface="+mn-lt"/>
                          <a:ea typeface="+mn-ea"/>
                          <a:cs typeface="+mn-cs"/>
                        </a:rPr>
                        <a:t>Phải</a:t>
                      </a:r>
                      <a:r>
                        <a:rPr lang="en-US" sz="1800" b="0" i="1" kern="1200" dirty="0">
                          <a:solidFill>
                            <a:schemeClr val="dk1"/>
                          </a:solidFill>
                          <a:effectLst/>
                          <a:latin typeface="+mn-lt"/>
                          <a:ea typeface="+mn-ea"/>
                          <a:cs typeface="+mn-cs"/>
                        </a:rPr>
                        <a:t>&lt;/option&gt;</a:t>
                      </a:r>
                    </a:p>
                    <a:p>
                      <a:r>
                        <a:rPr lang="en-US" sz="1800" b="0" i="1" kern="1200" dirty="0">
                          <a:solidFill>
                            <a:schemeClr val="dk1"/>
                          </a:solidFill>
                          <a:effectLst/>
                          <a:latin typeface="+mn-lt"/>
                          <a:ea typeface="+mn-ea"/>
                          <a:cs typeface="+mn-cs"/>
                        </a:rPr>
                        <a:t>&lt;/select&gt;</a:t>
                      </a:r>
                    </a:p>
                  </a:txBody>
                  <a:tcPr marL="68580" marR="68580" marT="0" marB="0"/>
                </a:tc>
                <a:tc>
                  <a:txBody>
                    <a:bodyPr/>
                    <a:lstStyle/>
                    <a:p>
                      <a:endParaRPr lang="en-US" sz="1800" kern="1200" dirty="0">
                        <a:solidFill>
                          <a:schemeClr val="dk1"/>
                        </a:solidFill>
                        <a:effectLst/>
                        <a:latin typeface="+mn-lt"/>
                        <a:ea typeface="+mn-ea"/>
                        <a:cs typeface="+mn-cs"/>
                      </a:endParaRPr>
                    </a:p>
                    <a:p>
                      <a:r>
                        <a:rPr lang="en-US" sz="1800" kern="1200" dirty="0">
                          <a:solidFill>
                            <a:schemeClr val="dk1"/>
                          </a:solidFill>
                          <a:effectLst/>
                          <a:latin typeface="+mn-lt"/>
                          <a:ea typeface="+mn-ea"/>
                          <a:cs typeface="+mn-cs"/>
                        </a:rPr>
                        <a:t>$_POST["</a:t>
                      </a:r>
                      <a:r>
                        <a:rPr lang="en-US" sz="1800" kern="1200" dirty="0" err="1">
                          <a:solidFill>
                            <a:schemeClr val="dk1"/>
                          </a:solidFill>
                          <a:effectLst/>
                          <a:latin typeface="+mn-lt"/>
                          <a:ea typeface="+mn-ea"/>
                          <a:cs typeface="+mn-cs"/>
                        </a:rPr>
                        <a:t>vitri</a:t>
                      </a:r>
                      <a:r>
                        <a:rPr lang="en-US" sz="1800" kern="1200" dirty="0">
                          <a:solidFill>
                            <a:schemeClr val="dk1"/>
                          </a:solidFill>
                          <a:effectLst/>
                          <a:latin typeface="+mn-lt"/>
                          <a:ea typeface="+mn-ea"/>
                          <a:cs typeface="+mn-cs"/>
                        </a:rPr>
                        <a:t>"]</a:t>
                      </a:r>
                    </a:p>
                  </a:txBody>
                  <a:tcPr marL="68580" marR="68580" marT="0" marB="0"/>
                </a:tc>
                <a:extLst>
                  <a:ext uri="{0D108BD9-81ED-4DB2-BD59-A6C34878D82A}">
                    <a16:rowId xmlns:a16="http://schemas.microsoft.com/office/drawing/2014/main" val="10001"/>
                  </a:ext>
                </a:extLst>
              </a:tr>
            </a:tbl>
          </a:graphicData>
        </a:graphic>
      </p:graphicFrame>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26977519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a:t>Gửi tập tin</a:t>
            </a:r>
            <a:endParaRPr lang="en-US" sz="4000"/>
          </a:p>
        </p:txBody>
      </p:sp>
      <p:sp>
        <p:nvSpPr>
          <p:cNvPr id="3" name="Content Placeholder 2"/>
          <p:cNvSpPr>
            <a:spLocks noGrp="1"/>
          </p:cNvSpPr>
          <p:nvPr>
            <p:ph idx="1"/>
          </p:nvPr>
        </p:nvSpPr>
        <p:spPr/>
        <p:txBody>
          <a:bodyPr/>
          <a:lstStyle/>
          <a:p>
            <a:r>
              <a:rPr lang="en-US" sz="2400" dirty="0"/>
              <a:t>Form </a:t>
            </a:r>
            <a:r>
              <a:rPr lang="en-US" sz="2400" dirty="0" err="1"/>
              <a:t>phải</a:t>
            </a:r>
            <a:r>
              <a:rPr lang="en-US" sz="2400" dirty="0"/>
              <a:t> </a:t>
            </a:r>
            <a:r>
              <a:rPr lang="en-US" sz="2400" dirty="0" err="1"/>
              <a:t>có</a:t>
            </a:r>
            <a:r>
              <a:rPr lang="en-US" sz="2400" dirty="0"/>
              <a:t> </a:t>
            </a:r>
            <a:r>
              <a:rPr lang="en-US" sz="2400" dirty="0" err="1"/>
              <a:t>thuôc</a:t>
            </a:r>
            <a:r>
              <a:rPr lang="en-US" sz="2400" dirty="0"/>
              <a:t> </a:t>
            </a:r>
            <a:r>
              <a:rPr lang="en-US" sz="2400" dirty="0" err="1"/>
              <a:t>tính</a:t>
            </a:r>
            <a:r>
              <a:rPr lang="en-US" sz="2400" dirty="0"/>
              <a:t>:	 method="post",	</a:t>
            </a:r>
            <a:r>
              <a:rPr lang="en-US" sz="2400" dirty="0" err="1"/>
              <a:t>enctype</a:t>
            </a:r>
            <a:r>
              <a:rPr lang="en-US" sz="2400" dirty="0"/>
              <a:t>="multipart/form-data"</a:t>
            </a:r>
          </a:p>
          <a:p>
            <a:pPr marL="0" indent="0">
              <a:buNone/>
            </a:pPr>
            <a:r>
              <a:rPr lang="en-US" sz="2400" dirty="0"/>
              <a:t>    &lt;form method="post" </a:t>
            </a:r>
            <a:r>
              <a:rPr lang="en-US" sz="2400" dirty="0" err="1"/>
              <a:t>enctype</a:t>
            </a:r>
            <a:r>
              <a:rPr lang="en-US" sz="2400" dirty="0"/>
              <a:t>="multipart/form-data"&gt;</a:t>
            </a:r>
          </a:p>
          <a:p>
            <a:r>
              <a:rPr lang="en-US" sz="2400" dirty="0" err="1"/>
              <a:t>Sử</a:t>
            </a:r>
            <a:r>
              <a:rPr lang="en-US" sz="2400" dirty="0"/>
              <a:t> </a:t>
            </a:r>
            <a:r>
              <a:rPr lang="en-US" sz="2400" dirty="0" err="1"/>
              <a:t>dụng</a:t>
            </a:r>
            <a:r>
              <a:rPr lang="en-US" sz="2400" dirty="0"/>
              <a:t> </a:t>
            </a:r>
            <a:r>
              <a:rPr lang="en-US" sz="2400" dirty="0" err="1"/>
              <a:t>đối</a:t>
            </a:r>
            <a:r>
              <a:rPr lang="en-US" sz="2400" dirty="0"/>
              <a:t> </a:t>
            </a:r>
            <a:r>
              <a:rPr lang="en-US" sz="2400" dirty="0" err="1"/>
              <a:t>tượng</a:t>
            </a:r>
            <a:r>
              <a:rPr lang="en-US" sz="2400" dirty="0"/>
              <a:t> file</a:t>
            </a:r>
          </a:p>
          <a:p>
            <a:pPr marL="0" indent="0" algn="ctr">
              <a:buNone/>
            </a:pPr>
            <a:r>
              <a:rPr lang="en-US" sz="2400" i="1" dirty="0"/>
              <a:t>&lt;input type="file" name= "</a:t>
            </a:r>
            <a:r>
              <a:rPr lang="en-US" sz="2400" i="1" dirty="0" err="1"/>
              <a:t>img</a:t>
            </a:r>
            <a:r>
              <a:rPr lang="en-US" sz="2400" i="1" dirty="0"/>
              <a:t>" /&gt;</a:t>
            </a:r>
          </a:p>
          <a:p>
            <a:endParaRPr lang="en-US" sz="2400" dirty="0">
              <a:solidFill>
                <a:srgbClr val="FF0000"/>
              </a:solidFill>
            </a:endParaRPr>
          </a:p>
        </p:txBody>
      </p:sp>
      <p:pic>
        <p:nvPicPr>
          <p:cNvPr id="4" name="Picture 3"/>
          <p:cNvPicPr/>
          <p:nvPr/>
        </p:nvPicPr>
        <p:blipFill>
          <a:blip r:embed="rId2" cstate="print"/>
          <a:srcRect/>
          <a:stretch>
            <a:fillRect/>
          </a:stretch>
        </p:blipFill>
        <p:spPr bwMode="auto">
          <a:xfrm>
            <a:off x="2438400" y="4038600"/>
            <a:ext cx="4443046" cy="762000"/>
          </a:xfrm>
          <a:prstGeom prst="rect">
            <a:avLst/>
          </a:prstGeom>
          <a:noFill/>
          <a:ln w="9525">
            <a:noFill/>
            <a:miter lim="800000"/>
            <a:headEnd/>
            <a:tailEnd/>
          </a:ln>
        </p:spPr>
      </p:pic>
    </p:spTree>
    <p:extLst>
      <p:ext uri="{BB962C8B-B14F-4D97-AF65-F5344CB8AC3E}">
        <p14:creationId xmlns:p14="http://schemas.microsoft.com/office/powerpoint/2010/main" val="32181118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Nhận tập tin</a:t>
            </a:r>
          </a:p>
        </p:txBody>
      </p:sp>
      <p:sp>
        <p:nvSpPr>
          <p:cNvPr id="3" name="Content Placeholder 2"/>
          <p:cNvSpPr>
            <a:spLocks noGrp="1"/>
          </p:cNvSpPr>
          <p:nvPr>
            <p:ph idx="1"/>
          </p:nvPr>
        </p:nvSpPr>
        <p:spPr>
          <a:xfrm>
            <a:off x="571472" y="1600200"/>
            <a:ext cx="8115328" cy="4525963"/>
          </a:xfrm>
        </p:spPr>
        <p:txBody>
          <a:bodyPr/>
          <a:lstStyle/>
          <a:p>
            <a:r>
              <a:rPr lang="en-US" sz="2400" i="1" dirty="0" err="1"/>
              <a:t>Thông</a:t>
            </a:r>
            <a:r>
              <a:rPr lang="en-US" sz="2400" i="1" dirty="0"/>
              <a:t> tin </a:t>
            </a:r>
            <a:r>
              <a:rPr lang="en-US" sz="2400" i="1" dirty="0" err="1"/>
              <a:t>tập</a:t>
            </a:r>
            <a:r>
              <a:rPr lang="en-US" sz="2400" i="1" dirty="0"/>
              <a:t> tin </a:t>
            </a:r>
            <a:r>
              <a:rPr lang="en-US" sz="2400" i="1" dirty="0" err="1"/>
              <a:t>được</a:t>
            </a:r>
            <a:r>
              <a:rPr lang="en-US" sz="2400" i="1" dirty="0"/>
              <a:t> </a:t>
            </a:r>
            <a:r>
              <a:rPr lang="en-US" sz="2400" i="1" dirty="0" err="1"/>
              <a:t>lưu</a:t>
            </a:r>
            <a:r>
              <a:rPr lang="en-US" sz="2400" i="1" dirty="0"/>
              <a:t> </a:t>
            </a:r>
            <a:r>
              <a:rPr lang="en-US" sz="2400" i="1" dirty="0" err="1"/>
              <a:t>trữ</a:t>
            </a:r>
            <a:r>
              <a:rPr lang="en-US" sz="2400" i="1" dirty="0"/>
              <a:t> </a:t>
            </a:r>
            <a:r>
              <a:rPr lang="en-US" sz="2400" i="1" dirty="0" err="1"/>
              <a:t>là</a:t>
            </a:r>
            <a:r>
              <a:rPr lang="en-US" sz="2400" i="1" dirty="0"/>
              <a:t> </a:t>
            </a:r>
            <a:r>
              <a:rPr lang="en-US" sz="2400" i="1" dirty="0" err="1"/>
              <a:t>mảng</a:t>
            </a:r>
            <a:r>
              <a:rPr lang="en-US" sz="2400" i="1" dirty="0"/>
              <a:t> </a:t>
            </a:r>
            <a:r>
              <a:rPr lang="en-US" sz="2400" i="1" dirty="0" err="1"/>
              <a:t>trong</a:t>
            </a:r>
            <a:r>
              <a:rPr lang="en-US" sz="2400" i="1" dirty="0"/>
              <a:t> </a:t>
            </a:r>
            <a:r>
              <a:rPr lang="en-US" sz="2400" i="1" dirty="0" err="1"/>
              <a:t>mảng</a:t>
            </a:r>
            <a:r>
              <a:rPr lang="en-US" sz="2400" i="1" dirty="0"/>
              <a:t> $_FILES</a:t>
            </a:r>
          </a:p>
          <a:p>
            <a:r>
              <a:rPr lang="en-US" sz="2400" i="1" dirty="0" err="1"/>
              <a:t>Nếu</a:t>
            </a:r>
            <a:r>
              <a:rPr lang="en-US" sz="2400" i="1" dirty="0"/>
              <a:t> </a:t>
            </a:r>
            <a:r>
              <a:rPr lang="en-US" sz="2400" i="1" dirty="0" err="1"/>
              <a:t>không</a:t>
            </a:r>
            <a:r>
              <a:rPr lang="en-US" sz="2400" i="1" dirty="0"/>
              <a:t> </a:t>
            </a:r>
            <a:r>
              <a:rPr lang="en-US" sz="2400" i="1" dirty="0" err="1"/>
              <a:t>chọn</a:t>
            </a:r>
            <a:r>
              <a:rPr lang="en-US" sz="2400" i="1" dirty="0"/>
              <a:t> file, </a:t>
            </a:r>
            <a:r>
              <a:rPr lang="en-US" sz="2400" i="1" dirty="0" err="1"/>
              <a:t>mảng</a:t>
            </a:r>
            <a:r>
              <a:rPr lang="en-US" sz="2400" i="1" dirty="0"/>
              <a:t> </a:t>
            </a:r>
            <a:r>
              <a:rPr lang="en-US" sz="2400" i="1" dirty="0" err="1"/>
              <a:t>không</a:t>
            </a:r>
            <a:r>
              <a:rPr lang="en-US" sz="2400" i="1" dirty="0"/>
              <a:t> </a:t>
            </a:r>
            <a:r>
              <a:rPr lang="en-US" sz="2400" i="1" dirty="0" err="1"/>
              <a:t>có</a:t>
            </a:r>
            <a:r>
              <a:rPr lang="en-US" sz="2400" i="1" dirty="0"/>
              <a:t> </a:t>
            </a:r>
            <a:r>
              <a:rPr lang="en-US" sz="2400" i="1" dirty="0" err="1"/>
              <a:t>dữ</a:t>
            </a:r>
            <a:r>
              <a:rPr lang="en-US" sz="2400" i="1" dirty="0"/>
              <a:t> </a:t>
            </a:r>
            <a:r>
              <a:rPr lang="en-US" sz="2400" i="1" dirty="0" err="1"/>
              <a:t>liệu</a:t>
            </a:r>
            <a:endParaRPr lang="en-US" sz="2400" i="1" dirty="0"/>
          </a:p>
          <a:p>
            <a:r>
              <a:rPr lang="en-US" sz="2400" i="1" dirty="0" err="1"/>
              <a:t>Nội</a:t>
            </a:r>
            <a:r>
              <a:rPr lang="en-US" sz="2400" i="1" dirty="0"/>
              <a:t> dung </a:t>
            </a:r>
            <a:r>
              <a:rPr lang="en-US" sz="2400" i="1" dirty="0" err="1"/>
              <a:t>mảng</a:t>
            </a:r>
            <a:r>
              <a:rPr lang="en-US" sz="2400" i="1" dirty="0"/>
              <a:t> </a:t>
            </a:r>
            <a:r>
              <a:rPr lang="en-US" sz="2400" i="1" dirty="0" err="1"/>
              <a:t>phần</a:t>
            </a:r>
            <a:r>
              <a:rPr lang="en-US" sz="2400" i="1" dirty="0"/>
              <a:t> </a:t>
            </a:r>
            <a:r>
              <a:rPr lang="en-US" sz="2400" i="1" dirty="0" err="1"/>
              <a:t>tử</a:t>
            </a:r>
            <a:r>
              <a:rPr lang="en-US" sz="2400" i="1" dirty="0"/>
              <a:t>: $_FILES["</a:t>
            </a:r>
            <a:r>
              <a:rPr lang="en-US" sz="2400" i="1" dirty="0" err="1"/>
              <a:t>img</a:t>
            </a:r>
            <a:r>
              <a:rPr lang="en-US" sz="2400" i="1" dirty="0"/>
              <a:t>"]</a:t>
            </a:r>
          </a:p>
          <a:p>
            <a:pPr>
              <a:buNone/>
            </a:pPr>
            <a:r>
              <a:rPr lang="en-US" sz="2400" i="1" dirty="0"/>
              <a:t>Array    (</a:t>
            </a:r>
          </a:p>
          <a:p>
            <a:pPr marL="0" indent="0">
              <a:buNone/>
            </a:pPr>
            <a:r>
              <a:rPr lang="en-US" sz="2400" i="1" dirty="0"/>
              <a:t>            [name] =&gt; Desert.jpg</a:t>
            </a:r>
          </a:p>
          <a:p>
            <a:pPr marL="0" indent="0">
              <a:buNone/>
            </a:pPr>
            <a:r>
              <a:rPr lang="en-US" sz="2400" i="1" dirty="0"/>
              <a:t>            [type] =&gt; image/jpeg</a:t>
            </a:r>
          </a:p>
          <a:p>
            <a:pPr marL="0" indent="0">
              <a:buNone/>
            </a:pPr>
            <a:r>
              <a:rPr lang="en-US" sz="2400" i="1" dirty="0"/>
              <a:t>            [</a:t>
            </a:r>
            <a:r>
              <a:rPr lang="en-US" sz="2400" i="1" dirty="0" err="1"/>
              <a:t>tmp_name</a:t>
            </a:r>
            <a:r>
              <a:rPr lang="en-US" sz="2400" i="1" dirty="0"/>
              <a:t>] =&gt; C:\wamp\tmp\php4092.tmp</a:t>
            </a:r>
          </a:p>
          <a:p>
            <a:pPr marL="0" indent="0">
              <a:buNone/>
            </a:pPr>
            <a:r>
              <a:rPr lang="en-US" sz="2400" i="1" dirty="0"/>
              <a:t>            [error] =&gt; 0</a:t>
            </a:r>
          </a:p>
          <a:p>
            <a:pPr marL="0" indent="0">
              <a:buNone/>
            </a:pPr>
            <a:r>
              <a:rPr lang="en-US" sz="2400" i="1" dirty="0"/>
              <a:t>            [size] =&gt; 845941</a:t>
            </a:r>
          </a:p>
          <a:p>
            <a:pPr marL="0" indent="0">
              <a:buNone/>
            </a:pPr>
            <a:r>
              <a:rPr lang="en-US" sz="2400" i="1" dirty="0"/>
              <a:t>            )	</a:t>
            </a:r>
          </a:p>
          <a:p>
            <a:pPr marL="0" indent="0">
              <a:buNone/>
            </a:pPr>
            <a:endParaRPr lang="en-US" sz="2400" i="1" dirty="0"/>
          </a:p>
          <a:p>
            <a:pPr marL="0" indent="0">
              <a:buNone/>
            </a:pPr>
            <a:endParaRPr lang="en-US" sz="2400" i="1" dirty="0"/>
          </a:p>
        </p:txBody>
      </p:sp>
    </p:spTree>
    <p:extLst>
      <p:ext uri="{BB962C8B-B14F-4D97-AF65-F5344CB8AC3E}">
        <p14:creationId xmlns:p14="http://schemas.microsoft.com/office/powerpoint/2010/main" val="16171730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Nhận tập tin (tt)</a:t>
            </a:r>
          </a:p>
        </p:txBody>
      </p:sp>
      <p:pic>
        <p:nvPicPr>
          <p:cNvPr id="5" name="Content Placeholder 4" descr="Screen Clipping"/>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209799" y="1524000"/>
            <a:ext cx="5048563" cy="4495800"/>
          </a:xfrm>
        </p:spPr>
      </p:pic>
    </p:spTree>
    <p:extLst>
      <p:ext uri="{BB962C8B-B14F-4D97-AF65-F5344CB8AC3E}">
        <p14:creationId xmlns:p14="http://schemas.microsoft.com/office/powerpoint/2010/main" val="26344633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err="1"/>
              <a:t>Thành</a:t>
            </a:r>
            <a:r>
              <a:rPr lang="en-US" dirty="0"/>
              <a:t> </a:t>
            </a:r>
            <a:r>
              <a:rPr lang="en-US" dirty="0" err="1"/>
              <a:t>phần</a:t>
            </a:r>
            <a:r>
              <a:rPr lang="en-US" dirty="0"/>
              <a:t> </a:t>
            </a:r>
            <a:r>
              <a:rPr lang="en-US" dirty="0" err="1"/>
              <a:t>mảng</a:t>
            </a:r>
            <a:r>
              <a:rPr lang="en-US" dirty="0"/>
              <a:t> $_FILES</a:t>
            </a:r>
          </a:p>
          <a:p>
            <a:pPr lvl="1"/>
            <a:r>
              <a:rPr lang="en-US" dirty="0"/>
              <a:t>Name: </a:t>
            </a:r>
            <a:r>
              <a:rPr lang="en-US" dirty="0" err="1"/>
              <a:t>Tên</a:t>
            </a:r>
            <a:r>
              <a:rPr lang="en-US" dirty="0"/>
              <a:t> </a:t>
            </a:r>
            <a:r>
              <a:rPr lang="en-US" dirty="0" err="1"/>
              <a:t>tập</a:t>
            </a:r>
            <a:r>
              <a:rPr lang="en-US" dirty="0"/>
              <a:t> tin </a:t>
            </a:r>
            <a:r>
              <a:rPr lang="en-US" dirty="0" err="1"/>
              <a:t>gửi</a:t>
            </a:r>
            <a:r>
              <a:rPr lang="en-US" dirty="0"/>
              <a:t> </a:t>
            </a:r>
            <a:r>
              <a:rPr lang="en-US" dirty="0" err="1"/>
              <a:t>từ</a:t>
            </a:r>
            <a:r>
              <a:rPr lang="en-US" dirty="0"/>
              <a:t> client</a:t>
            </a:r>
          </a:p>
          <a:p>
            <a:pPr lvl="1"/>
            <a:r>
              <a:rPr lang="en-US" dirty="0"/>
              <a:t>Type: </a:t>
            </a:r>
            <a:r>
              <a:rPr lang="en-US" dirty="0" err="1"/>
              <a:t>loại</a:t>
            </a:r>
            <a:r>
              <a:rPr lang="en-US" dirty="0"/>
              <a:t> </a:t>
            </a:r>
            <a:r>
              <a:rPr lang="en-US" dirty="0" err="1"/>
              <a:t>tập</a:t>
            </a:r>
            <a:r>
              <a:rPr lang="en-US" dirty="0"/>
              <a:t> tin</a:t>
            </a:r>
          </a:p>
          <a:p>
            <a:pPr lvl="1"/>
            <a:r>
              <a:rPr lang="en-US" dirty="0" err="1"/>
              <a:t>Tmp_name</a:t>
            </a:r>
            <a:r>
              <a:rPr lang="en-US" dirty="0"/>
              <a:t>: </a:t>
            </a:r>
            <a:r>
              <a:rPr lang="en-US" dirty="0" err="1"/>
              <a:t>Tập</a:t>
            </a:r>
            <a:r>
              <a:rPr lang="en-US" dirty="0"/>
              <a:t> tin, </a:t>
            </a:r>
            <a:r>
              <a:rPr lang="en-US" dirty="0" err="1"/>
              <a:t>trước</a:t>
            </a:r>
            <a:r>
              <a:rPr lang="en-US" dirty="0"/>
              <a:t> </a:t>
            </a:r>
            <a:r>
              <a:rPr lang="en-US" dirty="0" err="1"/>
              <a:t>khi</a:t>
            </a:r>
            <a:r>
              <a:rPr lang="en-US" dirty="0"/>
              <a:t> ta </a:t>
            </a:r>
            <a:r>
              <a:rPr lang="en-US" dirty="0" err="1"/>
              <a:t>xử</a:t>
            </a:r>
            <a:r>
              <a:rPr lang="en-US" dirty="0"/>
              <a:t> </a:t>
            </a:r>
            <a:r>
              <a:rPr lang="en-US" dirty="0" err="1"/>
              <a:t>lý</a:t>
            </a:r>
            <a:r>
              <a:rPr lang="en-US" dirty="0"/>
              <a:t>, </a:t>
            </a:r>
            <a:r>
              <a:rPr lang="en-US" dirty="0" err="1"/>
              <a:t>sẽ</a:t>
            </a:r>
            <a:r>
              <a:rPr lang="en-US" dirty="0"/>
              <a:t> </a:t>
            </a:r>
            <a:r>
              <a:rPr lang="en-US" dirty="0" err="1"/>
              <a:t>được</a:t>
            </a:r>
            <a:r>
              <a:rPr lang="en-US" dirty="0"/>
              <a:t> </a:t>
            </a:r>
            <a:r>
              <a:rPr lang="en-US" dirty="0" err="1"/>
              <a:t>lưu</a:t>
            </a:r>
            <a:r>
              <a:rPr lang="en-US" dirty="0"/>
              <a:t> </a:t>
            </a:r>
            <a:r>
              <a:rPr lang="en-US" dirty="0" err="1"/>
              <a:t>trữ</a:t>
            </a:r>
            <a:r>
              <a:rPr lang="en-US" dirty="0"/>
              <a:t> </a:t>
            </a:r>
            <a:r>
              <a:rPr lang="en-US" dirty="0" err="1"/>
              <a:t>tạm</a:t>
            </a:r>
            <a:r>
              <a:rPr lang="en-US" dirty="0"/>
              <a:t> ở </a:t>
            </a:r>
            <a:r>
              <a:rPr lang="en-US" dirty="0" err="1"/>
              <a:t>đường</a:t>
            </a:r>
            <a:r>
              <a:rPr lang="en-US" dirty="0"/>
              <a:t> </a:t>
            </a:r>
            <a:r>
              <a:rPr lang="en-US" dirty="0" err="1"/>
              <a:t>dẫn</a:t>
            </a:r>
            <a:r>
              <a:rPr lang="en-US" dirty="0"/>
              <a:t> </a:t>
            </a:r>
            <a:r>
              <a:rPr lang="en-US" dirty="0" err="1"/>
              <a:t>này</a:t>
            </a:r>
            <a:r>
              <a:rPr lang="en-US" dirty="0"/>
              <a:t> </a:t>
            </a:r>
            <a:r>
              <a:rPr lang="en-US" dirty="0" err="1"/>
              <a:t>trên</a:t>
            </a:r>
            <a:r>
              <a:rPr lang="en-US" dirty="0"/>
              <a:t> </a:t>
            </a:r>
            <a:r>
              <a:rPr lang="en-US" dirty="0" err="1"/>
              <a:t>máy</a:t>
            </a:r>
            <a:r>
              <a:rPr lang="en-US" dirty="0"/>
              <a:t> </a:t>
            </a:r>
            <a:r>
              <a:rPr lang="en-US" dirty="0" err="1"/>
              <a:t>chủ</a:t>
            </a:r>
            <a:r>
              <a:rPr lang="en-US" dirty="0"/>
              <a:t>.</a:t>
            </a:r>
          </a:p>
          <a:p>
            <a:pPr lvl="1"/>
            <a:r>
              <a:rPr lang="en-US" dirty="0"/>
              <a:t>Error: </a:t>
            </a:r>
            <a:r>
              <a:rPr lang="en-US" dirty="0" err="1"/>
              <a:t>là</a:t>
            </a:r>
            <a:r>
              <a:rPr lang="en-US" dirty="0"/>
              <a:t> </a:t>
            </a:r>
            <a:r>
              <a:rPr lang="en-US" dirty="0" err="1"/>
              <a:t>một</a:t>
            </a:r>
            <a:r>
              <a:rPr lang="en-US" dirty="0"/>
              <a:t> </a:t>
            </a:r>
            <a:r>
              <a:rPr lang="en-US" dirty="0" err="1"/>
              <a:t>số</a:t>
            </a:r>
            <a:r>
              <a:rPr lang="en-US" dirty="0"/>
              <a:t> </a:t>
            </a:r>
            <a:r>
              <a:rPr lang="en-US" dirty="0" err="1"/>
              <a:t>nguyên</a:t>
            </a:r>
            <a:r>
              <a:rPr lang="en-US" dirty="0"/>
              <a:t> qui </a:t>
            </a:r>
            <a:r>
              <a:rPr lang="en-US" dirty="0" err="1"/>
              <a:t>định</a:t>
            </a:r>
            <a:r>
              <a:rPr lang="en-US" dirty="0"/>
              <a:t> </a:t>
            </a:r>
            <a:r>
              <a:rPr lang="en-US" dirty="0" err="1"/>
              <a:t>lỗi</a:t>
            </a:r>
            <a:r>
              <a:rPr lang="en-US" dirty="0"/>
              <a:t> </a:t>
            </a:r>
            <a:r>
              <a:rPr lang="en-US" dirty="0" err="1"/>
              <a:t>xảy</a:t>
            </a:r>
            <a:r>
              <a:rPr lang="en-US" dirty="0"/>
              <a:t> </a:t>
            </a:r>
            <a:r>
              <a:rPr lang="en-US" dirty="0" err="1"/>
              <a:t>ra.</a:t>
            </a:r>
            <a:r>
              <a:rPr lang="en-US" dirty="0"/>
              <a:t> </a:t>
            </a:r>
          </a:p>
          <a:p>
            <a:pPr lvl="2"/>
            <a:r>
              <a:rPr lang="en-US" dirty="0"/>
              <a:t>0: </a:t>
            </a:r>
            <a:r>
              <a:rPr lang="en-US" dirty="0" err="1"/>
              <a:t>không</a:t>
            </a:r>
            <a:r>
              <a:rPr lang="en-US" dirty="0"/>
              <a:t> </a:t>
            </a:r>
            <a:r>
              <a:rPr lang="en-US" dirty="0" err="1"/>
              <a:t>có</a:t>
            </a:r>
            <a:r>
              <a:rPr lang="en-US" dirty="0"/>
              <a:t> </a:t>
            </a:r>
            <a:r>
              <a:rPr lang="en-US" dirty="0" err="1"/>
              <a:t>lỗi</a:t>
            </a:r>
            <a:endParaRPr lang="en-US" dirty="0"/>
          </a:p>
          <a:p>
            <a:pPr lvl="2"/>
            <a:r>
              <a:rPr lang="en-US" dirty="0"/>
              <a:t>1: </a:t>
            </a:r>
            <a:r>
              <a:rPr lang="en-US" dirty="0" err="1"/>
              <a:t>Lỗi</a:t>
            </a:r>
            <a:r>
              <a:rPr lang="en-US" dirty="0"/>
              <a:t>, dung </a:t>
            </a:r>
            <a:r>
              <a:rPr lang="en-US" dirty="0" err="1"/>
              <a:t>lượng</a:t>
            </a:r>
            <a:r>
              <a:rPr lang="en-US" dirty="0"/>
              <a:t> file </a:t>
            </a:r>
            <a:r>
              <a:rPr lang="en-US" dirty="0" err="1"/>
              <a:t>quá</a:t>
            </a:r>
            <a:r>
              <a:rPr lang="en-US" dirty="0"/>
              <a:t> </a:t>
            </a:r>
            <a:r>
              <a:rPr lang="en-US" dirty="0" err="1"/>
              <a:t>lớn</a:t>
            </a:r>
            <a:r>
              <a:rPr lang="en-US" dirty="0"/>
              <a:t> so </a:t>
            </a:r>
            <a:r>
              <a:rPr lang="en-US" dirty="0" err="1"/>
              <a:t>với</a:t>
            </a:r>
            <a:r>
              <a:rPr lang="en-US" dirty="0"/>
              <a:t> </a:t>
            </a:r>
            <a:r>
              <a:rPr lang="en-US" dirty="0" err="1"/>
              <a:t>config</a:t>
            </a:r>
            <a:r>
              <a:rPr lang="en-US" dirty="0"/>
              <a:t> </a:t>
            </a:r>
            <a:r>
              <a:rPr lang="en-US" dirty="0" err="1"/>
              <a:t>trong</a:t>
            </a:r>
            <a:r>
              <a:rPr lang="en-US" dirty="0"/>
              <a:t> php.ini</a:t>
            </a:r>
          </a:p>
          <a:p>
            <a:pPr lvl="2"/>
            <a:r>
              <a:rPr lang="en-US" dirty="0"/>
              <a:t>2: file </a:t>
            </a:r>
            <a:r>
              <a:rPr lang="en-US" dirty="0" err="1"/>
              <a:t>quá</a:t>
            </a:r>
            <a:r>
              <a:rPr lang="en-US" dirty="0"/>
              <a:t> </a:t>
            </a:r>
            <a:r>
              <a:rPr lang="en-US" dirty="0" err="1"/>
              <a:t>lớn</a:t>
            </a:r>
            <a:r>
              <a:rPr lang="en-US" dirty="0"/>
              <a:t> so </a:t>
            </a:r>
            <a:r>
              <a:rPr lang="en-US" dirty="0" err="1"/>
              <a:t>với</a:t>
            </a:r>
            <a:r>
              <a:rPr lang="en-US" dirty="0"/>
              <a:t> qui </a:t>
            </a:r>
            <a:r>
              <a:rPr lang="en-US" dirty="0" err="1"/>
              <a:t>định</a:t>
            </a:r>
            <a:r>
              <a:rPr lang="en-US" dirty="0"/>
              <a:t> </a:t>
            </a:r>
            <a:r>
              <a:rPr lang="en-US" dirty="0" err="1"/>
              <a:t>trong</a:t>
            </a:r>
            <a:r>
              <a:rPr lang="en-US" dirty="0"/>
              <a:t> form</a:t>
            </a:r>
          </a:p>
          <a:p>
            <a:pPr lvl="2"/>
            <a:r>
              <a:rPr lang="en-US" dirty="0"/>
              <a:t>3: </a:t>
            </a:r>
            <a:r>
              <a:rPr lang="en-US" dirty="0" err="1"/>
              <a:t>Quá</a:t>
            </a:r>
            <a:r>
              <a:rPr lang="en-US" dirty="0"/>
              <a:t> </a:t>
            </a:r>
            <a:r>
              <a:rPr lang="en-US" dirty="0" err="1"/>
              <a:t>trình</a:t>
            </a:r>
            <a:r>
              <a:rPr lang="en-US" dirty="0"/>
              <a:t> </a:t>
            </a:r>
            <a:r>
              <a:rPr lang="en-US" dirty="0" err="1"/>
              <a:t>tải</a:t>
            </a:r>
            <a:r>
              <a:rPr lang="en-US" dirty="0"/>
              <a:t> </a:t>
            </a:r>
            <a:r>
              <a:rPr lang="en-US" dirty="0" err="1"/>
              <a:t>bị</a:t>
            </a:r>
            <a:r>
              <a:rPr lang="en-US" dirty="0"/>
              <a:t> </a:t>
            </a:r>
            <a:r>
              <a:rPr lang="en-US" dirty="0" err="1"/>
              <a:t>lỗi</a:t>
            </a:r>
            <a:r>
              <a:rPr lang="en-US" dirty="0"/>
              <a:t>, file </a:t>
            </a:r>
            <a:r>
              <a:rPr lang="en-US" dirty="0" err="1"/>
              <a:t>mới</a:t>
            </a:r>
            <a:r>
              <a:rPr lang="en-US" dirty="0"/>
              <a:t> </a:t>
            </a:r>
            <a:r>
              <a:rPr lang="en-US" dirty="0" err="1"/>
              <a:t>chỉ</a:t>
            </a:r>
            <a:r>
              <a:rPr lang="en-US" dirty="0"/>
              <a:t> </a:t>
            </a:r>
            <a:r>
              <a:rPr lang="en-US" dirty="0" err="1"/>
              <a:t>tải</a:t>
            </a:r>
            <a:r>
              <a:rPr lang="en-US" dirty="0"/>
              <a:t> </a:t>
            </a:r>
            <a:r>
              <a:rPr lang="en-US" dirty="0" err="1"/>
              <a:t>một</a:t>
            </a:r>
            <a:r>
              <a:rPr lang="en-US" dirty="0"/>
              <a:t> </a:t>
            </a:r>
            <a:r>
              <a:rPr lang="en-US" dirty="0" err="1"/>
              <a:t>phần</a:t>
            </a:r>
            <a:r>
              <a:rPr lang="en-US" dirty="0"/>
              <a:t>.</a:t>
            </a:r>
          </a:p>
          <a:p>
            <a:pPr lvl="2"/>
            <a:r>
              <a:rPr lang="en-US" dirty="0"/>
              <a:t>4: </a:t>
            </a:r>
            <a:r>
              <a:rPr lang="en-US" dirty="0" err="1"/>
              <a:t>Không</a:t>
            </a:r>
            <a:r>
              <a:rPr lang="en-US" dirty="0"/>
              <a:t> </a:t>
            </a:r>
            <a:r>
              <a:rPr lang="en-US" dirty="0" err="1"/>
              <a:t>có</a:t>
            </a:r>
            <a:r>
              <a:rPr lang="en-US" dirty="0"/>
              <a:t> file</a:t>
            </a:r>
          </a:p>
          <a:p>
            <a:pPr lvl="1"/>
            <a:r>
              <a:rPr lang="en-US" dirty="0"/>
              <a:t>Size: dung </a:t>
            </a:r>
            <a:r>
              <a:rPr lang="en-US" dirty="0" err="1"/>
              <a:t>lượng</a:t>
            </a:r>
            <a:r>
              <a:rPr lang="en-US" dirty="0"/>
              <a:t> file </a:t>
            </a:r>
            <a:r>
              <a:rPr lang="en-US" dirty="0" err="1"/>
              <a:t>vừa</a:t>
            </a:r>
            <a:r>
              <a:rPr lang="en-US" dirty="0"/>
              <a:t> upload </a:t>
            </a:r>
            <a:r>
              <a:rPr lang="en-US" dirty="0" err="1"/>
              <a:t>lên</a:t>
            </a:r>
            <a:r>
              <a:rPr lang="en-US" dirty="0"/>
              <a:t> </a:t>
            </a:r>
            <a:r>
              <a:rPr lang="en-US" dirty="0" err="1"/>
              <a:t>tính</a:t>
            </a:r>
            <a:r>
              <a:rPr lang="en-US" dirty="0"/>
              <a:t> </a:t>
            </a:r>
            <a:r>
              <a:rPr lang="en-US" dirty="0" err="1"/>
              <a:t>bằng</a:t>
            </a:r>
            <a:r>
              <a:rPr lang="en-US" dirty="0"/>
              <a:t> bytes.</a:t>
            </a:r>
          </a:p>
          <a:p>
            <a:r>
              <a:rPr lang="en-US" dirty="0" err="1"/>
              <a:t>Để</a:t>
            </a:r>
            <a:r>
              <a:rPr lang="en-US" dirty="0"/>
              <a:t> move file </a:t>
            </a:r>
            <a:r>
              <a:rPr lang="en-US" dirty="0" err="1"/>
              <a:t>từ</a:t>
            </a:r>
            <a:r>
              <a:rPr lang="en-US" dirty="0"/>
              <a:t> </a:t>
            </a:r>
            <a:r>
              <a:rPr lang="en-US" dirty="0" err="1"/>
              <a:t>tmp_name</a:t>
            </a:r>
            <a:r>
              <a:rPr lang="en-US" dirty="0"/>
              <a:t> </a:t>
            </a:r>
            <a:r>
              <a:rPr lang="en-US" dirty="0" err="1"/>
              <a:t>tới</a:t>
            </a:r>
            <a:r>
              <a:rPr lang="en-US" dirty="0"/>
              <a:t> </a:t>
            </a:r>
            <a:r>
              <a:rPr lang="en-US" dirty="0" err="1"/>
              <a:t>vị</a:t>
            </a:r>
            <a:r>
              <a:rPr lang="en-US" dirty="0"/>
              <a:t> </a:t>
            </a:r>
            <a:r>
              <a:rPr lang="en-US" dirty="0" err="1"/>
              <a:t>trí</a:t>
            </a:r>
            <a:r>
              <a:rPr lang="en-US" dirty="0"/>
              <a:t> </a:t>
            </a:r>
            <a:r>
              <a:rPr lang="en-US" dirty="0" err="1"/>
              <a:t>xác</a:t>
            </a:r>
            <a:r>
              <a:rPr lang="en-US" dirty="0"/>
              <a:t> </a:t>
            </a:r>
            <a:r>
              <a:rPr lang="en-US" dirty="0" err="1"/>
              <a:t>định</a:t>
            </a:r>
            <a:r>
              <a:rPr lang="en-US" dirty="0"/>
              <a:t>, ta </a:t>
            </a:r>
            <a:r>
              <a:rPr lang="en-US" dirty="0" err="1"/>
              <a:t>sử</a:t>
            </a:r>
            <a:r>
              <a:rPr lang="en-US" dirty="0"/>
              <a:t> </a:t>
            </a:r>
            <a:r>
              <a:rPr lang="en-US" dirty="0" err="1"/>
              <a:t>dụng</a:t>
            </a:r>
            <a:r>
              <a:rPr lang="en-US" dirty="0"/>
              <a:t> </a:t>
            </a:r>
            <a:r>
              <a:rPr lang="en-US" dirty="0" err="1"/>
              <a:t>hàm</a:t>
            </a:r>
            <a:r>
              <a:rPr lang="en-US" dirty="0"/>
              <a:t>: </a:t>
            </a:r>
            <a:r>
              <a:rPr lang="en-US" dirty="0" err="1"/>
              <a:t>move_uploaded_file</a:t>
            </a:r>
            <a:endParaRPr lang="en-US" dirty="0"/>
          </a:p>
          <a:p>
            <a:pPr lvl="2"/>
            <a:endParaRPr lang="en-US" dirty="0"/>
          </a:p>
          <a:p>
            <a:pPr marL="0" indent="0">
              <a:buNone/>
            </a:pPr>
            <a:endParaRPr lang="en-US" dirty="0"/>
          </a:p>
        </p:txBody>
      </p:sp>
    </p:spTree>
    <p:extLst>
      <p:ext uri="{BB962C8B-B14F-4D97-AF65-F5344CB8AC3E}">
        <p14:creationId xmlns:p14="http://schemas.microsoft.com/office/powerpoint/2010/main" val="264256677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Mảng</a:t>
            </a:r>
            <a:r>
              <a:rPr lang="en-US" dirty="0"/>
              <a:t> $_SERVER</a:t>
            </a:r>
          </a:p>
        </p:txBody>
      </p:sp>
      <p:sp>
        <p:nvSpPr>
          <p:cNvPr id="3" name="Content Placeholder 2"/>
          <p:cNvSpPr>
            <a:spLocks noGrp="1"/>
          </p:cNvSpPr>
          <p:nvPr>
            <p:ph idx="1"/>
          </p:nvPr>
        </p:nvSpPr>
        <p:spPr>
          <a:xfrm>
            <a:off x="457200" y="1600200"/>
            <a:ext cx="8229600" cy="4925144"/>
          </a:xfrm>
        </p:spPr>
        <p:txBody>
          <a:bodyPr>
            <a:normAutofit fontScale="92500"/>
          </a:bodyPr>
          <a:lstStyle/>
          <a:p>
            <a:r>
              <a:rPr lang="en-US" dirty="0" err="1"/>
              <a:t>Chứa</a:t>
            </a:r>
            <a:r>
              <a:rPr lang="en-US" dirty="0"/>
              <a:t> </a:t>
            </a:r>
            <a:r>
              <a:rPr lang="en-US" dirty="0" err="1"/>
              <a:t>các</a:t>
            </a:r>
            <a:r>
              <a:rPr lang="en-US" dirty="0"/>
              <a:t> </a:t>
            </a:r>
            <a:r>
              <a:rPr lang="en-US" dirty="0" err="1"/>
              <a:t>biến</a:t>
            </a:r>
            <a:r>
              <a:rPr lang="en-US" dirty="0"/>
              <a:t> </a:t>
            </a:r>
            <a:r>
              <a:rPr lang="en-US" dirty="0" err="1"/>
              <a:t>được</a:t>
            </a:r>
            <a:r>
              <a:rPr lang="en-US" dirty="0"/>
              <a:t> </a:t>
            </a:r>
            <a:r>
              <a:rPr lang="en-US" dirty="0" err="1"/>
              <a:t>cung</a:t>
            </a:r>
            <a:r>
              <a:rPr lang="en-US" dirty="0"/>
              <a:t> </a:t>
            </a:r>
            <a:r>
              <a:rPr lang="en-US" dirty="0" err="1"/>
              <a:t>cấp</a:t>
            </a:r>
            <a:r>
              <a:rPr lang="en-US" dirty="0"/>
              <a:t> </a:t>
            </a:r>
            <a:r>
              <a:rPr lang="en-US" dirty="0" err="1"/>
              <a:t>bởi</a:t>
            </a:r>
            <a:r>
              <a:rPr lang="en-US" dirty="0"/>
              <a:t> </a:t>
            </a:r>
            <a:r>
              <a:rPr lang="en-US" dirty="0" err="1"/>
              <a:t>máy</a:t>
            </a:r>
            <a:r>
              <a:rPr lang="en-US" dirty="0"/>
              <a:t> </a:t>
            </a:r>
            <a:r>
              <a:rPr lang="en-US" dirty="0" err="1"/>
              <a:t>chủ</a:t>
            </a:r>
            <a:r>
              <a:rPr lang="en-US" dirty="0"/>
              <a:t>.</a:t>
            </a:r>
          </a:p>
          <a:p>
            <a:pPr marL="0" indent="0">
              <a:buNone/>
            </a:pPr>
            <a:r>
              <a:rPr lang="en-US" dirty="0"/>
              <a:t>	</a:t>
            </a:r>
            <a:r>
              <a:rPr lang="en-US" dirty="0" err="1"/>
              <a:t>Ví</a:t>
            </a:r>
            <a:r>
              <a:rPr lang="en-US" dirty="0"/>
              <a:t> </a:t>
            </a:r>
            <a:r>
              <a:rPr lang="en-US" dirty="0" err="1"/>
              <a:t>dụ</a:t>
            </a:r>
            <a:r>
              <a:rPr lang="en-US" dirty="0"/>
              <a:t>: &lt;?</a:t>
            </a:r>
            <a:r>
              <a:rPr lang="en-US" dirty="0" err="1"/>
              <a:t>php</a:t>
            </a:r>
            <a:r>
              <a:rPr lang="en-US" dirty="0"/>
              <a:t>  </a:t>
            </a:r>
            <a:r>
              <a:rPr lang="en-US" dirty="0" err="1"/>
              <a:t>print_r</a:t>
            </a:r>
            <a:r>
              <a:rPr lang="en-US" dirty="0"/>
              <a:t>($_SERVER);  ?&gt;</a:t>
            </a:r>
          </a:p>
          <a:p>
            <a:r>
              <a:rPr lang="en-US" dirty="0" err="1"/>
              <a:t>Các</a:t>
            </a:r>
            <a:r>
              <a:rPr lang="en-US" dirty="0"/>
              <a:t> </a:t>
            </a:r>
            <a:r>
              <a:rPr lang="en-US" dirty="0" err="1"/>
              <a:t>thông</a:t>
            </a:r>
            <a:r>
              <a:rPr lang="en-US" dirty="0"/>
              <a:t> tin </a:t>
            </a:r>
            <a:r>
              <a:rPr lang="en-US" dirty="0" err="1"/>
              <a:t>máy</a:t>
            </a:r>
            <a:r>
              <a:rPr lang="en-US" dirty="0"/>
              <a:t> </a:t>
            </a:r>
            <a:r>
              <a:rPr lang="en-US" dirty="0" err="1"/>
              <a:t>chủ</a:t>
            </a:r>
            <a:r>
              <a:rPr lang="en-US" dirty="0"/>
              <a:t> </a:t>
            </a:r>
            <a:r>
              <a:rPr lang="en-US" dirty="0" err="1"/>
              <a:t>cung</a:t>
            </a:r>
            <a:r>
              <a:rPr lang="en-US" dirty="0"/>
              <a:t> </a:t>
            </a:r>
            <a:r>
              <a:rPr lang="en-US" dirty="0" err="1"/>
              <a:t>cấp</a:t>
            </a:r>
            <a:r>
              <a:rPr lang="en-US" dirty="0"/>
              <a:t>:?</a:t>
            </a:r>
          </a:p>
          <a:p>
            <a:pPr lvl="1"/>
            <a:r>
              <a:rPr lang="en-US" dirty="0" err="1"/>
              <a:t>Thông</a:t>
            </a:r>
            <a:r>
              <a:rPr lang="en-US" dirty="0"/>
              <a:t> tin </a:t>
            </a:r>
            <a:r>
              <a:rPr lang="en-US" dirty="0" err="1"/>
              <a:t>máy</a:t>
            </a:r>
            <a:r>
              <a:rPr lang="en-US" dirty="0"/>
              <a:t> </a:t>
            </a:r>
            <a:r>
              <a:rPr lang="en-US" dirty="0" err="1"/>
              <a:t>khách</a:t>
            </a:r>
            <a:r>
              <a:rPr lang="en-US" dirty="0"/>
              <a:t> </a:t>
            </a:r>
            <a:r>
              <a:rPr lang="en-US" dirty="0" err="1"/>
              <a:t>đang</a:t>
            </a:r>
            <a:r>
              <a:rPr lang="en-US" dirty="0"/>
              <a:t> </a:t>
            </a:r>
            <a:r>
              <a:rPr lang="en-US" dirty="0" err="1"/>
              <a:t>truy</a:t>
            </a:r>
            <a:r>
              <a:rPr lang="en-US" dirty="0"/>
              <a:t> </a:t>
            </a:r>
            <a:r>
              <a:rPr lang="en-US" dirty="0" err="1"/>
              <a:t>cập</a:t>
            </a:r>
            <a:r>
              <a:rPr lang="en-US" dirty="0"/>
              <a:t>: </a:t>
            </a:r>
            <a:r>
              <a:rPr lang="en-US" dirty="0" err="1"/>
              <a:t>hệ</a:t>
            </a:r>
            <a:r>
              <a:rPr lang="en-US" dirty="0"/>
              <a:t> </a:t>
            </a:r>
            <a:r>
              <a:rPr lang="en-US" dirty="0" err="1"/>
              <a:t>điều</a:t>
            </a:r>
            <a:r>
              <a:rPr lang="en-US" dirty="0"/>
              <a:t> </a:t>
            </a:r>
            <a:r>
              <a:rPr lang="en-US" dirty="0" err="1"/>
              <a:t>hành</a:t>
            </a:r>
            <a:r>
              <a:rPr lang="en-US" dirty="0"/>
              <a:t>, </a:t>
            </a:r>
            <a:r>
              <a:rPr lang="en-US" dirty="0" err="1"/>
              <a:t>trình</a:t>
            </a:r>
            <a:r>
              <a:rPr lang="en-US" dirty="0"/>
              <a:t> </a:t>
            </a:r>
            <a:r>
              <a:rPr lang="en-US" dirty="0" err="1"/>
              <a:t>duyệt</a:t>
            </a:r>
            <a:r>
              <a:rPr lang="en-US" dirty="0"/>
              <a:t>, </a:t>
            </a:r>
            <a:r>
              <a:rPr lang="en-US" dirty="0" err="1"/>
              <a:t>phiên</a:t>
            </a:r>
            <a:r>
              <a:rPr lang="en-US" dirty="0"/>
              <a:t> </a:t>
            </a:r>
            <a:r>
              <a:rPr lang="en-US" dirty="0" err="1"/>
              <a:t>bản</a:t>
            </a:r>
            <a:r>
              <a:rPr lang="en-US" dirty="0"/>
              <a:t>,…</a:t>
            </a:r>
          </a:p>
          <a:p>
            <a:pPr lvl="1"/>
            <a:r>
              <a:rPr lang="en-US" dirty="0" err="1"/>
              <a:t>Tên</a:t>
            </a:r>
            <a:r>
              <a:rPr lang="en-US" dirty="0"/>
              <a:t> </a:t>
            </a:r>
            <a:r>
              <a:rPr lang="en-US" dirty="0" err="1"/>
              <a:t>máy</a:t>
            </a:r>
            <a:r>
              <a:rPr lang="en-US" dirty="0"/>
              <a:t> </a:t>
            </a:r>
            <a:r>
              <a:rPr lang="en-US" dirty="0" err="1"/>
              <a:t>chủ</a:t>
            </a:r>
            <a:r>
              <a:rPr lang="en-US" dirty="0"/>
              <a:t>, </a:t>
            </a:r>
            <a:r>
              <a:rPr lang="en-US" dirty="0" err="1"/>
              <a:t>hệ</a:t>
            </a:r>
            <a:r>
              <a:rPr lang="en-US" dirty="0"/>
              <a:t> </a:t>
            </a:r>
            <a:r>
              <a:rPr lang="en-US" dirty="0" err="1"/>
              <a:t>điều</a:t>
            </a:r>
            <a:r>
              <a:rPr lang="en-US" dirty="0"/>
              <a:t> </a:t>
            </a:r>
            <a:r>
              <a:rPr lang="en-US" dirty="0" err="1"/>
              <a:t>hành</a:t>
            </a:r>
            <a:r>
              <a:rPr lang="en-US" dirty="0"/>
              <a:t>, </a:t>
            </a:r>
            <a:r>
              <a:rPr lang="en-US" dirty="0" err="1"/>
              <a:t>phần</a:t>
            </a:r>
            <a:r>
              <a:rPr lang="en-US" dirty="0"/>
              <a:t> </a:t>
            </a:r>
            <a:r>
              <a:rPr lang="en-US" dirty="0" err="1"/>
              <a:t>mềm</a:t>
            </a:r>
            <a:r>
              <a:rPr lang="en-US" dirty="0"/>
              <a:t> web server </a:t>
            </a:r>
            <a:r>
              <a:rPr lang="en-US" dirty="0" err="1"/>
              <a:t>trên</a:t>
            </a:r>
            <a:r>
              <a:rPr lang="en-US" dirty="0"/>
              <a:t> </a:t>
            </a:r>
            <a:r>
              <a:rPr lang="en-US" dirty="0" err="1"/>
              <a:t>máy</a:t>
            </a:r>
            <a:r>
              <a:rPr lang="en-US" dirty="0"/>
              <a:t> </a:t>
            </a:r>
            <a:r>
              <a:rPr lang="en-US" dirty="0" err="1"/>
              <a:t>chủ</a:t>
            </a:r>
            <a:r>
              <a:rPr lang="en-US" dirty="0"/>
              <a:t>,..</a:t>
            </a:r>
          </a:p>
          <a:p>
            <a:pPr lvl="1"/>
            <a:r>
              <a:rPr lang="en-US" dirty="0" err="1"/>
              <a:t>Địa</a:t>
            </a:r>
            <a:r>
              <a:rPr lang="en-US" dirty="0"/>
              <a:t> </a:t>
            </a:r>
            <a:r>
              <a:rPr lang="en-US" dirty="0" err="1"/>
              <a:t>chỉ</a:t>
            </a:r>
            <a:r>
              <a:rPr lang="en-US" dirty="0"/>
              <a:t> </a:t>
            </a:r>
            <a:r>
              <a:rPr lang="en-US" dirty="0" err="1"/>
              <a:t>document_root</a:t>
            </a:r>
            <a:r>
              <a:rPr lang="en-US" dirty="0"/>
              <a:t>, </a:t>
            </a:r>
            <a:r>
              <a:rPr lang="en-US" dirty="0" err="1"/>
              <a:t>đường</a:t>
            </a:r>
            <a:r>
              <a:rPr lang="en-US" dirty="0"/>
              <a:t> </a:t>
            </a:r>
            <a:r>
              <a:rPr lang="en-US" dirty="0" err="1"/>
              <a:t>dẫn</a:t>
            </a:r>
            <a:r>
              <a:rPr lang="en-US" dirty="0"/>
              <a:t> script </a:t>
            </a:r>
            <a:r>
              <a:rPr lang="en-US" dirty="0" err="1"/>
              <a:t>hiện</a:t>
            </a:r>
            <a:r>
              <a:rPr lang="en-US" dirty="0"/>
              <a:t> </a:t>
            </a:r>
            <a:r>
              <a:rPr lang="en-US" dirty="0" err="1"/>
              <a:t>tại</a:t>
            </a:r>
            <a:r>
              <a:rPr lang="en-US" dirty="0"/>
              <a:t>, …</a:t>
            </a:r>
          </a:p>
          <a:p>
            <a:pPr lvl="1"/>
            <a:r>
              <a:rPr lang="en-US" dirty="0" err="1"/>
              <a:t>Thông</a:t>
            </a:r>
            <a:r>
              <a:rPr lang="en-US" dirty="0"/>
              <a:t> tin </a:t>
            </a:r>
            <a:r>
              <a:rPr lang="en-US" dirty="0" err="1"/>
              <a:t>về</a:t>
            </a:r>
            <a:r>
              <a:rPr lang="en-US" dirty="0"/>
              <a:t> </a:t>
            </a:r>
            <a:r>
              <a:rPr lang="en-US" dirty="0" err="1"/>
              <a:t>queryString</a:t>
            </a:r>
            <a:r>
              <a:rPr lang="en-US" dirty="0"/>
              <a:t>, REQUEST_URI</a:t>
            </a:r>
          </a:p>
          <a:p>
            <a:pPr lvl="1"/>
            <a:r>
              <a:rPr lang="en-US" dirty="0"/>
              <a:t>…</a:t>
            </a:r>
          </a:p>
          <a:p>
            <a:pPr lvl="1"/>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4163240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Tạo</a:t>
            </a:r>
            <a:r>
              <a:rPr lang="en-US" dirty="0"/>
              <a:t> </a:t>
            </a:r>
            <a:r>
              <a:rPr lang="en-US" dirty="0" err="1"/>
              <a:t>mảng</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a:t>Tạo</a:t>
            </a:r>
            <a:r>
              <a:rPr lang="en-US" dirty="0"/>
              <a:t> </a:t>
            </a:r>
            <a:r>
              <a:rPr lang="en-US" dirty="0" err="1"/>
              <a:t>mảng</a:t>
            </a:r>
            <a:r>
              <a:rPr lang="en-US" dirty="0"/>
              <a:t>, </a:t>
            </a:r>
            <a:r>
              <a:rPr lang="en-US" dirty="0" err="1"/>
              <a:t>sử</a:t>
            </a:r>
            <a:r>
              <a:rPr lang="en-US" dirty="0"/>
              <a:t> </a:t>
            </a:r>
            <a:r>
              <a:rPr lang="en-US" dirty="0" err="1"/>
              <a:t>dụng</a:t>
            </a:r>
            <a:r>
              <a:rPr lang="en-US" dirty="0"/>
              <a:t> </a:t>
            </a:r>
            <a:r>
              <a:rPr lang="en-US" dirty="0" err="1"/>
              <a:t>hàm</a:t>
            </a:r>
            <a:r>
              <a:rPr lang="en-US" dirty="0"/>
              <a:t> array</a:t>
            </a:r>
          </a:p>
          <a:p>
            <a:pPr lvl="1"/>
            <a:r>
              <a:rPr lang="en-US" dirty="0" err="1"/>
              <a:t>Cách</a:t>
            </a:r>
            <a:r>
              <a:rPr lang="en-US" dirty="0"/>
              <a:t> 1: </a:t>
            </a:r>
            <a:r>
              <a:rPr lang="en-US" dirty="0" err="1"/>
              <a:t>mảng</a:t>
            </a:r>
            <a:r>
              <a:rPr lang="en-US" dirty="0"/>
              <a:t> </a:t>
            </a:r>
            <a:r>
              <a:rPr lang="en-US" dirty="0" err="1"/>
              <a:t>rỗng</a:t>
            </a:r>
            <a:r>
              <a:rPr lang="en-US" dirty="0"/>
              <a:t>: $</a:t>
            </a:r>
            <a:r>
              <a:rPr lang="en-US" dirty="0" err="1"/>
              <a:t>arr</a:t>
            </a:r>
            <a:r>
              <a:rPr lang="en-US" dirty="0"/>
              <a:t> =array(); </a:t>
            </a:r>
          </a:p>
          <a:p>
            <a:pPr lvl="1"/>
            <a:r>
              <a:rPr lang="en-US" dirty="0" err="1"/>
              <a:t>Cách</a:t>
            </a:r>
            <a:r>
              <a:rPr lang="en-US" dirty="0"/>
              <a:t> 2: </a:t>
            </a:r>
            <a:r>
              <a:rPr lang="en-US" dirty="0" err="1"/>
              <a:t>mảng</a:t>
            </a:r>
            <a:r>
              <a:rPr lang="en-US" dirty="0"/>
              <a:t> </a:t>
            </a:r>
            <a:r>
              <a:rPr lang="en-US" dirty="0" err="1"/>
              <a:t>không</a:t>
            </a:r>
            <a:r>
              <a:rPr lang="en-US" dirty="0"/>
              <a:t> </a:t>
            </a:r>
            <a:r>
              <a:rPr lang="en-US" dirty="0" err="1"/>
              <a:t>xác</a:t>
            </a:r>
            <a:r>
              <a:rPr lang="en-US" dirty="0"/>
              <a:t> </a:t>
            </a:r>
            <a:r>
              <a:rPr lang="en-US" dirty="0" err="1"/>
              <a:t>định</a:t>
            </a:r>
            <a:r>
              <a:rPr lang="en-US" dirty="0"/>
              <a:t> key: key </a:t>
            </a:r>
            <a:r>
              <a:rPr lang="en-US" dirty="0" err="1"/>
              <a:t>là</a:t>
            </a:r>
            <a:r>
              <a:rPr lang="en-US" dirty="0"/>
              <a:t> </a:t>
            </a:r>
            <a:r>
              <a:rPr lang="en-US" dirty="0" err="1"/>
              <a:t>các</a:t>
            </a:r>
            <a:r>
              <a:rPr lang="en-US" dirty="0"/>
              <a:t> </a:t>
            </a:r>
            <a:r>
              <a:rPr lang="en-US" dirty="0" err="1"/>
              <a:t>số</a:t>
            </a:r>
            <a:r>
              <a:rPr lang="en-US" dirty="0"/>
              <a:t> </a:t>
            </a:r>
            <a:r>
              <a:rPr lang="en-US" dirty="0" err="1"/>
              <a:t>nguyên</a:t>
            </a:r>
            <a:r>
              <a:rPr lang="en-US" dirty="0"/>
              <a:t> </a:t>
            </a:r>
            <a:r>
              <a:rPr lang="en-US" dirty="0" err="1"/>
              <a:t>bắt</a:t>
            </a:r>
            <a:r>
              <a:rPr lang="en-US" dirty="0"/>
              <a:t> </a:t>
            </a:r>
            <a:r>
              <a:rPr lang="en-US" dirty="0" err="1"/>
              <a:t>đầu</a:t>
            </a:r>
            <a:r>
              <a:rPr lang="en-US" dirty="0"/>
              <a:t> </a:t>
            </a:r>
            <a:r>
              <a:rPr lang="en-US" dirty="0" err="1"/>
              <a:t>từ</a:t>
            </a:r>
            <a:r>
              <a:rPr lang="en-US" dirty="0"/>
              <a:t> 0</a:t>
            </a:r>
          </a:p>
          <a:p>
            <a:pPr lvl="2">
              <a:buNone/>
            </a:pPr>
            <a:r>
              <a:rPr lang="en-US" dirty="0"/>
              <a:t>$</a:t>
            </a:r>
            <a:r>
              <a:rPr lang="en-US" dirty="0" err="1"/>
              <a:t>arr</a:t>
            </a:r>
            <a:r>
              <a:rPr lang="en-US" dirty="0"/>
              <a:t> = array(2, "a", 10);  //$</a:t>
            </a:r>
            <a:r>
              <a:rPr lang="en-US" dirty="0" err="1"/>
              <a:t>arr</a:t>
            </a:r>
            <a:r>
              <a:rPr lang="en-US" dirty="0"/>
              <a:t>[0]-&gt; 2, $</a:t>
            </a:r>
            <a:r>
              <a:rPr lang="en-US" dirty="0" err="1"/>
              <a:t>arr</a:t>
            </a:r>
            <a:r>
              <a:rPr lang="en-US" dirty="0"/>
              <a:t>[1]-&gt; "a" </a:t>
            </a:r>
            <a:r>
              <a:rPr lang="en-US" dirty="0" err="1"/>
              <a:t>và</a:t>
            </a:r>
            <a:r>
              <a:rPr lang="en-US" dirty="0"/>
              <a:t>  $</a:t>
            </a:r>
            <a:r>
              <a:rPr lang="en-US" dirty="0" err="1"/>
              <a:t>arr</a:t>
            </a:r>
            <a:r>
              <a:rPr lang="en-US" dirty="0"/>
              <a:t>[2] -&gt; 10</a:t>
            </a:r>
          </a:p>
          <a:p>
            <a:pPr lvl="2">
              <a:buNone/>
            </a:pPr>
            <a:r>
              <a:rPr lang="en-US" dirty="0" err="1"/>
              <a:t>Print_r</a:t>
            </a:r>
            <a:r>
              <a:rPr lang="en-US" dirty="0"/>
              <a:t>($</a:t>
            </a:r>
            <a:r>
              <a:rPr lang="en-US" dirty="0" err="1"/>
              <a:t>arr</a:t>
            </a:r>
            <a:r>
              <a:rPr lang="en-US" dirty="0"/>
              <a:t>);</a:t>
            </a:r>
          </a:p>
          <a:p>
            <a:pPr lvl="2">
              <a:buNone/>
            </a:pPr>
            <a:r>
              <a:rPr lang="en-US" dirty="0"/>
              <a:t>Array</a:t>
            </a:r>
          </a:p>
          <a:p>
            <a:pPr lvl="2">
              <a:buNone/>
            </a:pPr>
            <a:r>
              <a:rPr lang="en-US" dirty="0"/>
              <a:t>(</a:t>
            </a:r>
          </a:p>
          <a:p>
            <a:pPr lvl="2">
              <a:buNone/>
            </a:pPr>
            <a:r>
              <a:rPr lang="en-US" dirty="0"/>
              <a:t>    [0] =&gt; 2</a:t>
            </a:r>
          </a:p>
          <a:p>
            <a:pPr lvl="2">
              <a:buNone/>
            </a:pPr>
            <a:r>
              <a:rPr lang="en-US" dirty="0"/>
              <a:t>    [1] =&gt; a</a:t>
            </a:r>
          </a:p>
          <a:p>
            <a:pPr lvl="2">
              <a:buNone/>
            </a:pPr>
            <a:r>
              <a:rPr lang="en-US" dirty="0"/>
              <a:t>    [2] =&gt; 10</a:t>
            </a:r>
          </a:p>
          <a:p>
            <a:pPr lvl="2">
              <a:buNone/>
            </a:pPr>
            <a:r>
              <a:rPr lang="en-US" dirty="0"/>
              <a:t>)</a:t>
            </a:r>
          </a:p>
          <a:p>
            <a:pPr lvl="1"/>
            <a:r>
              <a:rPr lang="en-US" dirty="0" err="1"/>
              <a:t>Cách</a:t>
            </a:r>
            <a:r>
              <a:rPr lang="en-US" dirty="0"/>
              <a:t> 3: </a:t>
            </a:r>
            <a:r>
              <a:rPr lang="en-US" dirty="0" err="1"/>
              <a:t>mảng</a:t>
            </a:r>
            <a:r>
              <a:rPr lang="en-US" dirty="0"/>
              <a:t> </a:t>
            </a:r>
            <a:r>
              <a:rPr lang="en-US" dirty="0" err="1"/>
              <a:t>với</a:t>
            </a:r>
            <a:r>
              <a:rPr lang="en-US" dirty="0"/>
              <a:t> key </a:t>
            </a:r>
            <a:r>
              <a:rPr lang="en-US" dirty="0" err="1"/>
              <a:t>xác</a:t>
            </a:r>
            <a:r>
              <a:rPr lang="en-US" dirty="0"/>
              <a:t> </a:t>
            </a:r>
            <a:r>
              <a:rPr lang="en-US" dirty="0" err="1"/>
              <a:t>định</a:t>
            </a:r>
            <a:r>
              <a:rPr lang="en-US" dirty="0"/>
              <a:t>:</a:t>
            </a:r>
          </a:p>
          <a:p>
            <a:pPr lvl="2">
              <a:buNone/>
            </a:pPr>
            <a:r>
              <a:rPr lang="en-US" dirty="0"/>
              <a:t>$</a:t>
            </a:r>
            <a:r>
              <a:rPr lang="en-US" dirty="0" err="1"/>
              <a:t>arr</a:t>
            </a:r>
            <a:r>
              <a:rPr lang="en-US" dirty="0"/>
              <a:t> =array("a"=&gt;10, "b"=&gt;6);</a:t>
            </a:r>
          </a:p>
          <a:p>
            <a:pPr lvl="2">
              <a:buNone/>
            </a:pPr>
            <a:r>
              <a:rPr lang="en-US" dirty="0"/>
              <a:t>//$</a:t>
            </a:r>
            <a:r>
              <a:rPr lang="en-US" dirty="0" err="1"/>
              <a:t>arr</a:t>
            </a:r>
            <a:r>
              <a:rPr lang="en-US" dirty="0"/>
              <a:t>["a"] -&gt;10, $</a:t>
            </a:r>
            <a:r>
              <a:rPr lang="en-US" dirty="0" err="1"/>
              <a:t>arr</a:t>
            </a:r>
            <a:r>
              <a:rPr lang="en-US" dirty="0"/>
              <a:t>["b"] -&gt;6</a:t>
            </a:r>
          </a:p>
          <a:p>
            <a:pPr lvl="1"/>
            <a:r>
              <a:rPr lang="en-US" dirty="0" err="1"/>
              <a:t>Để</a:t>
            </a:r>
            <a:r>
              <a:rPr lang="en-US" dirty="0"/>
              <a:t> </a:t>
            </a:r>
            <a:r>
              <a:rPr lang="en-US" dirty="0" err="1"/>
              <a:t>truy</a:t>
            </a:r>
            <a:r>
              <a:rPr lang="en-US" dirty="0"/>
              <a:t> </a:t>
            </a:r>
            <a:r>
              <a:rPr lang="en-US" dirty="0" err="1"/>
              <a:t>xuất</a:t>
            </a:r>
            <a:r>
              <a:rPr lang="en-US" dirty="0"/>
              <a:t> </a:t>
            </a:r>
            <a:r>
              <a:rPr lang="en-US" dirty="0" err="1"/>
              <a:t>phần</a:t>
            </a:r>
            <a:r>
              <a:rPr lang="en-US" dirty="0"/>
              <a:t> </a:t>
            </a:r>
            <a:r>
              <a:rPr lang="en-US" dirty="0" err="1"/>
              <a:t>tử</a:t>
            </a:r>
            <a:r>
              <a:rPr lang="en-US" dirty="0"/>
              <a:t> </a:t>
            </a:r>
            <a:r>
              <a:rPr lang="en-US" dirty="0" err="1"/>
              <a:t>có</a:t>
            </a:r>
            <a:r>
              <a:rPr lang="en-US" dirty="0"/>
              <a:t> </a:t>
            </a:r>
            <a:r>
              <a:rPr lang="en-US" dirty="0" err="1"/>
              <a:t>chỉ</a:t>
            </a:r>
            <a:r>
              <a:rPr lang="en-US" dirty="0"/>
              <a:t> </a:t>
            </a:r>
            <a:r>
              <a:rPr lang="en-US" dirty="0" err="1"/>
              <a:t>số</a:t>
            </a:r>
            <a:r>
              <a:rPr lang="en-US" dirty="0"/>
              <a:t> </a:t>
            </a:r>
            <a:r>
              <a:rPr lang="en-US" dirty="0" err="1"/>
              <a:t>là</a:t>
            </a:r>
            <a:r>
              <a:rPr lang="en-US" dirty="0"/>
              <a:t> key, ta </a:t>
            </a:r>
            <a:r>
              <a:rPr lang="en-US" dirty="0" err="1"/>
              <a:t>sử</a:t>
            </a:r>
            <a:r>
              <a:rPr lang="en-US" dirty="0"/>
              <a:t> </a:t>
            </a:r>
            <a:r>
              <a:rPr lang="en-US" dirty="0" err="1"/>
              <a:t>dụng</a:t>
            </a:r>
            <a:r>
              <a:rPr lang="en-US" dirty="0"/>
              <a:t> </a:t>
            </a:r>
            <a:r>
              <a:rPr lang="en-US" dirty="0" err="1"/>
              <a:t>cặp</a:t>
            </a:r>
            <a:r>
              <a:rPr lang="en-US" dirty="0"/>
              <a:t> </a:t>
            </a:r>
            <a:r>
              <a:rPr lang="en-US" dirty="0" err="1"/>
              <a:t>dấu</a:t>
            </a:r>
            <a:r>
              <a:rPr lang="en-US" dirty="0"/>
              <a:t> </a:t>
            </a:r>
            <a:r>
              <a:rPr lang="en-US" dirty="0" err="1"/>
              <a:t>ngoặc</a:t>
            </a:r>
            <a:r>
              <a:rPr lang="en-US" dirty="0"/>
              <a:t> </a:t>
            </a:r>
            <a:r>
              <a:rPr lang="en-US" dirty="0" err="1"/>
              <a:t>vuông</a:t>
            </a:r>
            <a:r>
              <a:rPr lang="en-US" dirty="0"/>
              <a:t>[]: </a:t>
            </a:r>
            <a:r>
              <a:rPr lang="en-US" dirty="0" err="1"/>
              <a:t>Ví</a:t>
            </a:r>
            <a:r>
              <a:rPr lang="en-US" dirty="0"/>
              <a:t> </a:t>
            </a:r>
            <a:r>
              <a:rPr lang="en-US" dirty="0" err="1"/>
              <a:t>dụ</a:t>
            </a:r>
            <a:r>
              <a:rPr lang="en-US" dirty="0"/>
              <a:t> $x = $</a:t>
            </a:r>
            <a:r>
              <a:rPr lang="en-US" dirty="0" err="1"/>
              <a:t>arr</a:t>
            </a:r>
            <a:r>
              <a:rPr lang="en-US" dirty="0"/>
              <a:t>["a"];</a:t>
            </a:r>
          </a:p>
          <a:p>
            <a:pPr lvl="1"/>
            <a:r>
              <a:rPr lang="en-US" dirty="0" err="1"/>
              <a:t>Thêm</a:t>
            </a:r>
            <a:r>
              <a:rPr lang="en-US" dirty="0"/>
              <a:t> </a:t>
            </a:r>
            <a:r>
              <a:rPr lang="en-US" dirty="0" err="1"/>
              <a:t>phần</a:t>
            </a:r>
            <a:r>
              <a:rPr lang="en-US" dirty="0"/>
              <a:t> </a:t>
            </a:r>
            <a:r>
              <a:rPr lang="en-US" dirty="0" err="1"/>
              <a:t>tử</a:t>
            </a:r>
            <a:r>
              <a:rPr lang="en-US" dirty="0"/>
              <a:t> </a:t>
            </a:r>
            <a:r>
              <a:rPr lang="en-US" dirty="0" err="1"/>
              <a:t>cho</a:t>
            </a:r>
            <a:r>
              <a:rPr lang="en-US" dirty="0"/>
              <a:t> </a:t>
            </a:r>
            <a:r>
              <a:rPr lang="en-US" dirty="0" err="1"/>
              <a:t>mảng</a:t>
            </a:r>
            <a:r>
              <a:rPr lang="en-US" dirty="0"/>
              <a:t>: </a:t>
            </a:r>
            <a:r>
              <a:rPr lang="en-US" dirty="0" err="1"/>
              <a:t>Không</a:t>
            </a:r>
            <a:r>
              <a:rPr lang="en-US" dirty="0"/>
              <a:t> </a:t>
            </a:r>
            <a:r>
              <a:rPr lang="en-US" dirty="0" err="1"/>
              <a:t>cần</a:t>
            </a:r>
            <a:r>
              <a:rPr lang="en-US" dirty="0"/>
              <a:t> </a:t>
            </a:r>
            <a:r>
              <a:rPr lang="en-US" dirty="0" err="1"/>
              <a:t>phải</a:t>
            </a:r>
            <a:r>
              <a:rPr lang="en-US" dirty="0"/>
              <a:t> </a:t>
            </a:r>
            <a:r>
              <a:rPr lang="en-US" dirty="0" err="1"/>
              <a:t>khai</a:t>
            </a:r>
            <a:r>
              <a:rPr lang="en-US" dirty="0"/>
              <a:t> </a:t>
            </a:r>
            <a:r>
              <a:rPr lang="en-US" dirty="0" err="1"/>
              <a:t>báo</a:t>
            </a:r>
            <a:r>
              <a:rPr lang="en-US" dirty="0"/>
              <a:t> </a:t>
            </a:r>
            <a:r>
              <a:rPr lang="en-US" dirty="0" err="1"/>
              <a:t>cấp</a:t>
            </a:r>
            <a:r>
              <a:rPr lang="en-US" dirty="0"/>
              <a:t> </a:t>
            </a:r>
            <a:r>
              <a:rPr lang="en-US" dirty="0" err="1"/>
              <a:t>phát</a:t>
            </a:r>
            <a:r>
              <a:rPr lang="en-US" dirty="0"/>
              <a:t> </a:t>
            </a:r>
            <a:r>
              <a:rPr lang="en-US" dirty="0" err="1"/>
              <a:t>bộ</a:t>
            </a:r>
            <a:r>
              <a:rPr lang="en-US" dirty="0"/>
              <a:t> </a:t>
            </a:r>
            <a:r>
              <a:rPr lang="en-US" dirty="0" err="1"/>
              <a:t>nhớ</a:t>
            </a:r>
            <a:r>
              <a:rPr lang="en-US" dirty="0"/>
              <a:t>. </a:t>
            </a:r>
          </a:p>
          <a:p>
            <a:pPr lvl="1">
              <a:buNone/>
            </a:pPr>
            <a:r>
              <a:rPr lang="en-US" dirty="0"/>
              <a:t>	</a:t>
            </a:r>
          </a:p>
          <a:p>
            <a:pPr lvl="2">
              <a:buNone/>
            </a:pPr>
            <a:endParaRPr 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Mảng</a:t>
            </a:r>
            <a:r>
              <a:rPr lang="en-US" dirty="0"/>
              <a:t> $_SERVER (</a:t>
            </a:r>
            <a:r>
              <a:rPr lang="en-US" dirty="0" err="1"/>
              <a:t>tt</a:t>
            </a:r>
            <a:r>
              <a:rPr lang="en-US" dirty="0"/>
              <a:t>)</a:t>
            </a:r>
          </a:p>
        </p:txBody>
      </p:sp>
      <p:sp>
        <p:nvSpPr>
          <p:cNvPr id="3" name="Content Placeholder 2"/>
          <p:cNvSpPr>
            <a:spLocks noGrp="1"/>
          </p:cNvSpPr>
          <p:nvPr>
            <p:ph idx="1"/>
          </p:nvPr>
        </p:nvSpPr>
        <p:spPr>
          <a:xfrm>
            <a:off x="457200" y="1484784"/>
            <a:ext cx="8435280" cy="5472608"/>
          </a:xfrm>
        </p:spPr>
        <p:txBody>
          <a:bodyPr>
            <a:normAutofit fontScale="70000" lnSpcReduction="20000"/>
          </a:bodyPr>
          <a:lstStyle/>
          <a:p>
            <a:r>
              <a:rPr lang="en-US" dirty="0" err="1"/>
              <a:t>Ví</a:t>
            </a:r>
            <a:r>
              <a:rPr lang="en-US" dirty="0"/>
              <a:t> </a:t>
            </a:r>
            <a:r>
              <a:rPr lang="en-US" dirty="0" err="1"/>
              <a:t>dụ</a:t>
            </a:r>
            <a:r>
              <a:rPr lang="en-US" dirty="0"/>
              <a:t>: in </a:t>
            </a:r>
            <a:r>
              <a:rPr lang="en-US" dirty="0" err="1"/>
              <a:t>ra</a:t>
            </a:r>
            <a:r>
              <a:rPr lang="en-US" dirty="0"/>
              <a:t> </a:t>
            </a:r>
            <a:r>
              <a:rPr lang="en-US" dirty="0" err="1"/>
              <a:t>một</a:t>
            </a:r>
            <a:r>
              <a:rPr lang="en-US" dirty="0"/>
              <a:t> </a:t>
            </a:r>
            <a:r>
              <a:rPr lang="en-US" dirty="0" err="1"/>
              <a:t>số</a:t>
            </a:r>
            <a:r>
              <a:rPr lang="en-US" dirty="0"/>
              <a:t> </a:t>
            </a:r>
            <a:r>
              <a:rPr lang="en-US" dirty="0" err="1"/>
              <a:t>thông</a:t>
            </a:r>
            <a:r>
              <a:rPr lang="en-US" dirty="0"/>
              <a:t> tin hay </a:t>
            </a:r>
            <a:r>
              <a:rPr lang="en-US" dirty="0" err="1"/>
              <a:t>sử</a:t>
            </a:r>
            <a:r>
              <a:rPr lang="en-US" dirty="0"/>
              <a:t> </a:t>
            </a:r>
            <a:r>
              <a:rPr lang="en-US" dirty="0" err="1"/>
              <a:t>dụng</a:t>
            </a:r>
            <a:r>
              <a:rPr lang="en-US" dirty="0"/>
              <a:t> </a:t>
            </a:r>
            <a:r>
              <a:rPr lang="en-US" dirty="0" err="1"/>
              <a:t>từ</a:t>
            </a:r>
            <a:r>
              <a:rPr lang="en-US" dirty="0"/>
              <a:t> </a:t>
            </a:r>
            <a:r>
              <a:rPr lang="en-US" dirty="0" err="1"/>
              <a:t>mảng</a:t>
            </a:r>
            <a:r>
              <a:rPr lang="en-US" dirty="0"/>
              <a:t> server.</a:t>
            </a:r>
          </a:p>
          <a:p>
            <a:pPr marL="0" indent="0">
              <a:buNone/>
            </a:pPr>
            <a:r>
              <a:rPr lang="en-US" dirty="0"/>
              <a:t>&lt;?</a:t>
            </a:r>
            <a:r>
              <a:rPr lang="en-US" dirty="0" err="1"/>
              <a:t>php</a:t>
            </a:r>
            <a:endParaRPr lang="en-US" dirty="0"/>
          </a:p>
          <a:p>
            <a:pPr marL="0" indent="0">
              <a:buNone/>
            </a:pPr>
            <a:r>
              <a:rPr lang="en-US" dirty="0"/>
              <a:t>$host    =  $_SERVER["HTTP_HOST"];  echo " HTTP_HOST: ".$host."&lt;</a:t>
            </a:r>
            <a:r>
              <a:rPr lang="en-US" dirty="0" err="1"/>
              <a:t>br</a:t>
            </a:r>
            <a:r>
              <a:rPr lang="en-US" dirty="0"/>
              <a:t>&gt;";</a:t>
            </a:r>
          </a:p>
          <a:p>
            <a:pPr marL="0" indent="0">
              <a:buNone/>
            </a:pPr>
            <a:r>
              <a:rPr lang="en-US" dirty="0"/>
              <a:t>$self     =  $_SERVER["PHP_SELF"];   echo " PHP_SELF: ".$self."&lt;</a:t>
            </a:r>
            <a:r>
              <a:rPr lang="en-US" dirty="0" err="1"/>
              <a:t>br</a:t>
            </a:r>
            <a:r>
              <a:rPr lang="en-US" dirty="0"/>
              <a:t>&gt;";</a:t>
            </a:r>
          </a:p>
          <a:p>
            <a:pPr marL="0" indent="0">
              <a:buNone/>
            </a:pPr>
            <a:r>
              <a:rPr lang="en-US" dirty="0"/>
              <a:t>$query =  $_SERVER["QUERY_STRING"]; echo "QUERY_STRING: $query &lt;</a:t>
            </a:r>
            <a:r>
              <a:rPr lang="en-US" dirty="0" err="1"/>
              <a:t>br</a:t>
            </a:r>
            <a:r>
              <a:rPr lang="en-US" dirty="0"/>
              <a:t>&gt;";</a:t>
            </a:r>
          </a:p>
          <a:p>
            <a:pPr marL="0" indent="0">
              <a:buNone/>
            </a:pPr>
            <a:r>
              <a:rPr lang="en-US" dirty="0"/>
              <a:t>$root   = $_SERVER["DOCUMENT_ROOT"]; echo " DOCUMENT_ROOT: $root&lt;</a:t>
            </a:r>
            <a:r>
              <a:rPr lang="en-US" dirty="0" err="1"/>
              <a:t>br</a:t>
            </a:r>
            <a:r>
              <a:rPr lang="en-US" dirty="0"/>
              <a:t>&gt;";</a:t>
            </a:r>
          </a:p>
          <a:p>
            <a:pPr marL="0" indent="0">
              <a:buNone/>
            </a:pPr>
            <a:r>
              <a:rPr lang="en-US" dirty="0"/>
              <a:t>$r        =     $_SERVER["HTTP_REFERER"]; echo " HTTP_REFERER: $r&lt;</a:t>
            </a:r>
            <a:r>
              <a:rPr lang="en-US" dirty="0" err="1"/>
              <a:t>br</a:t>
            </a:r>
            <a:r>
              <a:rPr lang="en-US" dirty="0"/>
              <a:t>&gt;";</a:t>
            </a:r>
          </a:p>
          <a:p>
            <a:pPr marL="0" indent="0">
              <a:buNone/>
            </a:pPr>
            <a:r>
              <a:rPr lang="en-US" dirty="0"/>
              <a:t>$</a:t>
            </a:r>
            <a:r>
              <a:rPr lang="en-US" dirty="0" err="1"/>
              <a:t>url</a:t>
            </a:r>
            <a:r>
              <a:rPr lang="en-US" dirty="0"/>
              <a:t>     =     $_SERVER["REQUEST_URI"]; echo " URL: ".$</a:t>
            </a:r>
            <a:r>
              <a:rPr lang="en-US" dirty="0" err="1"/>
              <a:t>url</a:t>
            </a:r>
            <a:r>
              <a:rPr lang="en-US" dirty="0"/>
              <a:t>."&lt;</a:t>
            </a:r>
            <a:r>
              <a:rPr lang="en-US" dirty="0" err="1"/>
              <a:t>br</a:t>
            </a:r>
            <a:r>
              <a:rPr lang="en-US" dirty="0"/>
              <a:t>&gt;";</a:t>
            </a:r>
          </a:p>
          <a:p>
            <a:pPr marL="0" indent="0">
              <a:buNone/>
            </a:pPr>
            <a:r>
              <a:rPr lang="en-US" dirty="0"/>
              <a:t>$</a:t>
            </a:r>
            <a:r>
              <a:rPr lang="en-US" dirty="0" err="1"/>
              <a:t>sname</a:t>
            </a:r>
            <a:r>
              <a:rPr lang="en-US" dirty="0"/>
              <a:t> =  $_SERVER["SERVER_NAME"]; echo "Server Name:$</a:t>
            </a:r>
            <a:r>
              <a:rPr lang="en-US" dirty="0" err="1"/>
              <a:t>sname</a:t>
            </a:r>
            <a:r>
              <a:rPr lang="en-US" dirty="0"/>
              <a:t>&lt;</a:t>
            </a:r>
            <a:r>
              <a:rPr lang="en-US" dirty="0" err="1"/>
              <a:t>br</a:t>
            </a:r>
            <a:r>
              <a:rPr lang="en-US" dirty="0"/>
              <a:t>&gt;";</a:t>
            </a:r>
          </a:p>
          <a:p>
            <a:pPr marL="0" indent="0">
              <a:buNone/>
            </a:pPr>
            <a:r>
              <a:rPr lang="en-US" dirty="0"/>
              <a:t>$</a:t>
            </a:r>
            <a:r>
              <a:rPr lang="en-US" dirty="0" err="1"/>
              <a:t>ips</a:t>
            </a:r>
            <a:r>
              <a:rPr lang="en-US" dirty="0"/>
              <a:t>      =     $_SERVER["SERVER_ADDR"]; echo " IP Server: ".$</a:t>
            </a:r>
            <a:r>
              <a:rPr lang="en-US" dirty="0" err="1"/>
              <a:t>ips</a:t>
            </a:r>
            <a:r>
              <a:rPr lang="en-US" dirty="0"/>
              <a:t>."&lt;</a:t>
            </a:r>
            <a:r>
              <a:rPr lang="en-US" dirty="0" err="1"/>
              <a:t>br</a:t>
            </a:r>
            <a:r>
              <a:rPr lang="en-US" dirty="0"/>
              <a:t>&gt;";</a:t>
            </a:r>
          </a:p>
          <a:p>
            <a:pPr marL="0" indent="0">
              <a:buNone/>
            </a:pPr>
            <a:r>
              <a:rPr lang="en-US" dirty="0"/>
              <a:t>$</a:t>
            </a:r>
            <a:r>
              <a:rPr lang="en-US" dirty="0" err="1"/>
              <a:t>br</a:t>
            </a:r>
            <a:r>
              <a:rPr lang="en-US" dirty="0"/>
              <a:t>       =     $_SERVER["HTTP_USER_AGENT"];echo “Client: ".$br."&lt;</a:t>
            </a:r>
            <a:r>
              <a:rPr lang="en-US" dirty="0" err="1"/>
              <a:t>br</a:t>
            </a:r>
            <a:r>
              <a:rPr lang="en-US" dirty="0"/>
              <a:t>&gt;";</a:t>
            </a:r>
          </a:p>
          <a:p>
            <a:pPr marL="0" indent="0">
              <a:buNone/>
            </a:pPr>
            <a:r>
              <a:rPr lang="en-US" dirty="0"/>
              <a:t>?&gt;</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9654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Mảng</a:t>
            </a:r>
            <a:r>
              <a:rPr lang="en-US" dirty="0"/>
              <a:t> $_SESSION</a:t>
            </a:r>
          </a:p>
        </p:txBody>
      </p:sp>
      <p:sp>
        <p:nvSpPr>
          <p:cNvPr id="3" name="Content Placeholder 2"/>
          <p:cNvSpPr>
            <a:spLocks noGrp="1"/>
          </p:cNvSpPr>
          <p:nvPr>
            <p:ph idx="1"/>
          </p:nvPr>
        </p:nvSpPr>
        <p:spPr>
          <a:xfrm>
            <a:off x="457200" y="1600200"/>
            <a:ext cx="8229600" cy="5257800"/>
          </a:xfrm>
        </p:spPr>
        <p:txBody>
          <a:bodyPr>
            <a:normAutofit fontScale="55000" lnSpcReduction="20000"/>
          </a:bodyPr>
          <a:lstStyle/>
          <a:p>
            <a:pPr algn="just"/>
            <a:r>
              <a:rPr lang="en-US" dirty="0">
                <a:latin typeface="Arial" pitchFamily="34" charset="0"/>
                <a:cs typeface="Arial" pitchFamily="34" charset="0"/>
              </a:rPr>
              <a:t>Session</a:t>
            </a:r>
            <a:r>
              <a:rPr lang="en-US" dirty="0"/>
              <a:t> l</a:t>
            </a:r>
            <a:r>
              <a:rPr lang="vi-VN" dirty="0"/>
              <a:t>à khoảng thời gian người sử dụng giao tiếp với 1 ứng dụng. Session bắt đầu khi người sử dụng truy cập vào ứng dụng lần đầu tiên, và kết thúc khi người sử dụng thoát khỏi ứng dụng. </a:t>
            </a:r>
            <a:endParaRPr lang="en-US" dirty="0"/>
          </a:p>
          <a:p>
            <a:pPr algn="just"/>
            <a:r>
              <a:rPr lang="vi-VN" dirty="0"/>
              <a:t>Mỗi session sẽ có một định danh (</a:t>
            </a:r>
            <a:r>
              <a:rPr lang="en-US" dirty="0"/>
              <a:t>session </a:t>
            </a:r>
            <a:r>
              <a:rPr lang="vi-VN" dirty="0"/>
              <a:t>ID), 1 session khác nhau sẽ có 2 ID khác nhau và nội dung được lưu trong thư mục thiết lập trong file php.ini (tham số session.save_path). </a:t>
            </a:r>
            <a:endParaRPr lang="en-US" dirty="0"/>
          </a:p>
          <a:p>
            <a:pPr algn="just"/>
            <a:r>
              <a:rPr lang="vi-VN" dirty="0"/>
              <a:t>Trong ứng dụng web, website sẽ quyết định khi nào session bắt đầu và kết thúc.</a:t>
            </a:r>
          </a:p>
          <a:p>
            <a:pPr algn="just"/>
            <a:r>
              <a:rPr lang="vi-VN" dirty="0"/>
              <a:t>Trong 1 session, website có thể lưu trữ một số thông tin như đánh dấu bạn đã login hay chưa, những bài viết nào bạn đã đọc qua, v.v...</a:t>
            </a:r>
            <a:endParaRPr lang="en-US" dirty="0"/>
          </a:p>
          <a:p>
            <a:pPr algn="just"/>
            <a:r>
              <a:rPr lang="en-US" dirty="0" err="1"/>
              <a:t>Để</a:t>
            </a:r>
            <a:r>
              <a:rPr lang="en-US" dirty="0"/>
              <a:t> </a:t>
            </a:r>
            <a:r>
              <a:rPr lang="en-US" dirty="0" err="1"/>
              <a:t>lưu</a:t>
            </a:r>
            <a:r>
              <a:rPr lang="en-US" dirty="0"/>
              <a:t> </a:t>
            </a:r>
            <a:r>
              <a:rPr lang="en-US" dirty="0" err="1"/>
              <a:t>trữ</a:t>
            </a:r>
            <a:r>
              <a:rPr lang="en-US" dirty="0"/>
              <a:t> </a:t>
            </a:r>
            <a:r>
              <a:rPr lang="en-US" dirty="0" err="1"/>
              <a:t>thông</a:t>
            </a:r>
            <a:r>
              <a:rPr lang="en-US" dirty="0"/>
              <a:t> tin </a:t>
            </a:r>
            <a:r>
              <a:rPr lang="en-US" dirty="0" err="1"/>
              <a:t>bằng</a:t>
            </a:r>
            <a:r>
              <a:rPr lang="en-US" dirty="0"/>
              <a:t> session, ta </a:t>
            </a:r>
            <a:r>
              <a:rPr lang="en-US" dirty="0" err="1"/>
              <a:t>sử</a:t>
            </a:r>
            <a:r>
              <a:rPr lang="en-US" dirty="0"/>
              <a:t> </a:t>
            </a:r>
            <a:r>
              <a:rPr lang="en-US" dirty="0" err="1"/>
              <a:t>dụng</a:t>
            </a:r>
            <a:r>
              <a:rPr lang="en-US" dirty="0"/>
              <a:t> </a:t>
            </a:r>
            <a:r>
              <a:rPr lang="en-US" dirty="0" err="1"/>
              <a:t>mảng</a:t>
            </a:r>
            <a:r>
              <a:rPr lang="en-US" dirty="0"/>
              <a:t> S_SESSION: </a:t>
            </a:r>
            <a:r>
              <a:rPr lang="en-US" dirty="0" err="1"/>
              <a:t>là</a:t>
            </a:r>
            <a:r>
              <a:rPr lang="en-US" dirty="0"/>
              <a:t> </a:t>
            </a:r>
            <a:r>
              <a:rPr lang="en-US" dirty="0" err="1"/>
              <a:t>mảng</a:t>
            </a:r>
            <a:r>
              <a:rPr lang="en-US" dirty="0"/>
              <a:t> </a:t>
            </a:r>
            <a:r>
              <a:rPr lang="en-US" dirty="0" err="1"/>
              <a:t>lưu</a:t>
            </a:r>
            <a:r>
              <a:rPr lang="en-US" dirty="0"/>
              <a:t> </a:t>
            </a:r>
            <a:r>
              <a:rPr lang="en-US" dirty="0" err="1"/>
              <a:t>trữ</a:t>
            </a:r>
            <a:r>
              <a:rPr lang="en-US" dirty="0"/>
              <a:t> </a:t>
            </a:r>
            <a:r>
              <a:rPr lang="en-US" dirty="0" err="1"/>
              <a:t>các</a:t>
            </a:r>
            <a:r>
              <a:rPr lang="en-US" dirty="0"/>
              <a:t> </a:t>
            </a:r>
            <a:r>
              <a:rPr lang="en-US" dirty="0" err="1"/>
              <a:t>thông</a:t>
            </a:r>
            <a:r>
              <a:rPr lang="en-US" dirty="0"/>
              <a:t> tin </a:t>
            </a:r>
            <a:r>
              <a:rPr lang="en-US" dirty="0" err="1"/>
              <a:t>toàn</a:t>
            </a:r>
            <a:r>
              <a:rPr lang="en-US" dirty="0"/>
              <a:t> </a:t>
            </a:r>
            <a:r>
              <a:rPr lang="en-US" dirty="0" err="1"/>
              <a:t>cục</a:t>
            </a:r>
            <a:r>
              <a:rPr lang="en-US" dirty="0"/>
              <a:t> </a:t>
            </a:r>
            <a:r>
              <a:rPr lang="en-US" dirty="0" err="1"/>
              <a:t>với</a:t>
            </a:r>
            <a:r>
              <a:rPr lang="en-US" dirty="0"/>
              <a:t> </a:t>
            </a:r>
            <a:r>
              <a:rPr lang="en-US" dirty="0" err="1"/>
              <a:t>tất</a:t>
            </a:r>
            <a:r>
              <a:rPr lang="en-US" dirty="0"/>
              <a:t> </a:t>
            </a:r>
            <a:r>
              <a:rPr lang="en-US" dirty="0" err="1"/>
              <a:t>cả</a:t>
            </a:r>
            <a:r>
              <a:rPr lang="en-US" dirty="0"/>
              <a:t> </a:t>
            </a:r>
            <a:r>
              <a:rPr lang="en-US" dirty="0" err="1"/>
              <a:t>các</a:t>
            </a:r>
            <a:r>
              <a:rPr lang="en-US" dirty="0"/>
              <a:t> </a:t>
            </a:r>
            <a:r>
              <a:rPr lang="en-US" dirty="0" err="1"/>
              <a:t>trang</a:t>
            </a:r>
            <a:r>
              <a:rPr lang="en-US" dirty="0"/>
              <a:t> web </a:t>
            </a:r>
            <a:r>
              <a:rPr lang="en-US" dirty="0" err="1"/>
              <a:t>trong</a:t>
            </a:r>
            <a:r>
              <a:rPr lang="en-US" dirty="0"/>
              <a:t> </a:t>
            </a:r>
            <a:r>
              <a:rPr lang="en-US" dirty="0" err="1"/>
              <a:t>của</a:t>
            </a:r>
            <a:r>
              <a:rPr lang="en-US" dirty="0"/>
              <a:t> </a:t>
            </a:r>
            <a:r>
              <a:rPr lang="en-US" dirty="0" err="1"/>
              <a:t>một</a:t>
            </a:r>
            <a:r>
              <a:rPr lang="en-US" dirty="0"/>
              <a:t> </a:t>
            </a:r>
            <a:r>
              <a:rPr lang="en-US" dirty="0" err="1"/>
              <a:t>phiên</a:t>
            </a:r>
            <a:r>
              <a:rPr lang="en-US" dirty="0"/>
              <a:t> </a:t>
            </a:r>
            <a:r>
              <a:rPr lang="en-US" dirty="0" err="1"/>
              <a:t>làm</a:t>
            </a:r>
            <a:r>
              <a:rPr lang="en-US" dirty="0"/>
              <a:t> </a:t>
            </a:r>
            <a:r>
              <a:rPr lang="en-US" dirty="0" err="1"/>
              <a:t>việc</a:t>
            </a:r>
            <a:r>
              <a:rPr lang="en-US" dirty="0"/>
              <a:t> </a:t>
            </a:r>
            <a:r>
              <a:rPr lang="en-US" dirty="0" err="1"/>
              <a:t>của</a:t>
            </a:r>
            <a:r>
              <a:rPr lang="en-US" dirty="0"/>
              <a:t> </a:t>
            </a:r>
            <a:r>
              <a:rPr lang="en-US" dirty="0" err="1"/>
              <a:t>một</a:t>
            </a:r>
            <a:r>
              <a:rPr lang="en-US" dirty="0"/>
              <a:t> </a:t>
            </a:r>
            <a:r>
              <a:rPr lang="en-US" dirty="0" err="1"/>
              <a:t>người</a:t>
            </a:r>
            <a:r>
              <a:rPr lang="en-US" dirty="0"/>
              <a:t> </a:t>
            </a:r>
            <a:r>
              <a:rPr lang="en-US" dirty="0" err="1"/>
              <a:t>sử</a:t>
            </a:r>
            <a:r>
              <a:rPr lang="en-US" dirty="0"/>
              <a:t> </a:t>
            </a:r>
            <a:r>
              <a:rPr lang="en-US" dirty="0" err="1"/>
              <a:t>dụng</a:t>
            </a:r>
            <a:r>
              <a:rPr lang="en-US" dirty="0"/>
              <a:t>.</a:t>
            </a:r>
          </a:p>
          <a:p>
            <a:pPr algn="just"/>
            <a:r>
              <a:rPr lang="en-US" dirty="0" err="1"/>
              <a:t>Mảng</a:t>
            </a:r>
            <a:r>
              <a:rPr lang="en-US" dirty="0"/>
              <a:t> </a:t>
            </a:r>
            <a:r>
              <a:rPr lang="en-US" dirty="0" err="1"/>
              <a:t>này</a:t>
            </a:r>
            <a:r>
              <a:rPr lang="en-US" dirty="0"/>
              <a:t> </a:t>
            </a:r>
            <a:r>
              <a:rPr lang="en-US" dirty="0" err="1"/>
              <a:t>được</a:t>
            </a:r>
            <a:r>
              <a:rPr lang="en-US" dirty="0"/>
              <a:t> </a:t>
            </a:r>
            <a:r>
              <a:rPr lang="en-US" dirty="0" err="1"/>
              <a:t>sử</a:t>
            </a:r>
            <a:r>
              <a:rPr lang="en-US" dirty="0"/>
              <a:t> </a:t>
            </a:r>
            <a:r>
              <a:rPr lang="en-US" dirty="0" err="1"/>
              <a:t>dụng</a:t>
            </a:r>
            <a:r>
              <a:rPr lang="en-US" dirty="0"/>
              <a:t> </a:t>
            </a:r>
            <a:r>
              <a:rPr lang="en-US" dirty="0" err="1"/>
              <a:t>để</a:t>
            </a:r>
            <a:r>
              <a:rPr lang="en-US" dirty="0"/>
              <a:t> </a:t>
            </a:r>
            <a:r>
              <a:rPr lang="en-US" dirty="0" err="1"/>
              <a:t>xây</a:t>
            </a:r>
            <a:r>
              <a:rPr lang="en-US" dirty="0"/>
              <a:t> </a:t>
            </a:r>
            <a:r>
              <a:rPr lang="en-US" dirty="0" err="1"/>
              <a:t>dựng</a:t>
            </a:r>
            <a:r>
              <a:rPr lang="en-US" dirty="0"/>
              <a:t> </a:t>
            </a:r>
            <a:r>
              <a:rPr lang="en-US" dirty="0" err="1"/>
              <a:t>các</a:t>
            </a:r>
            <a:r>
              <a:rPr lang="en-US" dirty="0"/>
              <a:t> </a:t>
            </a:r>
            <a:r>
              <a:rPr lang="en-US" dirty="0" err="1"/>
              <a:t>chức</a:t>
            </a:r>
            <a:r>
              <a:rPr lang="en-US" dirty="0"/>
              <a:t> </a:t>
            </a:r>
            <a:r>
              <a:rPr lang="en-US" dirty="0" err="1"/>
              <a:t>năng</a:t>
            </a:r>
            <a:r>
              <a:rPr lang="en-US" dirty="0"/>
              <a:t>: </a:t>
            </a:r>
            <a:r>
              <a:rPr lang="en-US" dirty="0" err="1"/>
              <a:t>quản</a:t>
            </a:r>
            <a:r>
              <a:rPr lang="en-US" dirty="0"/>
              <a:t> </a:t>
            </a:r>
            <a:r>
              <a:rPr lang="en-US" dirty="0" err="1"/>
              <a:t>lý</a:t>
            </a:r>
            <a:r>
              <a:rPr lang="en-US" dirty="0"/>
              <a:t> </a:t>
            </a:r>
            <a:r>
              <a:rPr lang="en-US" dirty="0" err="1"/>
              <a:t>đăng</a:t>
            </a:r>
            <a:r>
              <a:rPr lang="en-US" dirty="0"/>
              <a:t> </a:t>
            </a:r>
            <a:r>
              <a:rPr lang="en-US" dirty="0" err="1"/>
              <a:t>nhập</a:t>
            </a:r>
            <a:r>
              <a:rPr lang="en-US" dirty="0"/>
              <a:t>, </a:t>
            </a:r>
            <a:r>
              <a:rPr lang="en-US" dirty="0" err="1"/>
              <a:t>xây</a:t>
            </a:r>
            <a:r>
              <a:rPr lang="en-US" dirty="0"/>
              <a:t> </a:t>
            </a:r>
            <a:r>
              <a:rPr lang="en-US" dirty="0" err="1"/>
              <a:t>dựng</a:t>
            </a:r>
            <a:r>
              <a:rPr lang="en-US" dirty="0"/>
              <a:t> </a:t>
            </a:r>
            <a:r>
              <a:rPr lang="en-US" dirty="0" err="1"/>
              <a:t>gio</a:t>
            </a:r>
            <a:r>
              <a:rPr lang="en-US" dirty="0"/>
              <a:t> </a:t>
            </a:r>
            <a:r>
              <a:rPr lang="en-US" dirty="0" err="1"/>
              <a:t>hàng</a:t>
            </a:r>
            <a:r>
              <a:rPr lang="en-US" dirty="0"/>
              <a:t> </a:t>
            </a:r>
            <a:r>
              <a:rPr lang="en-US" dirty="0" err="1"/>
              <a:t>cho</a:t>
            </a:r>
            <a:r>
              <a:rPr lang="en-US" dirty="0"/>
              <a:t> </a:t>
            </a:r>
            <a:r>
              <a:rPr lang="en-US" dirty="0" err="1"/>
              <a:t>các</a:t>
            </a:r>
            <a:r>
              <a:rPr lang="en-US" dirty="0"/>
              <a:t> website </a:t>
            </a:r>
            <a:r>
              <a:rPr lang="en-US" dirty="0" err="1"/>
              <a:t>bán</a:t>
            </a:r>
            <a:r>
              <a:rPr lang="en-US" dirty="0"/>
              <a:t> </a:t>
            </a:r>
            <a:r>
              <a:rPr lang="en-US" dirty="0" err="1"/>
              <a:t>hàng</a:t>
            </a:r>
            <a:r>
              <a:rPr lang="en-US" dirty="0"/>
              <a:t>, </a:t>
            </a:r>
            <a:r>
              <a:rPr lang="en-US" dirty="0" err="1"/>
              <a:t>đếm</a:t>
            </a:r>
            <a:r>
              <a:rPr lang="en-US" dirty="0"/>
              <a:t> </a:t>
            </a:r>
            <a:r>
              <a:rPr lang="en-US" dirty="0" err="1"/>
              <a:t>số</a:t>
            </a:r>
            <a:r>
              <a:rPr lang="en-US" dirty="0"/>
              <a:t> </a:t>
            </a:r>
            <a:r>
              <a:rPr lang="en-US" dirty="0" err="1"/>
              <a:t>người</a:t>
            </a:r>
            <a:r>
              <a:rPr lang="en-US" dirty="0"/>
              <a:t> online </a:t>
            </a:r>
            <a:r>
              <a:rPr lang="en-US" dirty="0" err="1"/>
              <a:t>trên</a:t>
            </a:r>
            <a:r>
              <a:rPr lang="en-US" dirty="0"/>
              <a:t> website,…</a:t>
            </a:r>
          </a:p>
          <a:p>
            <a:r>
              <a:rPr lang="en-US" dirty="0" err="1"/>
              <a:t>Sử</a:t>
            </a:r>
            <a:r>
              <a:rPr lang="en-US" dirty="0"/>
              <a:t> </a:t>
            </a:r>
            <a:r>
              <a:rPr lang="en-US" dirty="0" err="1"/>
              <a:t>dụng</a:t>
            </a:r>
            <a:r>
              <a:rPr lang="en-US" dirty="0"/>
              <a:t> </a:t>
            </a:r>
            <a:r>
              <a:rPr lang="en-US" dirty="0" err="1"/>
              <a:t>mảng</a:t>
            </a:r>
            <a:r>
              <a:rPr lang="en-US" dirty="0"/>
              <a:t> $_SESSION </a:t>
            </a:r>
            <a:r>
              <a:rPr lang="en-US" dirty="0" err="1"/>
              <a:t>như</a:t>
            </a:r>
            <a:r>
              <a:rPr lang="en-US" dirty="0"/>
              <a:t> </a:t>
            </a:r>
            <a:r>
              <a:rPr lang="en-US" dirty="0" err="1"/>
              <a:t>những</a:t>
            </a:r>
            <a:r>
              <a:rPr lang="en-US" dirty="0"/>
              <a:t> </a:t>
            </a:r>
            <a:r>
              <a:rPr lang="en-US" dirty="0" err="1"/>
              <a:t>mảng</a:t>
            </a:r>
            <a:r>
              <a:rPr lang="en-US" dirty="0"/>
              <a:t> </a:t>
            </a:r>
            <a:r>
              <a:rPr lang="en-US" dirty="0" err="1"/>
              <a:t>thông</a:t>
            </a:r>
            <a:r>
              <a:rPr lang="en-US" dirty="0"/>
              <a:t> </a:t>
            </a:r>
            <a:r>
              <a:rPr lang="en-US" dirty="0" err="1"/>
              <a:t>thường</a:t>
            </a:r>
            <a:r>
              <a:rPr lang="en-US" dirty="0"/>
              <a:t>.</a:t>
            </a:r>
          </a:p>
          <a:p>
            <a:pPr algn="just"/>
            <a:r>
              <a:rPr lang="en-US" dirty="0" err="1"/>
              <a:t>Trước</a:t>
            </a:r>
            <a:r>
              <a:rPr lang="en-US" dirty="0"/>
              <a:t> </a:t>
            </a:r>
            <a:r>
              <a:rPr lang="en-US" dirty="0" err="1"/>
              <a:t>khi</a:t>
            </a:r>
            <a:r>
              <a:rPr lang="en-US" dirty="0"/>
              <a:t> </a:t>
            </a:r>
            <a:r>
              <a:rPr lang="en-US" dirty="0" err="1"/>
              <a:t>sử</a:t>
            </a:r>
            <a:r>
              <a:rPr lang="en-US" dirty="0"/>
              <a:t> </a:t>
            </a:r>
            <a:r>
              <a:rPr lang="en-US" dirty="0" err="1"/>
              <a:t>dụng</a:t>
            </a:r>
            <a:r>
              <a:rPr lang="en-US" dirty="0"/>
              <a:t>, </a:t>
            </a:r>
            <a:r>
              <a:rPr lang="en-US" dirty="0" err="1"/>
              <a:t>phải</a:t>
            </a:r>
            <a:r>
              <a:rPr lang="en-US" dirty="0"/>
              <a:t> </a:t>
            </a:r>
            <a:r>
              <a:rPr lang="en-US" dirty="0" err="1"/>
              <a:t>đảm</a:t>
            </a:r>
            <a:r>
              <a:rPr lang="en-US" dirty="0"/>
              <a:t> </a:t>
            </a:r>
            <a:r>
              <a:rPr lang="en-US" dirty="0" err="1"/>
              <a:t>bảo</a:t>
            </a:r>
            <a:r>
              <a:rPr lang="en-US" dirty="0"/>
              <a:t> </a:t>
            </a:r>
            <a:r>
              <a:rPr lang="en-US" dirty="0" err="1"/>
              <a:t>mảng</a:t>
            </a:r>
            <a:r>
              <a:rPr lang="en-US" dirty="0"/>
              <a:t> $_SESSION </a:t>
            </a:r>
            <a:r>
              <a:rPr lang="en-US" dirty="0" err="1"/>
              <a:t>đã</a:t>
            </a:r>
            <a:r>
              <a:rPr lang="en-US" dirty="0"/>
              <a:t> </a:t>
            </a:r>
            <a:r>
              <a:rPr lang="en-US" dirty="0" err="1"/>
              <a:t>có</a:t>
            </a:r>
            <a:r>
              <a:rPr lang="en-US" dirty="0"/>
              <a:t> </a:t>
            </a:r>
            <a:r>
              <a:rPr lang="en-US" dirty="0" err="1"/>
              <a:t>sẵn</a:t>
            </a:r>
            <a:r>
              <a:rPr lang="en-US" dirty="0"/>
              <a:t> </a:t>
            </a:r>
            <a:r>
              <a:rPr lang="en-US" dirty="0" err="1"/>
              <a:t>sử</a:t>
            </a:r>
            <a:r>
              <a:rPr lang="en-US" dirty="0"/>
              <a:t> </a:t>
            </a:r>
            <a:r>
              <a:rPr lang="en-US" dirty="0" err="1"/>
              <a:t>dụng</a:t>
            </a:r>
            <a:r>
              <a:rPr lang="en-US" dirty="0"/>
              <a:t> hay </a:t>
            </a:r>
            <a:r>
              <a:rPr lang="en-US" dirty="0" err="1"/>
              <a:t>chưa</a:t>
            </a:r>
            <a:r>
              <a:rPr lang="en-US" dirty="0"/>
              <a:t>. </a:t>
            </a:r>
            <a:r>
              <a:rPr lang="en-US" dirty="0" err="1"/>
              <a:t>Nếu</a:t>
            </a:r>
            <a:r>
              <a:rPr lang="en-US" dirty="0"/>
              <a:t> </a:t>
            </a:r>
            <a:r>
              <a:rPr lang="en-US" dirty="0" err="1"/>
              <a:t>chưa</a:t>
            </a:r>
            <a:r>
              <a:rPr lang="en-US" dirty="0"/>
              <a:t> ta </a:t>
            </a:r>
            <a:r>
              <a:rPr lang="en-US" dirty="0" err="1"/>
              <a:t>có</a:t>
            </a:r>
            <a:r>
              <a:rPr lang="en-US" dirty="0"/>
              <a:t> </a:t>
            </a:r>
            <a:r>
              <a:rPr lang="en-US" dirty="0" err="1"/>
              <a:t>thể</a:t>
            </a:r>
            <a:r>
              <a:rPr lang="en-US" dirty="0"/>
              <a:t> </a:t>
            </a:r>
            <a:r>
              <a:rPr lang="en-US" dirty="0" err="1"/>
              <a:t>dùng</a:t>
            </a:r>
            <a:r>
              <a:rPr lang="en-US" dirty="0"/>
              <a:t> </a:t>
            </a:r>
            <a:r>
              <a:rPr lang="en-US" dirty="0" err="1"/>
              <a:t>hàm</a:t>
            </a:r>
            <a:r>
              <a:rPr lang="en-US" dirty="0"/>
              <a:t> </a:t>
            </a:r>
            <a:r>
              <a:rPr lang="en-US" dirty="0" err="1"/>
              <a:t>session_start</a:t>
            </a:r>
            <a:r>
              <a:rPr lang="en-US" dirty="0"/>
              <a:t>() </a:t>
            </a:r>
            <a:r>
              <a:rPr lang="en-US" dirty="0" err="1"/>
              <a:t>để</a:t>
            </a:r>
            <a:r>
              <a:rPr lang="en-US" dirty="0"/>
              <a:t> </a:t>
            </a:r>
            <a:r>
              <a:rPr lang="en-US" dirty="0" err="1"/>
              <a:t>khởi</a:t>
            </a:r>
            <a:r>
              <a:rPr lang="en-US" dirty="0"/>
              <a:t> </a:t>
            </a:r>
            <a:r>
              <a:rPr lang="en-US" dirty="0" err="1"/>
              <a:t>động</a:t>
            </a:r>
            <a:r>
              <a:rPr lang="en-US" dirty="0"/>
              <a:t>. </a:t>
            </a:r>
            <a:r>
              <a:rPr lang="en-US" dirty="0" err="1"/>
              <a:t>Đoạn</a:t>
            </a:r>
            <a:r>
              <a:rPr lang="en-US" dirty="0"/>
              <a:t> script </a:t>
            </a:r>
            <a:r>
              <a:rPr lang="en-US" dirty="0" err="1"/>
              <a:t>này</a:t>
            </a:r>
            <a:r>
              <a:rPr lang="en-US" dirty="0"/>
              <a:t> </a:t>
            </a:r>
            <a:r>
              <a:rPr lang="en-US" dirty="0" err="1"/>
              <a:t>nên</a:t>
            </a:r>
            <a:r>
              <a:rPr lang="en-US" dirty="0"/>
              <a:t> </a:t>
            </a:r>
            <a:r>
              <a:rPr lang="en-US" dirty="0" err="1"/>
              <a:t>đặt</a:t>
            </a:r>
            <a:r>
              <a:rPr lang="en-US" dirty="0"/>
              <a:t> </a:t>
            </a:r>
            <a:r>
              <a:rPr lang="en-US" dirty="0" err="1"/>
              <a:t>ngay</a:t>
            </a:r>
            <a:r>
              <a:rPr lang="en-US" dirty="0"/>
              <a:t> </a:t>
            </a:r>
            <a:r>
              <a:rPr lang="en-US" dirty="0" err="1"/>
              <a:t>dòng</a:t>
            </a:r>
            <a:r>
              <a:rPr lang="en-US" dirty="0"/>
              <a:t> </a:t>
            </a:r>
            <a:r>
              <a:rPr lang="en-US" dirty="0" err="1"/>
              <a:t>đầu</a:t>
            </a:r>
            <a:r>
              <a:rPr lang="en-US" dirty="0"/>
              <a:t> </a:t>
            </a:r>
            <a:r>
              <a:rPr lang="en-US" dirty="0" err="1"/>
              <a:t>tiên</a:t>
            </a:r>
            <a:r>
              <a:rPr lang="en-US" dirty="0"/>
              <a:t> </a:t>
            </a:r>
            <a:r>
              <a:rPr lang="en-US" dirty="0" err="1"/>
              <a:t>của</a:t>
            </a:r>
            <a:r>
              <a:rPr lang="en-US" dirty="0"/>
              <a:t> </a:t>
            </a:r>
            <a:r>
              <a:rPr lang="en-US" dirty="0" err="1"/>
              <a:t>trang</a:t>
            </a:r>
            <a:r>
              <a:rPr lang="en-US" dirty="0"/>
              <a:t> </a:t>
            </a:r>
            <a:r>
              <a:rPr lang="en-US" dirty="0" err="1"/>
              <a:t>dùng</a:t>
            </a:r>
            <a:r>
              <a:rPr lang="en-US" dirty="0"/>
              <a:t> $_SESSION.</a:t>
            </a:r>
          </a:p>
        </p:txBody>
      </p:sp>
    </p:spTree>
    <p:extLst>
      <p:ext uri="{BB962C8B-B14F-4D97-AF65-F5344CB8AC3E}">
        <p14:creationId xmlns:p14="http://schemas.microsoft.com/office/powerpoint/2010/main" val="24385412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Mảng</a:t>
            </a:r>
            <a:r>
              <a:rPr lang="en-US" dirty="0"/>
              <a:t> $_SESSION</a:t>
            </a:r>
          </a:p>
        </p:txBody>
      </p:sp>
      <p:sp>
        <p:nvSpPr>
          <p:cNvPr id="3" name="Content Placeholder 2"/>
          <p:cNvSpPr>
            <a:spLocks noGrp="1"/>
          </p:cNvSpPr>
          <p:nvPr>
            <p:ph idx="1"/>
          </p:nvPr>
        </p:nvSpPr>
        <p:spPr/>
        <p:txBody>
          <a:bodyPr/>
          <a:lstStyle/>
          <a:p>
            <a:r>
              <a:rPr lang="en-US" dirty="0" err="1"/>
              <a:t>Ví</a:t>
            </a:r>
            <a:r>
              <a:rPr lang="en-US" dirty="0"/>
              <a:t> </a:t>
            </a:r>
            <a:r>
              <a:rPr lang="en-US" dirty="0" err="1"/>
              <a:t>dụ</a:t>
            </a:r>
            <a:r>
              <a:rPr lang="en-US" dirty="0"/>
              <a:t>: </a:t>
            </a:r>
          </a:p>
          <a:p>
            <a:pPr marL="0" indent="0">
              <a:buNone/>
            </a:pPr>
            <a:r>
              <a:rPr lang="en-US" sz="2000" dirty="0" err="1"/>
              <a:t>tạo</a:t>
            </a:r>
            <a:r>
              <a:rPr lang="en-US" sz="2000" dirty="0"/>
              <a:t> 2 file </a:t>
            </a:r>
            <a:r>
              <a:rPr lang="en-US" sz="2000" dirty="0" err="1"/>
              <a:t>a.php</a:t>
            </a:r>
            <a:r>
              <a:rPr lang="en-US" sz="2000" dirty="0"/>
              <a:t> </a:t>
            </a:r>
            <a:r>
              <a:rPr lang="en-US" sz="2000" dirty="0" err="1"/>
              <a:t>và</a:t>
            </a:r>
            <a:r>
              <a:rPr lang="en-US" sz="2000" dirty="0"/>
              <a:t> </a:t>
            </a:r>
            <a:r>
              <a:rPr lang="en-US" sz="2000" dirty="0" err="1"/>
              <a:t>b.php</a:t>
            </a:r>
            <a:r>
              <a:rPr lang="en-US" sz="2000" dirty="0"/>
              <a:t> </a:t>
            </a:r>
            <a:r>
              <a:rPr lang="en-US" sz="2000" dirty="0" err="1"/>
              <a:t>và</a:t>
            </a:r>
            <a:r>
              <a:rPr lang="en-US" sz="2000" dirty="0"/>
              <a:t> </a:t>
            </a:r>
            <a:r>
              <a:rPr lang="en-US" sz="2000" dirty="0" err="1"/>
              <a:t>chạy</a:t>
            </a:r>
            <a:r>
              <a:rPr lang="en-US" sz="2000" dirty="0"/>
              <a:t> </a:t>
            </a:r>
            <a:r>
              <a:rPr lang="en-US" sz="2000" dirty="0" err="1"/>
              <a:t>thử</a:t>
            </a:r>
            <a:r>
              <a:rPr lang="en-US" sz="2000" dirty="0"/>
              <a:t> </a:t>
            </a:r>
            <a:r>
              <a:rPr lang="en-US" sz="2000" dirty="0" err="1"/>
              <a:t>kết</a:t>
            </a:r>
            <a:r>
              <a:rPr lang="en-US" sz="2000" dirty="0"/>
              <a:t> </a:t>
            </a:r>
            <a:r>
              <a:rPr lang="en-US" sz="2000" dirty="0" err="1"/>
              <a:t>quả</a:t>
            </a:r>
            <a:r>
              <a:rPr lang="en-US" sz="2000" dirty="0"/>
              <a:t>. 2 file </a:t>
            </a:r>
            <a:r>
              <a:rPr lang="en-US" sz="2000" dirty="0" err="1"/>
              <a:t>này</a:t>
            </a:r>
            <a:r>
              <a:rPr lang="en-US" sz="2000" dirty="0"/>
              <a:t> </a:t>
            </a:r>
            <a:r>
              <a:rPr lang="en-US" sz="2000" dirty="0" err="1"/>
              <a:t>sử</a:t>
            </a:r>
            <a:r>
              <a:rPr lang="en-US" sz="2000" dirty="0"/>
              <a:t> </a:t>
            </a:r>
            <a:r>
              <a:rPr lang="en-US" sz="2000" dirty="0" err="1"/>
              <a:t>dụng</a:t>
            </a:r>
            <a:r>
              <a:rPr lang="en-US" sz="2000" dirty="0"/>
              <a:t> </a:t>
            </a:r>
            <a:r>
              <a:rPr lang="en-US" sz="2000" dirty="0" err="1"/>
              <a:t>chung</a:t>
            </a:r>
            <a:r>
              <a:rPr lang="en-US" sz="2000" dirty="0"/>
              <a:t> </a:t>
            </a:r>
            <a:r>
              <a:rPr lang="en-US" sz="2000" dirty="0" err="1"/>
              <a:t>một</a:t>
            </a:r>
            <a:r>
              <a:rPr lang="en-US" sz="2000" dirty="0"/>
              <a:t> </a:t>
            </a:r>
            <a:r>
              <a:rPr lang="en-US" sz="2000" dirty="0" err="1"/>
              <a:t>biến</a:t>
            </a:r>
            <a:r>
              <a:rPr lang="en-US" sz="2000" dirty="0"/>
              <a:t> $_SESSION["n"].</a:t>
            </a:r>
          </a:p>
          <a:p>
            <a:endParaRPr lang="en-US" dirty="0"/>
          </a:p>
        </p:txBody>
      </p:sp>
      <p:sp>
        <p:nvSpPr>
          <p:cNvPr id="4" name="TextBox 3"/>
          <p:cNvSpPr txBox="1"/>
          <p:nvPr/>
        </p:nvSpPr>
        <p:spPr>
          <a:xfrm>
            <a:off x="272851" y="3090689"/>
            <a:ext cx="4233613" cy="2908489"/>
          </a:xfrm>
          <a:prstGeom prst="rect">
            <a:avLst/>
          </a:prstGeom>
          <a:noFill/>
          <a:ln>
            <a:solidFill>
              <a:schemeClr val="accent1"/>
            </a:solidFill>
          </a:ln>
        </p:spPr>
        <p:txBody>
          <a:bodyPr wrap="square" rtlCol="0">
            <a:spAutoFit/>
          </a:bodyPr>
          <a:lstStyle/>
          <a:p>
            <a:r>
              <a:rPr lang="en-US" u="sng" dirty="0" err="1"/>
              <a:t>a.php</a:t>
            </a:r>
            <a:endParaRPr lang="en-US" u="sng" dirty="0"/>
          </a:p>
          <a:p>
            <a:r>
              <a:rPr lang="en-US" sz="1500" dirty="0"/>
              <a:t>&lt;?</a:t>
            </a:r>
            <a:r>
              <a:rPr lang="en-US" sz="1500" dirty="0" err="1"/>
              <a:t>php</a:t>
            </a:r>
            <a:endParaRPr lang="en-US" sz="1500" dirty="0"/>
          </a:p>
          <a:p>
            <a:r>
              <a:rPr lang="en-US" sz="1500" dirty="0"/>
              <a:t>if (!</a:t>
            </a:r>
            <a:r>
              <a:rPr lang="en-US" sz="1500" dirty="0" err="1"/>
              <a:t>isset</a:t>
            </a:r>
            <a:r>
              <a:rPr lang="en-US" sz="1500" dirty="0"/>
              <a:t>($_SESSION)) </a:t>
            </a:r>
            <a:r>
              <a:rPr lang="en-US" sz="1500" dirty="0" err="1"/>
              <a:t>session_start</a:t>
            </a:r>
            <a:r>
              <a:rPr lang="en-US" sz="1500" dirty="0"/>
              <a:t>();</a:t>
            </a:r>
          </a:p>
          <a:p>
            <a:r>
              <a:rPr lang="en-US" sz="1500" dirty="0"/>
              <a:t>if (</a:t>
            </a:r>
            <a:r>
              <a:rPr lang="en-US" sz="1500" dirty="0" err="1"/>
              <a:t>isset</a:t>
            </a:r>
            <a:r>
              <a:rPr lang="en-US" sz="1500" dirty="0"/>
              <a:t>($_GET["reset"]) &amp;&amp; $_GET["reset"]==1)</a:t>
            </a:r>
          </a:p>
          <a:p>
            <a:r>
              <a:rPr lang="en-US" sz="1500" dirty="0"/>
              <a:t>    unset($_SESSION["n"]);</a:t>
            </a:r>
          </a:p>
          <a:p>
            <a:r>
              <a:rPr lang="en-US" sz="1500" dirty="0"/>
              <a:t>if (</a:t>
            </a:r>
            <a:r>
              <a:rPr lang="en-US" sz="1500" dirty="0" err="1"/>
              <a:t>isset</a:t>
            </a:r>
            <a:r>
              <a:rPr lang="en-US" sz="1500" dirty="0"/>
              <a:t>($_SESSION["n"])) 	$_SESSION["n"]++;</a:t>
            </a:r>
          </a:p>
          <a:p>
            <a:r>
              <a:rPr lang="en-US" sz="1500" dirty="0"/>
              <a:t>else $_SESSION["n"]=1;</a:t>
            </a:r>
          </a:p>
          <a:p>
            <a:r>
              <a:rPr lang="en-US" sz="1500" dirty="0"/>
              <a:t>echo "</a:t>
            </a:r>
            <a:r>
              <a:rPr lang="en-US" sz="1500" dirty="0" err="1"/>
              <a:t>ket</a:t>
            </a:r>
            <a:r>
              <a:rPr lang="en-US" sz="1500" dirty="0"/>
              <a:t> qua n=:". $_SESSION["n"];</a:t>
            </a:r>
          </a:p>
          <a:p>
            <a:r>
              <a:rPr lang="en-US" sz="1500" dirty="0"/>
              <a:t>?&gt;&lt;</a:t>
            </a:r>
            <a:r>
              <a:rPr lang="en-US" sz="1500" dirty="0" err="1"/>
              <a:t>hr</a:t>
            </a:r>
            <a:r>
              <a:rPr lang="en-US" sz="1500" dirty="0"/>
              <a:t>&gt;</a:t>
            </a:r>
          </a:p>
          <a:p>
            <a:r>
              <a:rPr lang="en-US" sz="1500" dirty="0"/>
              <a:t>&lt;a </a:t>
            </a:r>
            <a:r>
              <a:rPr lang="en-US" sz="1500" dirty="0" err="1"/>
              <a:t>href</a:t>
            </a:r>
            <a:r>
              <a:rPr lang="en-US" sz="1500" dirty="0"/>
              <a:t>="</a:t>
            </a:r>
            <a:r>
              <a:rPr lang="en-US" sz="1500" dirty="0" err="1"/>
              <a:t>b.php</a:t>
            </a:r>
            <a:r>
              <a:rPr lang="en-US" sz="1500" dirty="0"/>
              <a:t>"&gt;</a:t>
            </a:r>
            <a:r>
              <a:rPr lang="en-US" sz="1500" dirty="0" err="1"/>
              <a:t>Trang</a:t>
            </a:r>
            <a:r>
              <a:rPr lang="en-US" sz="1500" dirty="0"/>
              <a:t> b&lt;/a&gt; &lt;</a:t>
            </a:r>
            <a:r>
              <a:rPr lang="en-US" sz="1500" dirty="0" err="1"/>
              <a:t>br</a:t>
            </a:r>
            <a:r>
              <a:rPr lang="en-US" sz="1500" dirty="0"/>
              <a:t>&gt;</a:t>
            </a:r>
          </a:p>
          <a:p>
            <a:r>
              <a:rPr lang="en-US" sz="1500" dirty="0"/>
              <a:t>&lt;a </a:t>
            </a:r>
            <a:r>
              <a:rPr lang="en-US" sz="1500" dirty="0" err="1"/>
              <a:t>href</a:t>
            </a:r>
            <a:r>
              <a:rPr lang="en-US" sz="1500" dirty="0"/>
              <a:t>="</a:t>
            </a:r>
            <a:r>
              <a:rPr lang="en-US" sz="1500" dirty="0" err="1"/>
              <a:t>b.php?reset</a:t>
            </a:r>
            <a:r>
              <a:rPr lang="en-US" sz="1500" dirty="0"/>
              <a:t>=1"&gt;Reset&lt;/a&gt;</a:t>
            </a:r>
          </a:p>
        </p:txBody>
      </p:sp>
      <p:sp>
        <p:nvSpPr>
          <p:cNvPr id="5" name="TextBox 4"/>
          <p:cNvSpPr txBox="1"/>
          <p:nvPr/>
        </p:nvSpPr>
        <p:spPr>
          <a:xfrm>
            <a:off x="4592190" y="3082062"/>
            <a:ext cx="4444305" cy="2908489"/>
          </a:xfrm>
          <a:prstGeom prst="rect">
            <a:avLst/>
          </a:prstGeom>
          <a:noFill/>
          <a:ln>
            <a:solidFill>
              <a:schemeClr val="accent1"/>
            </a:solidFill>
          </a:ln>
        </p:spPr>
        <p:txBody>
          <a:bodyPr wrap="square" rtlCol="0">
            <a:spAutoFit/>
          </a:bodyPr>
          <a:lstStyle/>
          <a:p>
            <a:r>
              <a:rPr lang="en-US" u="sng" dirty="0" err="1"/>
              <a:t>b.php</a:t>
            </a:r>
            <a:endParaRPr lang="en-US" u="sng" dirty="0"/>
          </a:p>
          <a:p>
            <a:r>
              <a:rPr lang="en-US" sz="1500" dirty="0"/>
              <a:t>&lt;?</a:t>
            </a:r>
            <a:r>
              <a:rPr lang="en-US" sz="1500" dirty="0" err="1"/>
              <a:t>php</a:t>
            </a:r>
            <a:endParaRPr lang="en-US" sz="1500" dirty="0"/>
          </a:p>
          <a:p>
            <a:r>
              <a:rPr lang="en-US" sz="1500" dirty="0"/>
              <a:t>if (!</a:t>
            </a:r>
            <a:r>
              <a:rPr lang="en-US" sz="1500" dirty="0" err="1"/>
              <a:t>isset</a:t>
            </a:r>
            <a:r>
              <a:rPr lang="en-US" sz="1500" dirty="0"/>
              <a:t>($_SESSION)) </a:t>
            </a:r>
            <a:r>
              <a:rPr lang="en-US" sz="1500" dirty="0" err="1"/>
              <a:t>session_start</a:t>
            </a:r>
            <a:r>
              <a:rPr lang="en-US" sz="1500" dirty="0"/>
              <a:t>();</a:t>
            </a:r>
          </a:p>
          <a:p>
            <a:r>
              <a:rPr lang="en-US" sz="1500" dirty="0"/>
              <a:t>if (</a:t>
            </a:r>
            <a:r>
              <a:rPr lang="en-US" sz="1500" dirty="0" err="1"/>
              <a:t>isset</a:t>
            </a:r>
            <a:r>
              <a:rPr lang="en-US" sz="1500" dirty="0"/>
              <a:t>($_GET["reset"]) &amp;&amp; $_GET["reset"]==1)</a:t>
            </a:r>
          </a:p>
          <a:p>
            <a:r>
              <a:rPr lang="en-US" sz="1500" dirty="0"/>
              <a:t>   unset($_SESSION["n"]);</a:t>
            </a:r>
          </a:p>
          <a:p>
            <a:r>
              <a:rPr lang="en-US" sz="1500" dirty="0"/>
              <a:t>if (</a:t>
            </a:r>
            <a:r>
              <a:rPr lang="en-US" sz="1500" dirty="0" err="1"/>
              <a:t>isset</a:t>
            </a:r>
            <a:r>
              <a:rPr lang="en-US" sz="1500" dirty="0"/>
              <a:t>($_SESSION["n"])) 	$_SESSION["n"]++;</a:t>
            </a:r>
          </a:p>
          <a:p>
            <a:r>
              <a:rPr lang="en-US" sz="1500" dirty="0"/>
              <a:t>else $_SESSION["n"]=1;</a:t>
            </a:r>
          </a:p>
          <a:p>
            <a:r>
              <a:rPr lang="en-US" sz="1500" dirty="0"/>
              <a:t>echo "</a:t>
            </a:r>
            <a:r>
              <a:rPr lang="en-US" sz="1500" dirty="0" err="1"/>
              <a:t>ket</a:t>
            </a:r>
            <a:r>
              <a:rPr lang="en-US" sz="1500" dirty="0"/>
              <a:t> qua n=:". $_SESSION["n"];</a:t>
            </a:r>
          </a:p>
          <a:p>
            <a:r>
              <a:rPr lang="en-US" sz="1500" dirty="0"/>
              <a:t>?&gt;&lt;</a:t>
            </a:r>
            <a:r>
              <a:rPr lang="en-US" sz="1500" dirty="0" err="1"/>
              <a:t>hr</a:t>
            </a:r>
            <a:r>
              <a:rPr lang="en-US" sz="1500" dirty="0"/>
              <a:t>&gt;</a:t>
            </a:r>
          </a:p>
          <a:p>
            <a:r>
              <a:rPr lang="en-US" sz="1500" dirty="0"/>
              <a:t>&lt;a </a:t>
            </a:r>
            <a:r>
              <a:rPr lang="en-US" sz="1500" dirty="0" err="1"/>
              <a:t>href</a:t>
            </a:r>
            <a:r>
              <a:rPr lang="en-US" sz="1500" dirty="0"/>
              <a:t>="</a:t>
            </a:r>
            <a:r>
              <a:rPr lang="en-US" sz="1500" dirty="0" err="1"/>
              <a:t>a.php</a:t>
            </a:r>
            <a:r>
              <a:rPr lang="en-US" sz="1500" dirty="0"/>
              <a:t>"&gt;</a:t>
            </a:r>
            <a:r>
              <a:rPr lang="en-US" sz="1500" dirty="0" err="1"/>
              <a:t>Trang</a:t>
            </a:r>
            <a:r>
              <a:rPr lang="en-US" sz="1500" dirty="0"/>
              <a:t> a&lt;/a&gt; &lt;</a:t>
            </a:r>
            <a:r>
              <a:rPr lang="en-US" sz="1500" dirty="0" err="1"/>
              <a:t>br</a:t>
            </a:r>
            <a:r>
              <a:rPr lang="en-US" sz="1500" dirty="0"/>
              <a:t>&gt;</a:t>
            </a:r>
          </a:p>
          <a:p>
            <a:r>
              <a:rPr lang="en-US" sz="1500" dirty="0"/>
              <a:t>&lt;a </a:t>
            </a:r>
            <a:r>
              <a:rPr lang="en-US" sz="1500" dirty="0" err="1"/>
              <a:t>href</a:t>
            </a:r>
            <a:r>
              <a:rPr lang="en-US" sz="1500" dirty="0"/>
              <a:t>="</a:t>
            </a:r>
            <a:r>
              <a:rPr lang="en-US" sz="1500" dirty="0" err="1"/>
              <a:t>a.php?reset</a:t>
            </a:r>
            <a:r>
              <a:rPr lang="en-US" sz="1500" dirty="0"/>
              <a:t>=1"&gt;Reset&lt;/a&gt;</a:t>
            </a:r>
          </a:p>
        </p:txBody>
      </p:sp>
    </p:spTree>
    <p:extLst>
      <p:ext uri="{BB962C8B-B14F-4D97-AF65-F5344CB8AC3E}">
        <p14:creationId xmlns:p14="http://schemas.microsoft.com/office/powerpoint/2010/main" val="28896147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Mảng</a:t>
            </a:r>
            <a:r>
              <a:rPr lang="en-US" dirty="0"/>
              <a:t> $_COOKIE</a:t>
            </a:r>
          </a:p>
        </p:txBody>
      </p:sp>
      <p:sp>
        <p:nvSpPr>
          <p:cNvPr id="3" name="Content Placeholder 2"/>
          <p:cNvSpPr>
            <a:spLocks noGrp="1"/>
          </p:cNvSpPr>
          <p:nvPr>
            <p:ph idx="1"/>
          </p:nvPr>
        </p:nvSpPr>
        <p:spPr/>
        <p:txBody>
          <a:bodyPr>
            <a:normAutofit fontScale="62500" lnSpcReduction="20000"/>
          </a:bodyPr>
          <a:lstStyle/>
          <a:p>
            <a:pPr algn="just"/>
            <a:r>
              <a:rPr lang="en-US" dirty="0"/>
              <a:t>C</a:t>
            </a:r>
            <a:r>
              <a:rPr lang="vi-VN" dirty="0"/>
              <a:t>ookie là 1 đoạn dữ liệu được ghi vào đĩa cứng hoặc bộ nhớ của máy người sử dụng. Nó được trình duyệt gởi ngược lên lại server mỗi khi browser tải 1 trang web từ server.</a:t>
            </a:r>
          </a:p>
          <a:p>
            <a:pPr algn="just"/>
            <a:r>
              <a:rPr lang="vi-VN" dirty="0"/>
              <a:t>Những thông tin được lưu trữ trong cookie hoàn toàn phụ thuộc vào website trên server. Mỗi website có thể lưu trữ những thông tin khác nhau trong cookie, ví dụ thời điểm lần cuối ta ghé thăm website, đánh dấu ta đã login hay chưa, v.v...</a:t>
            </a:r>
          </a:p>
          <a:p>
            <a:pPr algn="just"/>
            <a:r>
              <a:rPr lang="vi-VN" dirty="0"/>
              <a:t>Cookie được tạo ra bởi website và gởi tới browser, do vậy 2 website khác nhau (cho dù cùng host trên 1 server) sẽ có 2 cookie khác nhau gởi tới browser. Ngoài ra, mỗi browser quản lý và lưu trữ cookie theo cách riêng của mình, cho nên 2 browser cùng truy cập vào 1 website sẽ nhận được 2 cookie khác nhau.</a:t>
            </a:r>
            <a:endParaRPr lang="en-US" dirty="0"/>
          </a:p>
          <a:p>
            <a:pPr algn="just"/>
            <a:r>
              <a:rPr lang="en-US" dirty="0" err="1"/>
              <a:t>Giống</a:t>
            </a:r>
            <a:r>
              <a:rPr lang="en-US" dirty="0"/>
              <a:t> session, c</a:t>
            </a:r>
            <a:r>
              <a:rPr lang="vi-VN" dirty="0"/>
              <a:t>ookie </a:t>
            </a:r>
            <a:r>
              <a:rPr lang="en-US" dirty="0" err="1"/>
              <a:t>cũng</a:t>
            </a:r>
            <a:r>
              <a:rPr lang="vi-VN" dirty="0"/>
              <a:t> sử dụng để quản lý các phiên làm việc giữa người sử dụng và hệ thống. </a:t>
            </a:r>
          </a:p>
          <a:p>
            <a:endParaRPr lang="en-US" dirty="0"/>
          </a:p>
        </p:txBody>
      </p:sp>
    </p:spTree>
    <p:extLst>
      <p:ext uri="{BB962C8B-B14F-4D97-AF65-F5344CB8AC3E}">
        <p14:creationId xmlns:p14="http://schemas.microsoft.com/office/powerpoint/2010/main" val="40433282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Mảng</a:t>
            </a:r>
            <a:r>
              <a:rPr lang="en-US" dirty="0"/>
              <a:t> COOKIE (</a:t>
            </a:r>
            <a:r>
              <a:rPr lang="en-US" dirty="0" err="1"/>
              <a:t>tt</a:t>
            </a:r>
            <a:r>
              <a:rPr lang="en-US" dirty="0"/>
              <a:t>)</a:t>
            </a:r>
          </a:p>
        </p:txBody>
      </p:sp>
      <p:sp>
        <p:nvSpPr>
          <p:cNvPr id="3" name="Content Placeholder 2"/>
          <p:cNvSpPr>
            <a:spLocks noGrp="1"/>
          </p:cNvSpPr>
          <p:nvPr>
            <p:ph idx="1"/>
          </p:nvPr>
        </p:nvSpPr>
        <p:spPr/>
        <p:txBody>
          <a:bodyPr>
            <a:normAutofit fontScale="70000" lnSpcReduction="20000"/>
          </a:bodyPr>
          <a:lstStyle/>
          <a:p>
            <a:r>
              <a:rPr lang="en-US" dirty="0" err="1"/>
              <a:t>Tạo</a:t>
            </a:r>
            <a:r>
              <a:rPr lang="en-US" dirty="0"/>
              <a:t> cookie: </a:t>
            </a:r>
            <a:r>
              <a:rPr lang="en-US" dirty="0" err="1"/>
              <a:t>Setcookie</a:t>
            </a:r>
            <a:r>
              <a:rPr lang="en-US" dirty="0"/>
              <a:t>("tên_cookie","</a:t>
            </a:r>
            <a:r>
              <a:rPr lang="en-US" dirty="0" err="1"/>
              <a:t>giá_trị</a:t>
            </a:r>
            <a:r>
              <a:rPr lang="en-US" dirty="0"/>
              <a:t>", </a:t>
            </a:r>
            <a:r>
              <a:rPr lang="en-US" dirty="0" err="1"/>
              <a:t>thời_gian_sống</a:t>
            </a:r>
            <a:r>
              <a:rPr lang="en-US" dirty="0"/>
              <a:t>=0);</a:t>
            </a:r>
          </a:p>
          <a:p>
            <a:pPr lvl="1"/>
            <a:r>
              <a:rPr lang="en-US" dirty="0" err="1"/>
              <a:t>Tên</a:t>
            </a:r>
            <a:r>
              <a:rPr lang="en-US" dirty="0"/>
              <a:t> cookie: </a:t>
            </a:r>
            <a:r>
              <a:rPr lang="en-US" dirty="0" err="1"/>
              <a:t>tên</a:t>
            </a:r>
            <a:r>
              <a:rPr lang="en-US" dirty="0"/>
              <a:t> </a:t>
            </a:r>
            <a:r>
              <a:rPr lang="en-US" dirty="0" err="1"/>
              <a:t>biến</a:t>
            </a:r>
            <a:r>
              <a:rPr lang="en-US" dirty="0"/>
              <a:t> cookie </a:t>
            </a:r>
            <a:r>
              <a:rPr lang="en-US" dirty="0" err="1"/>
              <a:t>cần</a:t>
            </a:r>
            <a:r>
              <a:rPr lang="en-US" dirty="0"/>
              <a:t> </a:t>
            </a:r>
            <a:r>
              <a:rPr lang="en-US" dirty="0" err="1"/>
              <a:t>lưu</a:t>
            </a:r>
            <a:r>
              <a:rPr lang="en-US" dirty="0"/>
              <a:t> </a:t>
            </a:r>
            <a:r>
              <a:rPr lang="en-US" dirty="0" err="1"/>
              <a:t>trữ</a:t>
            </a:r>
            <a:r>
              <a:rPr lang="en-US" dirty="0"/>
              <a:t>.</a:t>
            </a:r>
          </a:p>
          <a:p>
            <a:pPr lvl="1"/>
            <a:r>
              <a:rPr lang="en-US" dirty="0" err="1"/>
              <a:t>Giá_trị</a:t>
            </a:r>
            <a:r>
              <a:rPr lang="en-US" dirty="0"/>
              <a:t>: </a:t>
            </a:r>
            <a:r>
              <a:rPr lang="en-US" dirty="0" err="1"/>
              <a:t>giá</a:t>
            </a:r>
            <a:r>
              <a:rPr lang="en-US" dirty="0"/>
              <a:t> </a:t>
            </a:r>
            <a:r>
              <a:rPr lang="en-US" dirty="0" err="1"/>
              <a:t>trị</a:t>
            </a:r>
            <a:r>
              <a:rPr lang="en-US" dirty="0"/>
              <a:t> </a:t>
            </a:r>
            <a:r>
              <a:rPr lang="en-US" dirty="0" err="1"/>
              <a:t>của</a:t>
            </a:r>
            <a:r>
              <a:rPr lang="en-US" dirty="0"/>
              <a:t> cookie.</a:t>
            </a:r>
          </a:p>
          <a:p>
            <a:pPr lvl="1"/>
            <a:r>
              <a:rPr lang="en-US" dirty="0" err="1"/>
              <a:t>thời_gian_sống</a:t>
            </a:r>
            <a:r>
              <a:rPr lang="en-US" dirty="0"/>
              <a:t>: </a:t>
            </a:r>
            <a:r>
              <a:rPr lang="en-US" dirty="0" err="1"/>
              <a:t>thời</a:t>
            </a:r>
            <a:r>
              <a:rPr lang="en-US" dirty="0"/>
              <a:t> </a:t>
            </a:r>
            <a:r>
              <a:rPr lang="en-US" dirty="0" err="1"/>
              <a:t>gian</a:t>
            </a:r>
            <a:r>
              <a:rPr lang="en-US" dirty="0"/>
              <a:t> cookie </a:t>
            </a:r>
            <a:r>
              <a:rPr lang="en-US" dirty="0" err="1"/>
              <a:t>còn</a:t>
            </a:r>
            <a:r>
              <a:rPr lang="en-US" dirty="0"/>
              <a:t> </a:t>
            </a:r>
            <a:r>
              <a:rPr lang="en-US" dirty="0" err="1"/>
              <a:t>tồn</a:t>
            </a:r>
            <a:r>
              <a:rPr lang="en-US" dirty="0"/>
              <a:t> </a:t>
            </a:r>
            <a:r>
              <a:rPr lang="en-US" dirty="0" err="1"/>
              <a:t>tại</a:t>
            </a:r>
            <a:r>
              <a:rPr lang="en-US" dirty="0"/>
              <a:t> </a:t>
            </a:r>
            <a:r>
              <a:rPr lang="en-US" dirty="0" err="1"/>
              <a:t>trên</a:t>
            </a:r>
            <a:r>
              <a:rPr lang="en-US" dirty="0"/>
              <a:t> </a:t>
            </a:r>
            <a:r>
              <a:rPr lang="en-US" dirty="0" err="1"/>
              <a:t>trình</a:t>
            </a:r>
            <a:r>
              <a:rPr lang="en-US" dirty="0"/>
              <a:t> </a:t>
            </a:r>
            <a:r>
              <a:rPr lang="en-US" dirty="0" err="1"/>
              <a:t>duyệt</a:t>
            </a:r>
            <a:r>
              <a:rPr lang="en-US" dirty="0"/>
              <a:t> </a:t>
            </a:r>
            <a:r>
              <a:rPr lang="en-US" dirty="0" err="1"/>
              <a:t>tính</a:t>
            </a:r>
            <a:r>
              <a:rPr lang="en-US" dirty="0"/>
              <a:t> </a:t>
            </a:r>
            <a:r>
              <a:rPr lang="en-US" dirty="0" err="1"/>
              <a:t>bằng</a:t>
            </a:r>
            <a:r>
              <a:rPr lang="en-US" dirty="0"/>
              <a:t> </a:t>
            </a:r>
            <a:r>
              <a:rPr lang="en-US" dirty="0" err="1"/>
              <a:t>số</a:t>
            </a:r>
            <a:r>
              <a:rPr lang="en-US" dirty="0"/>
              <a:t> </a:t>
            </a:r>
            <a:r>
              <a:rPr lang="en-US" dirty="0" err="1"/>
              <a:t>giây</a:t>
            </a:r>
            <a:r>
              <a:rPr lang="en-US" dirty="0"/>
              <a:t>.</a:t>
            </a:r>
          </a:p>
          <a:p>
            <a:r>
              <a:rPr lang="en-US" dirty="0" err="1"/>
              <a:t>Truy</a:t>
            </a:r>
            <a:r>
              <a:rPr lang="en-US" dirty="0"/>
              <a:t> </a:t>
            </a:r>
            <a:r>
              <a:rPr lang="en-US" dirty="0" err="1"/>
              <a:t>xuất</a:t>
            </a:r>
            <a:r>
              <a:rPr lang="en-US" dirty="0"/>
              <a:t> cookie: </a:t>
            </a:r>
            <a:r>
              <a:rPr lang="en-US" dirty="0" err="1"/>
              <a:t>Thông</a:t>
            </a:r>
            <a:r>
              <a:rPr lang="en-US" dirty="0"/>
              <a:t> qua </a:t>
            </a:r>
            <a:r>
              <a:rPr lang="en-US" dirty="0" err="1"/>
              <a:t>tên_cookie</a:t>
            </a:r>
            <a:r>
              <a:rPr lang="en-US" dirty="0"/>
              <a:t>  </a:t>
            </a:r>
            <a:r>
              <a:rPr lang="en-US" dirty="0" err="1"/>
              <a:t>và</a:t>
            </a:r>
            <a:r>
              <a:rPr lang="en-US" dirty="0"/>
              <a:t> </a:t>
            </a:r>
            <a:r>
              <a:rPr lang="en-US" dirty="0" err="1"/>
              <a:t>mảng</a:t>
            </a:r>
            <a:r>
              <a:rPr lang="en-US" dirty="0"/>
              <a:t> $_COOKIE.</a:t>
            </a:r>
          </a:p>
          <a:p>
            <a:pPr lvl="1"/>
            <a:r>
              <a:rPr lang="en-US" dirty="0"/>
              <a:t>$v = $_COOKIE["</a:t>
            </a:r>
            <a:r>
              <a:rPr lang="en-US" dirty="0" err="1"/>
              <a:t>tên_cookie</a:t>
            </a:r>
            <a:r>
              <a:rPr lang="en-US" dirty="0"/>
              <a:t>"];</a:t>
            </a:r>
          </a:p>
          <a:p>
            <a:r>
              <a:rPr lang="en-US" dirty="0" err="1"/>
              <a:t>Hủy</a:t>
            </a:r>
            <a:r>
              <a:rPr lang="en-US" dirty="0"/>
              <a:t> cookie: </a:t>
            </a:r>
            <a:r>
              <a:rPr lang="en-US" dirty="0" err="1"/>
              <a:t>sử</a:t>
            </a:r>
            <a:r>
              <a:rPr lang="en-US" dirty="0"/>
              <a:t> </a:t>
            </a:r>
            <a:r>
              <a:rPr lang="en-US" dirty="0" err="1"/>
              <a:t>dụng</a:t>
            </a:r>
            <a:r>
              <a:rPr lang="en-US" dirty="0"/>
              <a:t> </a:t>
            </a:r>
            <a:r>
              <a:rPr lang="en-US" dirty="0" err="1"/>
              <a:t>hàm</a:t>
            </a:r>
            <a:r>
              <a:rPr lang="en-US" dirty="0"/>
              <a:t> </a:t>
            </a:r>
            <a:r>
              <a:rPr lang="en-US" dirty="0" err="1"/>
              <a:t>setcookie</a:t>
            </a:r>
            <a:endParaRPr lang="en-US" dirty="0"/>
          </a:p>
          <a:p>
            <a:pPr lvl="1"/>
            <a:r>
              <a:rPr lang="en-US" dirty="0" err="1"/>
              <a:t>Setcookie</a:t>
            </a:r>
            <a:r>
              <a:rPr lang="en-US" dirty="0"/>
              <a:t>("</a:t>
            </a:r>
            <a:r>
              <a:rPr lang="en-US" dirty="0" err="1"/>
              <a:t>tên_cookie</a:t>
            </a:r>
            <a:r>
              <a:rPr lang="en-US" dirty="0"/>
              <a:t>");//</a:t>
            </a:r>
            <a:r>
              <a:rPr lang="en-US" dirty="0" err="1"/>
              <a:t>Hủy</a:t>
            </a:r>
            <a:r>
              <a:rPr lang="en-US" dirty="0"/>
              <a:t> cookie</a:t>
            </a:r>
          </a:p>
          <a:p>
            <a:pPr lvl="1"/>
            <a:r>
              <a:rPr lang="en-US" dirty="0" err="1"/>
              <a:t>Setcookie</a:t>
            </a:r>
            <a:r>
              <a:rPr lang="en-US" dirty="0"/>
              <a:t>("tên_cookie","giá_</a:t>
            </a:r>
            <a:r>
              <a:rPr lang="en-US" dirty="0" err="1"/>
              <a:t>trị</a:t>
            </a:r>
            <a:r>
              <a:rPr lang="en-US" dirty="0"/>
              <a:t>",</a:t>
            </a:r>
            <a:r>
              <a:rPr lang="en-US" dirty="0" err="1"/>
              <a:t>thời_gian_sống</a:t>
            </a:r>
            <a:r>
              <a:rPr lang="en-US" dirty="0"/>
              <a:t>=</a:t>
            </a:r>
            <a:r>
              <a:rPr lang="en-US" dirty="0" err="1"/>
              <a:t>số_trong_quá_khứ</a:t>
            </a:r>
            <a:r>
              <a:rPr lang="en-US" dirty="0"/>
              <a:t>);</a:t>
            </a:r>
          </a:p>
          <a:p>
            <a:pPr lvl="1"/>
            <a:r>
              <a:rPr lang="en-US" dirty="0" err="1"/>
              <a:t>Ví</a:t>
            </a:r>
            <a:r>
              <a:rPr lang="en-US" dirty="0"/>
              <a:t> </a:t>
            </a:r>
            <a:r>
              <a:rPr lang="en-US" dirty="0" err="1"/>
              <a:t>dụ</a:t>
            </a:r>
            <a:r>
              <a:rPr lang="en-US" dirty="0"/>
              <a:t>: </a:t>
            </a:r>
            <a:r>
              <a:rPr lang="en-US" dirty="0" err="1"/>
              <a:t>Setcookie</a:t>
            </a:r>
            <a:r>
              <a:rPr lang="en-US" dirty="0"/>
              <a:t>("name","</a:t>
            </a:r>
            <a:r>
              <a:rPr lang="en-US" dirty="0" err="1"/>
              <a:t>abc</a:t>
            </a:r>
            <a:r>
              <a:rPr lang="en-US" dirty="0"/>
              <a:t>", time()-100);</a:t>
            </a:r>
          </a:p>
          <a:p>
            <a:pPr marL="457200" lvl="1" indent="0">
              <a:buNone/>
            </a:pPr>
            <a:endParaRPr lang="en-US" dirty="0"/>
          </a:p>
          <a:p>
            <a:pPr lvl="1"/>
            <a:endParaRPr lang="en-US" dirty="0"/>
          </a:p>
          <a:p>
            <a:pPr lvl="1"/>
            <a:endParaRPr lang="en-US" dirty="0"/>
          </a:p>
          <a:p>
            <a:endParaRPr lang="en-US" dirty="0"/>
          </a:p>
        </p:txBody>
      </p:sp>
    </p:spTree>
    <p:extLst>
      <p:ext uri="{BB962C8B-B14F-4D97-AF65-F5344CB8AC3E}">
        <p14:creationId xmlns:p14="http://schemas.microsoft.com/office/powerpoint/2010/main" val="28820958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So </a:t>
            </a:r>
            <a:r>
              <a:rPr lang="en-US" dirty="0" err="1"/>
              <a:t>sánh</a:t>
            </a:r>
            <a:r>
              <a:rPr lang="en-US" dirty="0"/>
              <a:t> session-cookie</a:t>
            </a:r>
          </a:p>
        </p:txBody>
      </p:sp>
      <p:sp>
        <p:nvSpPr>
          <p:cNvPr id="3" name="Content Placeholder 2"/>
          <p:cNvSpPr>
            <a:spLocks noGrp="1"/>
          </p:cNvSpPr>
          <p:nvPr>
            <p:ph idx="1"/>
          </p:nvPr>
        </p:nvSpPr>
        <p:spPr>
          <a:xfrm>
            <a:off x="457200" y="1412776"/>
            <a:ext cx="8229600" cy="4713387"/>
          </a:xfrm>
        </p:spPr>
        <p:txBody>
          <a:bodyPr>
            <a:normAutofit fontScale="77500" lnSpcReduction="20000"/>
          </a:bodyPr>
          <a:lstStyle/>
          <a:p>
            <a:endParaRPr lang="vi-VN" dirty="0"/>
          </a:p>
          <a:p>
            <a:pPr algn="just"/>
            <a:r>
              <a:rPr lang="vi-VN" dirty="0"/>
              <a:t>Cookie và Session đều có chung mục đích là lưu giữ data để truyền từ 1 trang web sang 1 trang web khác (trên cùng website). Nhưng phư</a:t>
            </a:r>
            <a:r>
              <a:rPr lang="en-US" dirty="0" err="1"/>
              <a:t>ơng</a:t>
            </a:r>
            <a:r>
              <a:rPr lang="vi-VN" dirty="0"/>
              <a:t> thức lưu trữ và quản lý data của Cookie và Session có phần khác nhau.</a:t>
            </a:r>
          </a:p>
          <a:p>
            <a:pPr algn="just"/>
            <a:r>
              <a:rPr lang="vi-VN" dirty="0"/>
              <a:t>Cookie sẽ được lưu trữ tại browser, do browser quản lý và browser sẽ tự động truyền cookie ngược lên server mỗi khi truy cập vào 1 trang web trên server.</a:t>
            </a:r>
          </a:p>
          <a:p>
            <a:pPr algn="just"/>
            <a:r>
              <a:rPr lang="vi-VN" dirty="0"/>
              <a:t>Dữ liệu lưu trữ trong Session sẽ được ứng dụng quản lý, trong ngữ cảnh web, ứng dụng ở đây sẽ là website và webserver. Browser chỉ truyền ID của session lên server mỗi khi truy cập vào website trên server.</a:t>
            </a:r>
            <a:endParaRPr lang="en-US" dirty="0"/>
          </a:p>
        </p:txBody>
      </p:sp>
    </p:spTree>
    <p:extLst>
      <p:ext uri="{BB962C8B-B14F-4D97-AF65-F5344CB8AC3E}">
        <p14:creationId xmlns:p14="http://schemas.microsoft.com/office/powerpoint/2010/main" val="7460100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Ví</a:t>
            </a:r>
            <a:r>
              <a:rPr lang="en-US" dirty="0"/>
              <a:t> </a:t>
            </a:r>
            <a:r>
              <a:rPr lang="en-US" dirty="0" err="1"/>
              <a:t>dụ</a:t>
            </a:r>
            <a:endParaRPr lang="en-US" dirty="0"/>
          </a:p>
        </p:txBody>
      </p:sp>
      <p:sp>
        <p:nvSpPr>
          <p:cNvPr id="4" name="TextBox 3"/>
          <p:cNvSpPr txBox="1"/>
          <p:nvPr/>
        </p:nvSpPr>
        <p:spPr>
          <a:xfrm>
            <a:off x="179512" y="1700808"/>
            <a:ext cx="4320480" cy="3754874"/>
          </a:xfrm>
          <a:prstGeom prst="rect">
            <a:avLst/>
          </a:prstGeom>
          <a:noFill/>
          <a:ln>
            <a:solidFill>
              <a:schemeClr val="accent1"/>
            </a:solidFill>
          </a:ln>
        </p:spPr>
        <p:txBody>
          <a:bodyPr wrap="square" rtlCol="0">
            <a:spAutoFit/>
          </a:bodyPr>
          <a:lstStyle/>
          <a:p>
            <a:r>
              <a:rPr lang="en-US" sz="1400" dirty="0" err="1"/>
              <a:t>a.php</a:t>
            </a:r>
            <a:endParaRPr lang="en-US" sz="1400" dirty="0"/>
          </a:p>
          <a:p>
            <a:r>
              <a:rPr lang="en-US" sz="1400" dirty="0"/>
              <a:t>&lt;?</a:t>
            </a:r>
            <a:r>
              <a:rPr lang="en-US" sz="1400" dirty="0" err="1"/>
              <a:t>php</a:t>
            </a:r>
            <a:endParaRPr lang="en-US" sz="1400" dirty="0"/>
          </a:p>
          <a:p>
            <a:r>
              <a:rPr lang="en-US" sz="1400" dirty="0" err="1"/>
              <a:t>date_default_timezone_set</a:t>
            </a:r>
            <a:r>
              <a:rPr lang="en-US" sz="1400" dirty="0"/>
              <a:t>("Asia/</a:t>
            </a:r>
            <a:r>
              <a:rPr lang="en-US" sz="1400" dirty="0" err="1"/>
              <a:t>Ho_Chi_Minh</a:t>
            </a:r>
            <a:r>
              <a:rPr lang="en-US" sz="1400" dirty="0"/>
              <a:t>");</a:t>
            </a:r>
          </a:p>
          <a:p>
            <a:r>
              <a:rPr lang="en-US" sz="1400" dirty="0"/>
              <a:t>//</a:t>
            </a:r>
            <a:r>
              <a:rPr lang="en-US" sz="1400" dirty="0" err="1"/>
              <a:t>print_r</a:t>
            </a:r>
            <a:r>
              <a:rPr lang="en-US" sz="1400" dirty="0"/>
              <a:t>($_COOKIE);</a:t>
            </a:r>
          </a:p>
          <a:p>
            <a:r>
              <a:rPr lang="en-US" sz="1400" dirty="0"/>
              <a:t>$s="";</a:t>
            </a:r>
          </a:p>
          <a:p>
            <a:r>
              <a:rPr lang="en-US" sz="1400" dirty="0"/>
              <a:t>if (</a:t>
            </a:r>
            <a:r>
              <a:rPr lang="en-US" sz="1400" dirty="0" err="1"/>
              <a:t>isset</a:t>
            </a:r>
            <a:r>
              <a:rPr lang="en-US" sz="1400" dirty="0"/>
              <a:t>($_COOKIE["name"])) {</a:t>
            </a:r>
          </a:p>
          <a:p>
            <a:r>
              <a:rPr lang="en-US" sz="1400" dirty="0"/>
              <a:t>     $name = $_COOKIE["name"];</a:t>
            </a:r>
          </a:p>
          <a:p>
            <a:r>
              <a:rPr lang="en-US" sz="1400" dirty="0"/>
              <a:t>     $</a:t>
            </a:r>
            <a:r>
              <a:rPr lang="en-US" sz="1400" dirty="0" err="1"/>
              <a:t>lasttime</a:t>
            </a:r>
            <a:r>
              <a:rPr lang="en-US" sz="1400" dirty="0"/>
              <a:t> = date("l </a:t>
            </a:r>
            <a:r>
              <a:rPr lang="en-US" sz="1400" dirty="0" err="1"/>
              <a:t>jS</a:t>
            </a:r>
            <a:r>
              <a:rPr lang="en-US" sz="1400" dirty="0"/>
              <a:t> \of F Y h:i:s A", $_COOKIE["time"]);</a:t>
            </a:r>
          </a:p>
          <a:p>
            <a:r>
              <a:rPr lang="en-US" sz="1400" dirty="0"/>
              <a:t>     $s ="Chao ban: $name , ban da </a:t>
            </a:r>
            <a:r>
              <a:rPr lang="en-US" sz="1400" dirty="0" err="1"/>
              <a:t>truy</a:t>
            </a:r>
            <a:r>
              <a:rPr lang="en-US" sz="1400" dirty="0"/>
              <a:t> cap </a:t>
            </a:r>
            <a:r>
              <a:rPr lang="en-US" sz="1400" dirty="0" err="1"/>
              <a:t>lan</a:t>
            </a:r>
            <a:r>
              <a:rPr lang="en-US" sz="1400" dirty="0"/>
              <a:t> </a:t>
            </a:r>
            <a:r>
              <a:rPr lang="en-US" sz="1400" dirty="0" err="1"/>
              <a:t>cuoi</a:t>
            </a:r>
            <a:r>
              <a:rPr lang="en-US" sz="1400" dirty="0"/>
              <a:t> </a:t>
            </a:r>
            <a:r>
              <a:rPr lang="en-US" sz="1400" dirty="0" err="1"/>
              <a:t>vao</a:t>
            </a:r>
            <a:r>
              <a:rPr lang="en-US" sz="1400" dirty="0"/>
              <a:t>: $</a:t>
            </a:r>
            <a:r>
              <a:rPr lang="en-US" sz="1400" dirty="0" err="1"/>
              <a:t>lasttime</a:t>
            </a:r>
            <a:r>
              <a:rPr lang="en-US" sz="1400" dirty="0"/>
              <a:t> ";</a:t>
            </a:r>
          </a:p>
          <a:p>
            <a:r>
              <a:rPr lang="en-US" sz="1400" dirty="0"/>
              <a:t>}</a:t>
            </a:r>
          </a:p>
          <a:p>
            <a:r>
              <a:rPr lang="en-US" sz="1400" dirty="0" err="1"/>
              <a:t>setcookie</a:t>
            </a:r>
            <a:r>
              <a:rPr lang="en-US" sz="1400" dirty="0"/>
              <a:t>("name", "</a:t>
            </a:r>
            <a:r>
              <a:rPr lang="en-US" sz="1400" dirty="0" err="1"/>
              <a:t>abc</a:t>
            </a:r>
            <a:r>
              <a:rPr lang="en-US" sz="1400" dirty="0"/>
              <a:t>", time()+ 60*60);//60 </a:t>
            </a:r>
            <a:r>
              <a:rPr lang="en-US" sz="1400" dirty="0" err="1"/>
              <a:t>phút</a:t>
            </a:r>
            <a:endParaRPr lang="en-US" sz="1400" dirty="0"/>
          </a:p>
          <a:p>
            <a:r>
              <a:rPr lang="en-US" sz="1400" dirty="0" err="1"/>
              <a:t>setcookie</a:t>
            </a:r>
            <a:r>
              <a:rPr lang="en-US" sz="1400" dirty="0"/>
              <a:t>("time", time(), time()+60*60);</a:t>
            </a:r>
          </a:p>
          <a:p>
            <a:r>
              <a:rPr lang="en-US" sz="1400" dirty="0"/>
              <a:t>echo $s;</a:t>
            </a:r>
          </a:p>
          <a:p>
            <a:r>
              <a:rPr lang="en-US" sz="1400" dirty="0"/>
              <a:t>?&gt;</a:t>
            </a:r>
          </a:p>
          <a:p>
            <a:r>
              <a:rPr lang="en-US" sz="1400" dirty="0"/>
              <a:t>&lt;</a:t>
            </a:r>
            <a:r>
              <a:rPr lang="en-US" sz="1400" dirty="0" err="1"/>
              <a:t>hr</a:t>
            </a:r>
            <a:r>
              <a:rPr lang="en-US" sz="1400" dirty="0"/>
              <a:t>&gt;&lt;a </a:t>
            </a:r>
            <a:r>
              <a:rPr lang="en-US" sz="1400" dirty="0" err="1"/>
              <a:t>href</a:t>
            </a:r>
            <a:r>
              <a:rPr lang="en-US" sz="1400" dirty="0"/>
              <a:t>="</a:t>
            </a:r>
            <a:r>
              <a:rPr lang="en-US" sz="1400" dirty="0" err="1"/>
              <a:t>b.php</a:t>
            </a:r>
            <a:r>
              <a:rPr lang="en-US" sz="1400" dirty="0"/>
              <a:t>"&gt;</a:t>
            </a:r>
            <a:r>
              <a:rPr lang="en-US" sz="1400" dirty="0" err="1"/>
              <a:t>Trang</a:t>
            </a:r>
            <a:r>
              <a:rPr lang="en-US" sz="1400" dirty="0"/>
              <a:t> b&lt;/a&gt;</a:t>
            </a:r>
          </a:p>
        </p:txBody>
      </p:sp>
      <p:sp>
        <p:nvSpPr>
          <p:cNvPr id="5" name="TextBox 4"/>
          <p:cNvSpPr txBox="1"/>
          <p:nvPr/>
        </p:nvSpPr>
        <p:spPr>
          <a:xfrm>
            <a:off x="4696197" y="1700808"/>
            <a:ext cx="4320480" cy="3754874"/>
          </a:xfrm>
          <a:prstGeom prst="rect">
            <a:avLst/>
          </a:prstGeom>
          <a:noFill/>
          <a:ln>
            <a:solidFill>
              <a:schemeClr val="accent1"/>
            </a:solidFill>
          </a:ln>
        </p:spPr>
        <p:txBody>
          <a:bodyPr wrap="square" rtlCol="0">
            <a:spAutoFit/>
          </a:bodyPr>
          <a:lstStyle/>
          <a:p>
            <a:r>
              <a:rPr lang="en-US" sz="1400" dirty="0" err="1"/>
              <a:t>b.php</a:t>
            </a:r>
            <a:endParaRPr lang="en-US" sz="1400" dirty="0"/>
          </a:p>
          <a:p>
            <a:r>
              <a:rPr lang="en-US" sz="1400" dirty="0"/>
              <a:t>&lt;?</a:t>
            </a:r>
            <a:r>
              <a:rPr lang="en-US" sz="1400" dirty="0" err="1"/>
              <a:t>php</a:t>
            </a:r>
            <a:endParaRPr lang="en-US" sz="1400" dirty="0"/>
          </a:p>
          <a:p>
            <a:r>
              <a:rPr lang="en-US" sz="1400" dirty="0" err="1"/>
              <a:t>date_default_timezone_set</a:t>
            </a:r>
            <a:r>
              <a:rPr lang="en-US" sz="1400" dirty="0"/>
              <a:t>("Asia/</a:t>
            </a:r>
            <a:r>
              <a:rPr lang="en-US" sz="1400" dirty="0" err="1"/>
              <a:t>Ho_Chi_Minh</a:t>
            </a:r>
            <a:r>
              <a:rPr lang="en-US" sz="1400" dirty="0"/>
              <a:t>");</a:t>
            </a:r>
          </a:p>
          <a:p>
            <a:r>
              <a:rPr lang="en-US" sz="1400" dirty="0"/>
              <a:t>//</a:t>
            </a:r>
            <a:r>
              <a:rPr lang="en-US" sz="1400" dirty="0" err="1"/>
              <a:t>print_r</a:t>
            </a:r>
            <a:r>
              <a:rPr lang="en-US" sz="1400" dirty="0"/>
              <a:t>($_COOKIE);</a:t>
            </a:r>
          </a:p>
          <a:p>
            <a:r>
              <a:rPr lang="en-US" sz="1400" dirty="0"/>
              <a:t>$s="";</a:t>
            </a:r>
          </a:p>
          <a:p>
            <a:r>
              <a:rPr lang="en-US" sz="1400" dirty="0"/>
              <a:t>if (</a:t>
            </a:r>
            <a:r>
              <a:rPr lang="en-US" sz="1400" dirty="0" err="1"/>
              <a:t>isset</a:t>
            </a:r>
            <a:r>
              <a:rPr lang="en-US" sz="1400" dirty="0"/>
              <a:t>($_COOKIE["name"])) {</a:t>
            </a:r>
          </a:p>
          <a:p>
            <a:r>
              <a:rPr lang="en-US" sz="1400" dirty="0"/>
              <a:t>     $name = $_COOKIE["name"];</a:t>
            </a:r>
          </a:p>
          <a:p>
            <a:r>
              <a:rPr lang="en-US" sz="1400" dirty="0"/>
              <a:t>     $</a:t>
            </a:r>
            <a:r>
              <a:rPr lang="en-US" sz="1400" dirty="0" err="1"/>
              <a:t>lasttime</a:t>
            </a:r>
            <a:r>
              <a:rPr lang="en-US" sz="1400" dirty="0"/>
              <a:t> = date("l </a:t>
            </a:r>
            <a:r>
              <a:rPr lang="en-US" sz="1400" dirty="0" err="1"/>
              <a:t>jS</a:t>
            </a:r>
            <a:r>
              <a:rPr lang="en-US" sz="1400" dirty="0"/>
              <a:t> \of F Y h:i:s A", $_COOKIE["time"]);</a:t>
            </a:r>
          </a:p>
          <a:p>
            <a:r>
              <a:rPr lang="en-US" sz="1400" dirty="0"/>
              <a:t>     $s ="Chao ban: $name , ban da </a:t>
            </a:r>
            <a:r>
              <a:rPr lang="en-US" sz="1400" dirty="0" err="1"/>
              <a:t>truy</a:t>
            </a:r>
            <a:r>
              <a:rPr lang="en-US" sz="1400" dirty="0"/>
              <a:t> cap </a:t>
            </a:r>
            <a:r>
              <a:rPr lang="en-US" sz="1400" dirty="0" err="1"/>
              <a:t>lan</a:t>
            </a:r>
            <a:r>
              <a:rPr lang="en-US" sz="1400" dirty="0"/>
              <a:t> </a:t>
            </a:r>
            <a:r>
              <a:rPr lang="en-US" sz="1400" dirty="0" err="1"/>
              <a:t>cuoi</a:t>
            </a:r>
            <a:r>
              <a:rPr lang="en-US" sz="1400" dirty="0"/>
              <a:t> </a:t>
            </a:r>
            <a:r>
              <a:rPr lang="en-US" sz="1400" dirty="0" err="1"/>
              <a:t>vao</a:t>
            </a:r>
            <a:r>
              <a:rPr lang="en-US" sz="1400" dirty="0"/>
              <a:t>: $</a:t>
            </a:r>
            <a:r>
              <a:rPr lang="en-US" sz="1400" dirty="0" err="1"/>
              <a:t>lasttime</a:t>
            </a:r>
            <a:r>
              <a:rPr lang="en-US" sz="1400" dirty="0"/>
              <a:t> ";</a:t>
            </a:r>
          </a:p>
          <a:p>
            <a:r>
              <a:rPr lang="en-US" sz="1400" dirty="0"/>
              <a:t>}</a:t>
            </a:r>
          </a:p>
          <a:p>
            <a:r>
              <a:rPr lang="en-US" sz="1400" dirty="0" err="1"/>
              <a:t>setcookie</a:t>
            </a:r>
            <a:r>
              <a:rPr lang="en-US" sz="1400" dirty="0"/>
              <a:t>("name", "</a:t>
            </a:r>
            <a:r>
              <a:rPr lang="en-US" sz="1400" dirty="0" err="1"/>
              <a:t>abc</a:t>
            </a:r>
            <a:r>
              <a:rPr lang="en-US" sz="1400" dirty="0"/>
              <a:t>", time()+ 60*60);</a:t>
            </a:r>
          </a:p>
          <a:p>
            <a:r>
              <a:rPr lang="en-US" sz="1400" dirty="0" err="1"/>
              <a:t>setcookie</a:t>
            </a:r>
            <a:r>
              <a:rPr lang="en-US" sz="1400" dirty="0"/>
              <a:t>("time", time(), time()+60*60);</a:t>
            </a:r>
          </a:p>
          <a:p>
            <a:r>
              <a:rPr lang="en-US" sz="1400" dirty="0"/>
              <a:t>echo $s;</a:t>
            </a:r>
          </a:p>
          <a:p>
            <a:r>
              <a:rPr lang="en-US" sz="1400" dirty="0"/>
              <a:t>?&gt;</a:t>
            </a:r>
          </a:p>
          <a:p>
            <a:r>
              <a:rPr lang="en-US" sz="1400" dirty="0"/>
              <a:t>&lt;</a:t>
            </a:r>
            <a:r>
              <a:rPr lang="en-US" sz="1400" dirty="0" err="1"/>
              <a:t>hr</a:t>
            </a:r>
            <a:r>
              <a:rPr lang="en-US" sz="1400" dirty="0"/>
              <a:t>&gt;&lt;a </a:t>
            </a:r>
            <a:r>
              <a:rPr lang="en-US" sz="1400" dirty="0" err="1"/>
              <a:t>href</a:t>
            </a:r>
            <a:r>
              <a:rPr lang="en-US" sz="1400" dirty="0"/>
              <a:t>="</a:t>
            </a:r>
            <a:r>
              <a:rPr lang="en-US" sz="1400" dirty="0" err="1"/>
              <a:t>a.php</a:t>
            </a:r>
            <a:r>
              <a:rPr lang="en-US" sz="1400" dirty="0"/>
              <a:t>"&gt;</a:t>
            </a:r>
            <a:r>
              <a:rPr lang="en-US" sz="1400" dirty="0" err="1"/>
              <a:t>Trang</a:t>
            </a:r>
            <a:r>
              <a:rPr lang="en-US" sz="1400" dirty="0"/>
              <a:t> a&lt;/a&gt;</a:t>
            </a:r>
          </a:p>
        </p:txBody>
      </p:sp>
    </p:spTree>
    <p:extLst>
      <p:ext uri="{BB962C8B-B14F-4D97-AF65-F5344CB8AC3E}">
        <p14:creationId xmlns:p14="http://schemas.microsoft.com/office/powerpoint/2010/main" val="306794471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Sử</a:t>
            </a:r>
            <a:r>
              <a:rPr lang="en-US" dirty="0"/>
              <a:t> </a:t>
            </a:r>
            <a:r>
              <a:rPr lang="en-US" dirty="0" err="1"/>
              <a:t>dụng</a:t>
            </a:r>
            <a:r>
              <a:rPr lang="en-US" dirty="0"/>
              <a:t> SESSION hay COOKIE</a:t>
            </a:r>
          </a:p>
        </p:txBody>
      </p:sp>
      <p:sp>
        <p:nvSpPr>
          <p:cNvPr id="3" name="Content Placeholder 2"/>
          <p:cNvSpPr>
            <a:spLocks noGrp="1"/>
          </p:cNvSpPr>
          <p:nvPr>
            <p:ph idx="1"/>
          </p:nvPr>
        </p:nvSpPr>
        <p:spPr>
          <a:xfrm>
            <a:off x="457200" y="1600200"/>
            <a:ext cx="8229600" cy="4565104"/>
          </a:xfrm>
        </p:spPr>
        <p:txBody>
          <a:bodyPr>
            <a:noAutofit/>
          </a:bodyPr>
          <a:lstStyle/>
          <a:p>
            <a:r>
              <a:rPr lang="en-US" sz="2400" dirty="0" err="1">
                <a:latin typeface="Arial (Body)"/>
                <a:cs typeface="Adobe Arabic" pitchFamily="18" charset="-78"/>
              </a:rPr>
              <a:t>Thường</a:t>
            </a:r>
            <a:r>
              <a:rPr lang="en-US" sz="2400" dirty="0">
                <a:latin typeface="Arial (Body)"/>
                <a:cs typeface="Adobe Arabic" pitchFamily="18" charset="-78"/>
              </a:rPr>
              <a:t> session hay </a:t>
            </a:r>
            <a:r>
              <a:rPr lang="en-US" sz="2400" dirty="0" err="1">
                <a:latin typeface="Arial (Body)"/>
                <a:cs typeface="Adobe Arabic" pitchFamily="18" charset="-78"/>
              </a:rPr>
              <a:t>được</a:t>
            </a:r>
            <a:r>
              <a:rPr lang="en-US" sz="2400" dirty="0">
                <a:latin typeface="Arial (Body)"/>
                <a:cs typeface="Adobe Arabic" pitchFamily="18" charset="-78"/>
              </a:rPr>
              <a:t> </a:t>
            </a:r>
            <a:r>
              <a:rPr lang="en-US" sz="2400" dirty="0" err="1">
                <a:latin typeface="Arial (Body)"/>
                <a:cs typeface="Adobe Arabic" pitchFamily="18" charset="-78"/>
              </a:rPr>
              <a:t>sử</a:t>
            </a:r>
            <a:r>
              <a:rPr lang="en-US" sz="2400" dirty="0">
                <a:latin typeface="Arial (Body)"/>
                <a:cs typeface="Adobe Arabic" pitchFamily="18" charset="-78"/>
              </a:rPr>
              <a:t> </a:t>
            </a:r>
            <a:r>
              <a:rPr lang="en-US" sz="2400" dirty="0" err="1">
                <a:latin typeface="Arial (Body)"/>
                <a:cs typeface="Adobe Arabic" pitchFamily="18" charset="-78"/>
              </a:rPr>
              <a:t>dụng</a:t>
            </a:r>
            <a:r>
              <a:rPr lang="en-US" sz="2400" dirty="0">
                <a:latin typeface="Arial (Body)"/>
                <a:cs typeface="Adobe Arabic" pitchFamily="18" charset="-78"/>
              </a:rPr>
              <a:t> </a:t>
            </a:r>
            <a:r>
              <a:rPr lang="en-US" sz="2400" dirty="0" err="1">
                <a:latin typeface="Arial (Body)"/>
                <a:cs typeface="Adobe Arabic" pitchFamily="18" charset="-78"/>
              </a:rPr>
              <a:t>hơn</a:t>
            </a:r>
            <a:r>
              <a:rPr lang="en-US" sz="2400" dirty="0">
                <a:latin typeface="Arial (Body)"/>
                <a:cs typeface="Adobe Arabic" pitchFamily="18" charset="-78"/>
              </a:rPr>
              <a:t> </a:t>
            </a:r>
            <a:r>
              <a:rPr lang="en-US" sz="2400" dirty="0" err="1">
                <a:latin typeface="Arial (Body)"/>
                <a:cs typeface="Adobe Arabic" pitchFamily="18" charset="-78"/>
              </a:rPr>
              <a:t>vì</a:t>
            </a:r>
            <a:r>
              <a:rPr lang="en-US" sz="2400" dirty="0">
                <a:latin typeface="Arial (Body)"/>
                <a:cs typeface="Adobe Arabic" pitchFamily="18" charset="-78"/>
              </a:rPr>
              <a:t> </a:t>
            </a:r>
            <a:r>
              <a:rPr lang="en-US" sz="2400" dirty="0" err="1">
                <a:latin typeface="Arial (Body)"/>
                <a:cs typeface="Adobe Arabic" pitchFamily="18" charset="-78"/>
              </a:rPr>
              <a:t>bảo</a:t>
            </a:r>
            <a:r>
              <a:rPr lang="en-US" sz="2400" dirty="0">
                <a:latin typeface="Arial (Body)"/>
                <a:cs typeface="Adobe Arabic" pitchFamily="18" charset="-78"/>
              </a:rPr>
              <a:t> </a:t>
            </a:r>
            <a:r>
              <a:rPr lang="en-US" sz="2400" dirty="0" err="1">
                <a:latin typeface="Arial (Body)"/>
                <a:cs typeface="Adobe Arabic" pitchFamily="18" charset="-78"/>
              </a:rPr>
              <a:t>mật</a:t>
            </a:r>
            <a:r>
              <a:rPr lang="en-US" sz="2400" dirty="0">
                <a:latin typeface="Arial (Body)"/>
                <a:cs typeface="Adobe Arabic" pitchFamily="18" charset="-78"/>
              </a:rPr>
              <a:t> </a:t>
            </a:r>
            <a:r>
              <a:rPr lang="en-US" sz="2400" dirty="0" err="1">
                <a:latin typeface="Arial (Body)"/>
                <a:cs typeface="Adobe Arabic" pitchFamily="18" charset="-78"/>
              </a:rPr>
              <a:t>hoặc</a:t>
            </a:r>
            <a:r>
              <a:rPr lang="en-US" sz="2400" dirty="0">
                <a:latin typeface="Arial (Body)"/>
                <a:cs typeface="Adobe Arabic" pitchFamily="18" charset="-78"/>
              </a:rPr>
              <a:t> </a:t>
            </a:r>
            <a:r>
              <a:rPr lang="en-US" sz="2400" dirty="0" err="1">
                <a:latin typeface="Arial (Body)"/>
                <a:cs typeface="Adobe Arabic" pitchFamily="18" charset="-78"/>
              </a:rPr>
              <a:t>thiết</a:t>
            </a:r>
            <a:r>
              <a:rPr lang="en-US" sz="2400" dirty="0">
                <a:latin typeface="Arial (Body)"/>
                <a:cs typeface="Adobe Arabic" pitchFamily="18" charset="-78"/>
              </a:rPr>
              <a:t> </a:t>
            </a:r>
            <a:r>
              <a:rPr lang="en-US" sz="2400" dirty="0" err="1">
                <a:latin typeface="Arial (Body)"/>
                <a:cs typeface="Adobe Arabic" pitchFamily="18" charset="-78"/>
              </a:rPr>
              <a:t>lập</a:t>
            </a:r>
            <a:r>
              <a:rPr lang="en-US" sz="2400" dirty="0">
                <a:latin typeface="Arial (Body)"/>
                <a:cs typeface="Adobe Arabic" pitchFamily="18" charset="-78"/>
              </a:rPr>
              <a:t> </a:t>
            </a:r>
            <a:r>
              <a:rPr lang="en-US" sz="2400" dirty="0" err="1">
                <a:latin typeface="Arial (Body)"/>
                <a:cs typeface="Adobe Arabic" pitchFamily="18" charset="-78"/>
              </a:rPr>
              <a:t>trên</a:t>
            </a:r>
            <a:r>
              <a:rPr lang="en-US" sz="2400" dirty="0">
                <a:latin typeface="Arial (Body)"/>
                <a:cs typeface="Adobe Arabic" pitchFamily="18" charset="-78"/>
              </a:rPr>
              <a:t> </a:t>
            </a:r>
            <a:r>
              <a:rPr lang="en-US" sz="2400" dirty="0" err="1">
                <a:latin typeface="Arial (Body)"/>
                <a:cs typeface="Adobe Arabic" pitchFamily="18" charset="-78"/>
              </a:rPr>
              <a:t>trình</a:t>
            </a:r>
            <a:r>
              <a:rPr lang="en-US" sz="2400" dirty="0">
                <a:latin typeface="Arial (Body)"/>
                <a:cs typeface="Adobe Arabic" pitchFamily="18" charset="-78"/>
              </a:rPr>
              <a:t> </a:t>
            </a:r>
            <a:r>
              <a:rPr lang="en-US" sz="2400" dirty="0" err="1">
                <a:latin typeface="Arial (Body)"/>
                <a:cs typeface="Adobe Arabic" pitchFamily="18" charset="-78"/>
              </a:rPr>
              <a:t>duyệt</a:t>
            </a:r>
            <a:r>
              <a:rPr lang="en-US" sz="2400" dirty="0">
                <a:latin typeface="Arial (Body)"/>
                <a:cs typeface="Adobe Arabic" pitchFamily="18" charset="-78"/>
              </a:rPr>
              <a:t> </a:t>
            </a:r>
            <a:r>
              <a:rPr lang="en-US" sz="2400" dirty="0" err="1">
                <a:latin typeface="Arial (Body)"/>
                <a:cs typeface="Adobe Arabic" pitchFamily="18" charset="-78"/>
              </a:rPr>
              <a:t>của</a:t>
            </a:r>
            <a:r>
              <a:rPr lang="en-US" sz="2400" dirty="0">
                <a:latin typeface="Arial (Body)"/>
                <a:cs typeface="Adobe Arabic" pitchFamily="18" charset="-78"/>
              </a:rPr>
              <a:t> </a:t>
            </a:r>
            <a:r>
              <a:rPr lang="en-US" sz="2400" dirty="0" err="1">
                <a:latin typeface="Arial (Body)"/>
                <a:cs typeface="Adobe Arabic" pitchFamily="18" charset="-78"/>
              </a:rPr>
              <a:t>người</a:t>
            </a:r>
            <a:r>
              <a:rPr lang="en-US" sz="2400" dirty="0">
                <a:latin typeface="Arial (Body)"/>
                <a:cs typeface="Adobe Arabic" pitchFamily="18" charset="-78"/>
              </a:rPr>
              <a:t> </a:t>
            </a:r>
            <a:r>
              <a:rPr lang="en-US" sz="2400" dirty="0" err="1">
                <a:latin typeface="Arial (Body)"/>
                <a:cs typeface="Adobe Arabic" pitchFamily="18" charset="-78"/>
              </a:rPr>
              <a:t>sử</a:t>
            </a:r>
            <a:r>
              <a:rPr lang="en-US" sz="2400" dirty="0">
                <a:latin typeface="Arial (Body)"/>
                <a:cs typeface="Adobe Arabic" pitchFamily="18" charset="-78"/>
              </a:rPr>
              <a:t> </a:t>
            </a:r>
            <a:r>
              <a:rPr lang="en-US" sz="2400" dirty="0" err="1">
                <a:latin typeface="Arial (Body)"/>
                <a:cs typeface="Adobe Arabic" pitchFamily="18" charset="-78"/>
              </a:rPr>
              <a:t>dụng</a:t>
            </a:r>
            <a:r>
              <a:rPr lang="en-US" sz="2400" dirty="0">
                <a:latin typeface="Arial (Body)"/>
                <a:cs typeface="Adobe Arabic" pitchFamily="18" charset="-78"/>
              </a:rPr>
              <a:t>.</a:t>
            </a:r>
          </a:p>
          <a:p>
            <a:r>
              <a:rPr lang="vi-VN" sz="2400" dirty="0">
                <a:cs typeface="Adobe Arabic" pitchFamily="18" charset="-78"/>
              </a:rPr>
              <a:t>Trong một số trường hợp browser đã được thiết lập để không chấp nhận cookie, lúc đó session vẫn sử dụng được bằng cách truyền session ID giữa các trang web qua URL</a:t>
            </a:r>
            <a:r>
              <a:rPr lang="en-US" sz="2400" dirty="0">
                <a:latin typeface="Adobe Arabic" pitchFamily="18" charset="-78"/>
                <a:cs typeface="Adobe Arabic" pitchFamily="18" charset="-78"/>
              </a:rPr>
              <a:t>.</a:t>
            </a:r>
            <a:endParaRPr lang="vi-VN" sz="2400" dirty="0">
              <a:cs typeface="Adobe Arabic" pitchFamily="18" charset="-78"/>
            </a:endParaRPr>
          </a:p>
          <a:p>
            <a:r>
              <a:rPr lang="en-US" sz="2400" dirty="0" err="1">
                <a:latin typeface="Arial Body"/>
                <a:cs typeface="Adobe Arabic" pitchFamily="18" charset="-78"/>
              </a:rPr>
              <a:t>Nếu</a:t>
            </a:r>
            <a:r>
              <a:rPr lang="en-US" sz="2400" dirty="0">
                <a:latin typeface="Arial Body"/>
                <a:cs typeface="Adobe Arabic" pitchFamily="18" charset="-78"/>
              </a:rPr>
              <a:t> </a:t>
            </a:r>
            <a:r>
              <a:rPr lang="en-US" sz="2400" dirty="0" err="1">
                <a:latin typeface="Arial Body"/>
                <a:cs typeface="Adobe Arabic" pitchFamily="18" charset="-78"/>
              </a:rPr>
              <a:t>các</a:t>
            </a:r>
            <a:r>
              <a:rPr lang="en-US" sz="2400" dirty="0">
                <a:latin typeface="Arial Body"/>
                <a:cs typeface="Adobe Arabic" pitchFamily="18" charset="-78"/>
              </a:rPr>
              <a:t> </a:t>
            </a:r>
            <a:r>
              <a:rPr lang="en-US" sz="2400" dirty="0" err="1">
                <a:latin typeface="Arial Body"/>
                <a:cs typeface="Adobe Arabic" pitchFamily="18" charset="-78"/>
              </a:rPr>
              <a:t>dữ</a:t>
            </a:r>
            <a:r>
              <a:rPr lang="en-US" sz="2400" dirty="0">
                <a:latin typeface="Arial Body"/>
                <a:cs typeface="Adobe Arabic" pitchFamily="18" charset="-78"/>
              </a:rPr>
              <a:t> </a:t>
            </a:r>
            <a:r>
              <a:rPr lang="en-US" sz="2400" dirty="0" err="1">
                <a:latin typeface="Arial Body"/>
                <a:cs typeface="Adobe Arabic" pitchFamily="18" charset="-78"/>
              </a:rPr>
              <a:t>liệu</a:t>
            </a:r>
            <a:r>
              <a:rPr lang="en-US" sz="2400" dirty="0">
                <a:latin typeface="Arial Body"/>
                <a:cs typeface="Adobe Arabic" pitchFamily="18" charset="-78"/>
              </a:rPr>
              <a:t> </a:t>
            </a:r>
            <a:r>
              <a:rPr lang="en-US" sz="2400" dirty="0" err="1">
                <a:latin typeface="Arial Body"/>
                <a:cs typeface="Adobe Arabic" pitchFamily="18" charset="-78"/>
              </a:rPr>
              <a:t>được</a:t>
            </a:r>
            <a:r>
              <a:rPr lang="en-US" sz="2400" dirty="0">
                <a:latin typeface="Arial Body"/>
                <a:cs typeface="Adobe Arabic" pitchFamily="18" charset="-78"/>
              </a:rPr>
              <a:t> </a:t>
            </a:r>
            <a:r>
              <a:rPr lang="en-US" sz="2400" dirty="0" err="1">
                <a:latin typeface="Arial Body"/>
                <a:cs typeface="Adobe Arabic" pitchFamily="18" charset="-78"/>
              </a:rPr>
              <a:t>lưu</a:t>
            </a:r>
            <a:r>
              <a:rPr lang="en-US" sz="2400" dirty="0">
                <a:latin typeface="Arial Body"/>
                <a:cs typeface="Adobe Arabic" pitchFamily="18" charset="-78"/>
              </a:rPr>
              <a:t> </a:t>
            </a:r>
            <a:r>
              <a:rPr lang="en-US" sz="2400" dirty="0" err="1">
                <a:latin typeface="Arial Body"/>
                <a:cs typeface="Adobe Arabic" pitchFamily="18" charset="-78"/>
              </a:rPr>
              <a:t>trên</a:t>
            </a:r>
            <a:r>
              <a:rPr lang="en-US" sz="2400" dirty="0">
                <a:latin typeface="Arial Body"/>
                <a:cs typeface="Adobe Arabic" pitchFamily="18" charset="-78"/>
              </a:rPr>
              <a:t> server, ta </a:t>
            </a:r>
            <a:r>
              <a:rPr lang="en-US" sz="2400" dirty="0" err="1">
                <a:latin typeface="Arial Body"/>
                <a:cs typeface="Adobe Arabic" pitchFamily="18" charset="-78"/>
              </a:rPr>
              <a:t>chỉ</a:t>
            </a:r>
            <a:r>
              <a:rPr lang="en-US" sz="2400" dirty="0">
                <a:latin typeface="Arial Body"/>
                <a:cs typeface="Adobe Arabic" pitchFamily="18" charset="-78"/>
              </a:rPr>
              <a:t> </a:t>
            </a:r>
            <a:r>
              <a:rPr lang="en-US" sz="2400" dirty="0" err="1">
                <a:latin typeface="Arial Body"/>
                <a:cs typeface="Adobe Arabic" pitchFamily="18" charset="-78"/>
              </a:rPr>
              <a:t>cần</a:t>
            </a:r>
            <a:r>
              <a:rPr lang="en-US" sz="2400" dirty="0">
                <a:latin typeface="Arial Body"/>
                <a:cs typeface="Adobe Arabic" pitchFamily="18" charset="-78"/>
              </a:rPr>
              <a:t> </a:t>
            </a:r>
            <a:r>
              <a:rPr lang="en-US" sz="2400" dirty="0" err="1">
                <a:latin typeface="Arial Body"/>
                <a:cs typeface="Adobe Arabic" pitchFamily="18" charset="-78"/>
              </a:rPr>
              <a:t>truyền</a:t>
            </a:r>
            <a:r>
              <a:rPr lang="en-US" sz="2400" dirty="0">
                <a:latin typeface="Arial Body"/>
                <a:cs typeface="Adobe Arabic" pitchFamily="18" charset="-78"/>
              </a:rPr>
              <a:t> </a:t>
            </a:r>
            <a:r>
              <a:rPr lang="en-US" sz="2400" dirty="0" err="1">
                <a:latin typeface="Arial Body"/>
                <a:cs typeface="Adobe Arabic" pitchFamily="18" charset="-78"/>
              </a:rPr>
              <a:t>session_id</a:t>
            </a:r>
            <a:r>
              <a:rPr lang="en-US" sz="2400" dirty="0">
                <a:latin typeface="Arial Body"/>
                <a:cs typeface="Adobe Arabic" pitchFamily="18" charset="-78"/>
              </a:rPr>
              <a:t> </a:t>
            </a:r>
            <a:r>
              <a:rPr lang="en-US" sz="2400" dirty="0" err="1">
                <a:latin typeface="Arial Body"/>
                <a:cs typeface="Adobe Arabic" pitchFamily="18" charset="-78"/>
              </a:rPr>
              <a:t>giữa</a:t>
            </a:r>
            <a:r>
              <a:rPr lang="en-US" sz="2400" dirty="0">
                <a:latin typeface="Arial Body"/>
                <a:cs typeface="Adobe Arabic" pitchFamily="18" charset="-78"/>
              </a:rPr>
              <a:t> client-server </a:t>
            </a:r>
            <a:r>
              <a:rPr lang="en-US" sz="2400" dirty="0" err="1">
                <a:latin typeface="Arial Body"/>
                <a:cs typeface="Adobe Arabic" pitchFamily="18" charset="-78"/>
              </a:rPr>
              <a:t>là</a:t>
            </a:r>
            <a:r>
              <a:rPr lang="en-US" sz="2400" dirty="0">
                <a:latin typeface="Arial Body"/>
                <a:cs typeface="Adobe Arabic" pitchFamily="18" charset="-78"/>
              </a:rPr>
              <a:t> </a:t>
            </a:r>
            <a:r>
              <a:rPr lang="en-US" sz="2400" dirty="0" err="1">
                <a:latin typeface="Arial Body"/>
                <a:cs typeface="Adobe Arabic" pitchFamily="18" charset="-78"/>
              </a:rPr>
              <a:t>có</a:t>
            </a:r>
            <a:r>
              <a:rPr lang="en-US" sz="2400" dirty="0">
                <a:latin typeface="Arial Body"/>
                <a:cs typeface="Adobe Arabic" pitchFamily="18" charset="-78"/>
              </a:rPr>
              <a:t> </a:t>
            </a:r>
            <a:r>
              <a:rPr lang="en-US" sz="2400" dirty="0" err="1">
                <a:latin typeface="Arial Body"/>
                <a:cs typeface="Adobe Arabic" pitchFamily="18" charset="-78"/>
              </a:rPr>
              <a:t>thể</a:t>
            </a:r>
            <a:r>
              <a:rPr lang="en-US" sz="2400" dirty="0">
                <a:latin typeface="Arial Body"/>
                <a:cs typeface="Adobe Arabic" pitchFamily="18" charset="-78"/>
              </a:rPr>
              <a:t> </a:t>
            </a:r>
            <a:r>
              <a:rPr lang="en-US" sz="2400" dirty="0" err="1">
                <a:latin typeface="Arial Body"/>
                <a:cs typeface="Adobe Arabic" pitchFamily="18" charset="-78"/>
              </a:rPr>
              <a:t>quản</a:t>
            </a:r>
            <a:r>
              <a:rPr lang="en-US" sz="2400" dirty="0">
                <a:latin typeface="Arial Body"/>
                <a:cs typeface="Adobe Arabic" pitchFamily="18" charset="-78"/>
              </a:rPr>
              <a:t> </a:t>
            </a:r>
            <a:r>
              <a:rPr lang="en-US" sz="2400" dirty="0" err="1">
                <a:latin typeface="Arial Body"/>
                <a:cs typeface="Adobe Arabic" pitchFamily="18" charset="-78"/>
              </a:rPr>
              <a:t>lý</a:t>
            </a:r>
            <a:r>
              <a:rPr lang="en-US" sz="2400" dirty="0">
                <a:latin typeface="Arial Body"/>
                <a:cs typeface="Adobe Arabic" pitchFamily="18" charset="-78"/>
              </a:rPr>
              <a:t> </a:t>
            </a:r>
            <a:r>
              <a:rPr lang="en-US" sz="2400" dirty="0" err="1">
                <a:latin typeface="Arial Body"/>
                <a:cs typeface="Adobe Arabic" pitchFamily="18" charset="-78"/>
              </a:rPr>
              <a:t>được</a:t>
            </a:r>
            <a:r>
              <a:rPr lang="en-US" sz="2400" dirty="0">
                <a:latin typeface="Arial Body"/>
                <a:cs typeface="Adobe Arabic" pitchFamily="18" charset="-78"/>
              </a:rPr>
              <a:t> </a:t>
            </a:r>
            <a:r>
              <a:rPr lang="en-US" sz="2400" dirty="0" err="1">
                <a:latin typeface="Arial Body"/>
                <a:cs typeface="Adobe Arabic" pitchFamily="18" charset="-78"/>
              </a:rPr>
              <a:t>các</a:t>
            </a:r>
            <a:r>
              <a:rPr lang="en-US" sz="2400" dirty="0">
                <a:latin typeface="Arial Body"/>
                <a:cs typeface="Adobe Arabic" pitchFamily="18" charset="-78"/>
              </a:rPr>
              <a:t> </a:t>
            </a:r>
            <a:r>
              <a:rPr lang="en-US" sz="2400" dirty="0" err="1">
                <a:latin typeface="Arial Body"/>
                <a:cs typeface="Adobe Arabic" pitchFamily="18" charset="-78"/>
              </a:rPr>
              <a:t>phiên</a:t>
            </a:r>
            <a:r>
              <a:rPr lang="en-US" sz="2400" dirty="0">
                <a:latin typeface="Arial Body"/>
                <a:cs typeface="Adobe Arabic" pitchFamily="18" charset="-78"/>
              </a:rPr>
              <a:t> </a:t>
            </a:r>
            <a:r>
              <a:rPr lang="en-US" sz="2400" dirty="0" err="1">
                <a:latin typeface="Arial Body"/>
                <a:cs typeface="Adobe Arabic" pitchFamily="18" charset="-78"/>
              </a:rPr>
              <a:t>làm</a:t>
            </a:r>
            <a:r>
              <a:rPr lang="en-US" sz="2400" dirty="0">
                <a:latin typeface="Arial Body"/>
                <a:cs typeface="Adobe Arabic" pitchFamily="18" charset="-78"/>
              </a:rPr>
              <a:t> </a:t>
            </a:r>
            <a:r>
              <a:rPr lang="en-US" sz="2400" dirty="0" err="1">
                <a:latin typeface="Arial Body"/>
                <a:cs typeface="Adobe Arabic" pitchFamily="18" charset="-78"/>
              </a:rPr>
              <a:t>việc</a:t>
            </a:r>
            <a:r>
              <a:rPr lang="en-US" sz="2400" dirty="0">
                <a:latin typeface="Arial Body"/>
                <a:cs typeface="Adobe Arabic" pitchFamily="18" charset="-78"/>
              </a:rPr>
              <a:t> </a:t>
            </a:r>
            <a:r>
              <a:rPr lang="en-US" sz="2400" dirty="0" err="1">
                <a:latin typeface="Arial Body"/>
                <a:cs typeface="Adobe Arabic" pitchFamily="18" charset="-78"/>
              </a:rPr>
              <a:t>giữa</a:t>
            </a:r>
            <a:r>
              <a:rPr lang="en-US" sz="2400" dirty="0">
                <a:latin typeface="Arial Body"/>
                <a:cs typeface="Adobe Arabic" pitchFamily="18" charset="-78"/>
              </a:rPr>
              <a:t> client-server</a:t>
            </a:r>
            <a:r>
              <a:rPr lang="en-US" sz="2400" dirty="0">
                <a:latin typeface="Adobe Arabic" pitchFamily="18" charset="-78"/>
                <a:cs typeface="Adobe Arabic" pitchFamily="18" charset="-78"/>
              </a:rPr>
              <a:t>.</a:t>
            </a:r>
          </a:p>
          <a:p>
            <a:r>
              <a:rPr lang="vi-VN" sz="2400" dirty="0">
                <a:cs typeface="Adobe Arabic" pitchFamily="18" charset="-78"/>
              </a:rPr>
              <a:t>Bảo mật: càng ít thông tin được truyền tải qua lại giữa browser và client càng tốt, và càng ít thông tin được lưu trữ tại client càng tốt.</a:t>
            </a:r>
            <a:endParaRPr lang="en-US" sz="2400" dirty="0">
              <a:latin typeface="Adobe Arabic" pitchFamily="18" charset="-78"/>
              <a:cs typeface="Adobe Arabic" pitchFamily="18" charset="-78"/>
            </a:endParaRPr>
          </a:p>
        </p:txBody>
      </p:sp>
    </p:spTree>
    <p:extLst>
      <p:ext uri="{BB962C8B-B14F-4D97-AF65-F5344CB8AC3E}">
        <p14:creationId xmlns:p14="http://schemas.microsoft.com/office/powerpoint/2010/main" val="294363548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Tổng</a:t>
            </a:r>
            <a:r>
              <a:rPr lang="en-US" dirty="0"/>
              <a:t> </a:t>
            </a:r>
            <a:r>
              <a:rPr lang="en-US" dirty="0" err="1"/>
              <a:t>kết</a:t>
            </a:r>
            <a:endParaRPr lang="en-US" dirty="0"/>
          </a:p>
        </p:txBody>
      </p:sp>
      <p:sp>
        <p:nvSpPr>
          <p:cNvPr id="3" name="Content Placeholder 2"/>
          <p:cNvSpPr>
            <a:spLocks noGrp="1"/>
          </p:cNvSpPr>
          <p:nvPr>
            <p:ph idx="1"/>
          </p:nvPr>
        </p:nvSpPr>
        <p:spPr/>
        <p:txBody>
          <a:bodyPr>
            <a:normAutofit lnSpcReduction="10000"/>
          </a:bodyPr>
          <a:lstStyle/>
          <a:p>
            <a:r>
              <a:rPr lang="en-US" dirty="0" err="1"/>
              <a:t>Mảng</a:t>
            </a:r>
            <a:r>
              <a:rPr lang="en-US" dirty="0"/>
              <a:t>: </a:t>
            </a:r>
            <a:r>
              <a:rPr lang="en-US" dirty="0" err="1"/>
              <a:t>Cách</a:t>
            </a:r>
            <a:r>
              <a:rPr lang="en-US" dirty="0"/>
              <a:t> </a:t>
            </a:r>
            <a:r>
              <a:rPr lang="en-US" dirty="0" err="1"/>
              <a:t>tạo</a:t>
            </a:r>
            <a:r>
              <a:rPr lang="en-US" dirty="0"/>
              <a:t>, </a:t>
            </a:r>
            <a:r>
              <a:rPr lang="en-US" dirty="0" err="1"/>
              <a:t>truy</a:t>
            </a:r>
            <a:r>
              <a:rPr lang="en-US" dirty="0"/>
              <a:t> </a:t>
            </a:r>
            <a:r>
              <a:rPr lang="en-US" dirty="0" err="1"/>
              <a:t>xuất</a:t>
            </a:r>
            <a:r>
              <a:rPr lang="en-US" dirty="0"/>
              <a:t>, </a:t>
            </a:r>
            <a:r>
              <a:rPr lang="en-US" dirty="0" err="1"/>
              <a:t>duyệt</a:t>
            </a:r>
            <a:r>
              <a:rPr lang="en-US" dirty="0"/>
              <a:t>, </a:t>
            </a:r>
            <a:r>
              <a:rPr lang="en-US" dirty="0" err="1"/>
              <a:t>thêm</a:t>
            </a:r>
            <a:r>
              <a:rPr lang="en-US" dirty="0"/>
              <a:t>, </a:t>
            </a:r>
            <a:r>
              <a:rPr lang="en-US" dirty="0" err="1"/>
              <a:t>xóa</a:t>
            </a:r>
            <a:r>
              <a:rPr lang="en-US" dirty="0"/>
              <a:t> </a:t>
            </a:r>
            <a:r>
              <a:rPr lang="en-US" dirty="0" err="1"/>
              <a:t>phần</a:t>
            </a:r>
            <a:r>
              <a:rPr lang="en-US" dirty="0"/>
              <a:t> </a:t>
            </a:r>
            <a:r>
              <a:rPr lang="en-US" dirty="0" err="1"/>
              <a:t>tử</a:t>
            </a:r>
            <a:endParaRPr lang="en-US" dirty="0"/>
          </a:p>
          <a:p>
            <a:r>
              <a:rPr lang="en-US" dirty="0" err="1"/>
              <a:t>Các</a:t>
            </a:r>
            <a:r>
              <a:rPr lang="en-US" dirty="0"/>
              <a:t> </a:t>
            </a:r>
            <a:r>
              <a:rPr lang="en-US" dirty="0" err="1"/>
              <a:t>hàm</a:t>
            </a:r>
            <a:r>
              <a:rPr lang="en-US" dirty="0"/>
              <a:t> </a:t>
            </a:r>
            <a:r>
              <a:rPr lang="en-US" dirty="0" err="1"/>
              <a:t>trên</a:t>
            </a:r>
            <a:r>
              <a:rPr lang="en-US" dirty="0"/>
              <a:t> </a:t>
            </a:r>
            <a:r>
              <a:rPr lang="en-US" dirty="0" err="1"/>
              <a:t>mảng</a:t>
            </a:r>
            <a:r>
              <a:rPr lang="en-US" dirty="0"/>
              <a:t>: sort, Count, </a:t>
            </a:r>
            <a:r>
              <a:rPr lang="en-US" dirty="0" err="1"/>
              <a:t>is_array</a:t>
            </a:r>
            <a:r>
              <a:rPr lang="en-US" dirty="0"/>
              <a:t>, </a:t>
            </a:r>
            <a:r>
              <a:rPr lang="en-US" dirty="0" err="1"/>
              <a:t>in_array</a:t>
            </a:r>
            <a:r>
              <a:rPr lang="en-US"/>
              <a:t>,…</a:t>
            </a:r>
            <a:endParaRPr lang="en-US" dirty="0"/>
          </a:p>
          <a:p>
            <a:r>
              <a:rPr lang="en-US" dirty="0" err="1"/>
              <a:t>Các</a:t>
            </a:r>
            <a:r>
              <a:rPr lang="en-US" dirty="0"/>
              <a:t> </a:t>
            </a:r>
            <a:r>
              <a:rPr lang="en-US" dirty="0" err="1"/>
              <a:t>hàm</a:t>
            </a:r>
            <a:r>
              <a:rPr lang="en-US" dirty="0"/>
              <a:t> </a:t>
            </a:r>
            <a:r>
              <a:rPr lang="en-US" dirty="0" err="1"/>
              <a:t>có</a:t>
            </a:r>
            <a:r>
              <a:rPr lang="en-US" dirty="0"/>
              <a:t> </a:t>
            </a:r>
            <a:r>
              <a:rPr lang="en-US" dirty="0" err="1"/>
              <a:t>sẵn</a:t>
            </a:r>
            <a:r>
              <a:rPr lang="en-US" dirty="0"/>
              <a:t> </a:t>
            </a:r>
            <a:r>
              <a:rPr lang="en-US" dirty="0" err="1"/>
              <a:t>trên</a:t>
            </a:r>
            <a:r>
              <a:rPr lang="en-US" dirty="0"/>
              <a:t> </a:t>
            </a:r>
            <a:r>
              <a:rPr lang="en-US" dirty="0" err="1"/>
              <a:t>php</a:t>
            </a:r>
            <a:endParaRPr lang="en-US" dirty="0"/>
          </a:p>
          <a:p>
            <a:pPr lvl="1"/>
            <a:r>
              <a:rPr lang="en-US" dirty="0" err="1"/>
              <a:t>Gửi</a:t>
            </a:r>
            <a:r>
              <a:rPr lang="en-US" dirty="0"/>
              <a:t> </a:t>
            </a:r>
            <a:r>
              <a:rPr lang="en-US" dirty="0" err="1"/>
              <a:t>nhận</a:t>
            </a:r>
            <a:r>
              <a:rPr lang="en-US" dirty="0"/>
              <a:t> </a:t>
            </a:r>
            <a:r>
              <a:rPr lang="en-US" dirty="0" err="1"/>
              <a:t>dữ</a:t>
            </a:r>
            <a:r>
              <a:rPr lang="en-US" dirty="0"/>
              <a:t> </a:t>
            </a:r>
            <a:r>
              <a:rPr lang="en-US" dirty="0" err="1"/>
              <a:t>liệu</a:t>
            </a:r>
            <a:r>
              <a:rPr lang="en-US" dirty="0"/>
              <a:t> client-server: $_GET, $_POST, $_REQUEST, $_FILES</a:t>
            </a:r>
          </a:p>
          <a:p>
            <a:pPr lvl="1"/>
            <a:r>
              <a:rPr lang="en-US" dirty="0"/>
              <a:t>$_SERVER</a:t>
            </a:r>
          </a:p>
          <a:p>
            <a:pPr lvl="1"/>
            <a:r>
              <a:rPr lang="en-US" dirty="0" err="1"/>
              <a:t>Quản</a:t>
            </a:r>
            <a:r>
              <a:rPr lang="en-US" dirty="0"/>
              <a:t> </a:t>
            </a:r>
            <a:r>
              <a:rPr lang="en-US" dirty="0" err="1"/>
              <a:t>lý</a:t>
            </a:r>
            <a:r>
              <a:rPr lang="en-US" dirty="0"/>
              <a:t> </a:t>
            </a:r>
            <a:r>
              <a:rPr lang="en-US" dirty="0" err="1"/>
              <a:t>phiên</a:t>
            </a:r>
            <a:r>
              <a:rPr lang="en-US" dirty="0"/>
              <a:t> </a:t>
            </a:r>
            <a:r>
              <a:rPr lang="en-US" dirty="0" err="1"/>
              <a:t>làm</a:t>
            </a:r>
            <a:r>
              <a:rPr lang="en-US" dirty="0"/>
              <a:t> </a:t>
            </a:r>
            <a:r>
              <a:rPr lang="en-US" dirty="0" err="1"/>
              <a:t>việc</a:t>
            </a:r>
            <a:r>
              <a:rPr lang="en-US" dirty="0"/>
              <a:t>: $_SESSION, $_COOKIE</a:t>
            </a:r>
          </a:p>
          <a:p>
            <a:pPr lvl="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Ví</a:t>
            </a:r>
            <a:r>
              <a:rPr lang="en-US" dirty="0"/>
              <a:t> </a:t>
            </a:r>
            <a:r>
              <a:rPr lang="en-US" dirty="0" err="1"/>
              <a:t>dụ</a:t>
            </a:r>
            <a:endParaRPr lang="en-US" dirty="0"/>
          </a:p>
        </p:txBody>
      </p:sp>
      <p:sp>
        <p:nvSpPr>
          <p:cNvPr id="3" name="Content Placeholder 2"/>
          <p:cNvSpPr>
            <a:spLocks noGrp="1"/>
          </p:cNvSpPr>
          <p:nvPr>
            <p:ph idx="1"/>
          </p:nvPr>
        </p:nvSpPr>
        <p:spPr>
          <a:xfrm>
            <a:off x="457200" y="1600200"/>
            <a:ext cx="4546848" cy="4525963"/>
          </a:xfrm>
        </p:spPr>
        <p:txBody>
          <a:bodyPr/>
          <a:lstStyle/>
          <a:p>
            <a:pPr lvl="1">
              <a:buNone/>
            </a:pPr>
            <a:r>
              <a:rPr lang="en-US" dirty="0"/>
              <a:t>&lt;?</a:t>
            </a:r>
            <a:r>
              <a:rPr lang="en-US" dirty="0" err="1"/>
              <a:t>php</a:t>
            </a:r>
            <a:endParaRPr lang="en-US" dirty="0"/>
          </a:p>
          <a:p>
            <a:pPr lvl="2">
              <a:buNone/>
            </a:pPr>
            <a:r>
              <a:rPr lang="en-US" dirty="0"/>
              <a:t>$</a:t>
            </a:r>
            <a:r>
              <a:rPr lang="en-US" dirty="0" err="1"/>
              <a:t>arr</a:t>
            </a:r>
            <a:r>
              <a:rPr lang="en-US" dirty="0"/>
              <a:t> = array(); //</a:t>
            </a:r>
            <a:r>
              <a:rPr lang="en-US" dirty="0" err="1"/>
              <a:t>mảng</a:t>
            </a:r>
            <a:r>
              <a:rPr lang="en-US" dirty="0"/>
              <a:t> </a:t>
            </a:r>
            <a:r>
              <a:rPr lang="en-US" dirty="0" err="1"/>
              <a:t>rỗng</a:t>
            </a:r>
            <a:endParaRPr lang="en-US" dirty="0"/>
          </a:p>
          <a:p>
            <a:pPr lvl="2">
              <a:buNone/>
            </a:pPr>
            <a:r>
              <a:rPr lang="en-US" dirty="0"/>
              <a:t>$</a:t>
            </a:r>
            <a:r>
              <a:rPr lang="en-US" dirty="0" err="1"/>
              <a:t>arr</a:t>
            </a:r>
            <a:r>
              <a:rPr lang="en-US" dirty="0"/>
              <a:t>[]= 10; //$</a:t>
            </a:r>
            <a:r>
              <a:rPr lang="en-US" dirty="0" err="1"/>
              <a:t>arr</a:t>
            </a:r>
            <a:r>
              <a:rPr lang="en-US" dirty="0"/>
              <a:t>[0] = 10;</a:t>
            </a:r>
          </a:p>
          <a:p>
            <a:pPr lvl="2">
              <a:buNone/>
            </a:pPr>
            <a:r>
              <a:rPr lang="en-US" dirty="0"/>
              <a:t>$</a:t>
            </a:r>
            <a:r>
              <a:rPr lang="en-US" dirty="0" err="1"/>
              <a:t>arr</a:t>
            </a:r>
            <a:r>
              <a:rPr lang="en-US" dirty="0"/>
              <a:t>["a"] = 20; </a:t>
            </a:r>
          </a:p>
          <a:p>
            <a:pPr lvl="2">
              <a:buNone/>
            </a:pPr>
            <a:r>
              <a:rPr lang="en-US" dirty="0" err="1"/>
              <a:t>print_r</a:t>
            </a:r>
            <a:r>
              <a:rPr lang="en-US" dirty="0"/>
              <a:t>($</a:t>
            </a:r>
            <a:r>
              <a:rPr lang="en-US" dirty="0" err="1"/>
              <a:t>arr</a:t>
            </a:r>
            <a:r>
              <a:rPr lang="en-US" dirty="0"/>
              <a:t>);</a:t>
            </a:r>
          </a:p>
          <a:p>
            <a:pPr lvl="2">
              <a:buNone/>
            </a:pPr>
            <a:r>
              <a:rPr lang="en-US" dirty="0"/>
              <a:t>$x ="b"; $</a:t>
            </a:r>
            <a:r>
              <a:rPr lang="en-US" dirty="0" err="1"/>
              <a:t>arr</a:t>
            </a:r>
            <a:r>
              <a:rPr lang="en-US" dirty="0"/>
              <a:t>[$x] = 15; </a:t>
            </a:r>
          </a:p>
          <a:p>
            <a:pPr lvl="2">
              <a:buNone/>
            </a:pPr>
            <a:r>
              <a:rPr lang="en-US" dirty="0" err="1"/>
              <a:t>var_dump</a:t>
            </a:r>
            <a:r>
              <a:rPr lang="en-US" dirty="0"/>
              <a:t>($</a:t>
            </a:r>
            <a:r>
              <a:rPr lang="en-US" dirty="0" err="1"/>
              <a:t>arr</a:t>
            </a:r>
            <a:r>
              <a:rPr lang="en-US" dirty="0"/>
              <a:t>);</a:t>
            </a:r>
          </a:p>
          <a:p>
            <a:pPr marL="0" indent="0">
              <a:buNone/>
            </a:pPr>
            <a:r>
              <a:rPr lang="en-US" dirty="0"/>
              <a:t>?&gt;</a:t>
            </a:r>
          </a:p>
        </p:txBody>
      </p:sp>
      <p:sp>
        <p:nvSpPr>
          <p:cNvPr id="4" name="TextBox 3"/>
          <p:cNvSpPr txBox="1"/>
          <p:nvPr/>
        </p:nvSpPr>
        <p:spPr>
          <a:xfrm>
            <a:off x="5580112" y="2060848"/>
            <a:ext cx="2284600" cy="1477328"/>
          </a:xfrm>
          <a:prstGeom prst="rect">
            <a:avLst/>
          </a:prstGeom>
          <a:noFill/>
          <a:ln>
            <a:solidFill>
              <a:schemeClr val="accent1"/>
            </a:solidFill>
          </a:ln>
        </p:spPr>
        <p:txBody>
          <a:bodyPr wrap="square" rtlCol="0">
            <a:spAutoFit/>
          </a:bodyPr>
          <a:lstStyle/>
          <a:p>
            <a:r>
              <a:rPr lang="en-US" dirty="0"/>
              <a:t>Array</a:t>
            </a:r>
          </a:p>
          <a:p>
            <a:r>
              <a:rPr lang="en-US" dirty="0"/>
              <a:t>(</a:t>
            </a:r>
          </a:p>
          <a:p>
            <a:r>
              <a:rPr lang="en-US" dirty="0"/>
              <a:t>    [0] =&gt; 10</a:t>
            </a:r>
          </a:p>
          <a:p>
            <a:r>
              <a:rPr lang="en-US" dirty="0"/>
              <a:t>    [a] =&gt; 20</a:t>
            </a:r>
          </a:p>
          <a:p>
            <a:r>
              <a:rPr lang="en-US" dirty="0"/>
              <a:t>)</a:t>
            </a:r>
          </a:p>
        </p:txBody>
      </p:sp>
      <p:sp>
        <p:nvSpPr>
          <p:cNvPr id="7" name="TextBox 6"/>
          <p:cNvSpPr txBox="1"/>
          <p:nvPr/>
        </p:nvSpPr>
        <p:spPr>
          <a:xfrm>
            <a:off x="5580112" y="3645024"/>
            <a:ext cx="2361544" cy="1200329"/>
          </a:xfrm>
          <a:prstGeom prst="rect">
            <a:avLst/>
          </a:prstGeom>
          <a:noFill/>
          <a:ln>
            <a:solidFill>
              <a:schemeClr val="accent1"/>
            </a:solidFill>
          </a:ln>
        </p:spPr>
        <p:txBody>
          <a:bodyPr wrap="none" rtlCol="0">
            <a:spAutoFit/>
          </a:bodyPr>
          <a:lstStyle/>
          <a:p>
            <a:r>
              <a:rPr lang="en-US" dirty="0"/>
              <a:t>array (size=3)</a:t>
            </a:r>
          </a:p>
          <a:p>
            <a:r>
              <a:rPr lang="en-US" dirty="0"/>
              <a:t>	0 =&gt; </a:t>
            </a:r>
            <a:r>
              <a:rPr lang="en-US" dirty="0" err="1"/>
              <a:t>int</a:t>
            </a:r>
            <a:r>
              <a:rPr lang="en-US" dirty="0"/>
              <a:t> 10</a:t>
            </a:r>
          </a:p>
          <a:p>
            <a:r>
              <a:rPr lang="en-US" dirty="0"/>
              <a:t>	"a" =&gt; </a:t>
            </a:r>
            <a:r>
              <a:rPr lang="en-US" dirty="0" err="1"/>
              <a:t>int</a:t>
            </a:r>
            <a:r>
              <a:rPr lang="en-US" dirty="0"/>
              <a:t> 20</a:t>
            </a:r>
          </a:p>
          <a:p>
            <a:r>
              <a:rPr lang="en-US" dirty="0"/>
              <a:t>	"b" =&gt; </a:t>
            </a:r>
            <a:r>
              <a:rPr lang="en-US" dirty="0" err="1"/>
              <a:t>int</a:t>
            </a:r>
            <a:r>
              <a:rPr lang="en-US" dirty="0"/>
              <a:t> 15</a:t>
            </a:r>
          </a:p>
        </p:txBody>
      </p:sp>
      <p:cxnSp>
        <p:nvCxnSpPr>
          <p:cNvPr id="9" name="Straight Arrow Connector 8"/>
          <p:cNvCxnSpPr/>
          <p:nvPr/>
        </p:nvCxnSpPr>
        <p:spPr>
          <a:xfrm flipV="1">
            <a:off x="3563888" y="4509120"/>
            <a:ext cx="1872208"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3275856" y="2996952"/>
            <a:ext cx="2160240" cy="64807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7005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Kiểm</a:t>
            </a:r>
            <a:r>
              <a:rPr lang="en-US" dirty="0"/>
              <a:t> </a:t>
            </a:r>
            <a:r>
              <a:rPr lang="en-US" dirty="0" err="1"/>
              <a:t>tra</a:t>
            </a:r>
            <a:r>
              <a:rPr lang="en-US" dirty="0"/>
              <a:t> </a:t>
            </a:r>
            <a:r>
              <a:rPr lang="en-US" dirty="0" err="1"/>
              <a:t>và</a:t>
            </a:r>
            <a:r>
              <a:rPr lang="en-US" dirty="0"/>
              <a:t> </a:t>
            </a:r>
            <a:r>
              <a:rPr lang="en-US" dirty="0" err="1"/>
              <a:t>xóa</a:t>
            </a:r>
            <a:r>
              <a:rPr lang="en-US" dirty="0"/>
              <a:t> </a:t>
            </a:r>
            <a:r>
              <a:rPr lang="en-US" dirty="0" err="1"/>
              <a:t>phần</a:t>
            </a:r>
            <a:r>
              <a:rPr lang="en-US" dirty="0"/>
              <a:t> </a:t>
            </a:r>
            <a:r>
              <a:rPr lang="en-US" dirty="0" err="1"/>
              <a:t>tử</a:t>
            </a:r>
            <a:r>
              <a:rPr lang="en-US" dirty="0"/>
              <a:t> </a:t>
            </a:r>
            <a:r>
              <a:rPr lang="en-US" dirty="0" err="1"/>
              <a:t>mảng</a:t>
            </a:r>
            <a:endParaRPr lang="en-US" dirty="0"/>
          </a:p>
        </p:txBody>
      </p:sp>
      <p:sp>
        <p:nvSpPr>
          <p:cNvPr id="3" name="Content Placeholder 2"/>
          <p:cNvSpPr>
            <a:spLocks noGrp="1"/>
          </p:cNvSpPr>
          <p:nvPr>
            <p:ph idx="1"/>
          </p:nvPr>
        </p:nvSpPr>
        <p:spPr/>
        <p:txBody>
          <a:bodyPr>
            <a:normAutofit fontScale="85000" lnSpcReduction="20000"/>
          </a:bodyPr>
          <a:lstStyle/>
          <a:p>
            <a:r>
              <a:rPr lang="en-US" sz="4500" dirty="0" err="1"/>
              <a:t>Hàm</a:t>
            </a:r>
            <a:r>
              <a:rPr lang="en-US" sz="4500" dirty="0"/>
              <a:t> </a:t>
            </a:r>
            <a:r>
              <a:rPr lang="en-US" sz="4500" dirty="0" err="1"/>
              <a:t>isset</a:t>
            </a:r>
            <a:r>
              <a:rPr lang="en-US" sz="4500" dirty="0"/>
              <a:t>: </a:t>
            </a:r>
            <a:r>
              <a:rPr lang="en-US" sz="4500" dirty="0" err="1"/>
              <a:t>Kiểm</a:t>
            </a:r>
            <a:r>
              <a:rPr lang="en-US" sz="4500" dirty="0"/>
              <a:t> </a:t>
            </a:r>
            <a:r>
              <a:rPr lang="en-US" sz="4500" dirty="0" err="1"/>
              <a:t>tra</a:t>
            </a:r>
            <a:r>
              <a:rPr lang="en-US" sz="4500" dirty="0"/>
              <a:t> </a:t>
            </a:r>
            <a:r>
              <a:rPr lang="en-US" sz="4500" dirty="0" err="1"/>
              <a:t>phần</a:t>
            </a:r>
            <a:r>
              <a:rPr lang="en-US" sz="4500" dirty="0"/>
              <a:t> </a:t>
            </a:r>
            <a:r>
              <a:rPr lang="en-US" sz="4500" dirty="0" err="1"/>
              <a:t>tử</a:t>
            </a:r>
            <a:r>
              <a:rPr lang="en-US" sz="4500" dirty="0"/>
              <a:t> </a:t>
            </a:r>
            <a:r>
              <a:rPr lang="en-US" sz="4500" dirty="0" err="1"/>
              <a:t>có</a:t>
            </a:r>
            <a:r>
              <a:rPr lang="en-US" sz="4500" dirty="0"/>
              <a:t> </a:t>
            </a:r>
            <a:r>
              <a:rPr lang="en-US" sz="4500" dirty="0" err="1"/>
              <a:t>thuộc</a:t>
            </a:r>
            <a:r>
              <a:rPr lang="en-US" sz="4500" dirty="0"/>
              <a:t> </a:t>
            </a:r>
            <a:r>
              <a:rPr lang="en-US" sz="4500" dirty="0" err="1"/>
              <a:t>tính</a:t>
            </a:r>
            <a:r>
              <a:rPr lang="en-US" sz="4500" dirty="0"/>
              <a:t> key </a:t>
            </a:r>
            <a:r>
              <a:rPr lang="en-US" sz="4500" dirty="0" err="1"/>
              <a:t>có</a:t>
            </a:r>
            <a:r>
              <a:rPr lang="en-US" sz="4500" dirty="0"/>
              <a:t> </a:t>
            </a:r>
            <a:r>
              <a:rPr lang="en-US" sz="4500" dirty="0" err="1"/>
              <a:t>trong</a:t>
            </a:r>
            <a:r>
              <a:rPr lang="en-US" sz="4500" dirty="0"/>
              <a:t> </a:t>
            </a:r>
            <a:r>
              <a:rPr lang="en-US" sz="4500" dirty="0" err="1"/>
              <a:t>mảng</a:t>
            </a:r>
            <a:r>
              <a:rPr lang="en-US" sz="4500" dirty="0"/>
              <a:t> hay </a:t>
            </a:r>
            <a:r>
              <a:rPr lang="en-US" sz="4500" dirty="0" err="1"/>
              <a:t>không</a:t>
            </a:r>
            <a:endParaRPr lang="en-US" sz="4500" dirty="0"/>
          </a:p>
          <a:p>
            <a:pPr lvl="1">
              <a:buNone/>
            </a:pPr>
            <a:r>
              <a:rPr lang="en-US" sz="3800" dirty="0"/>
              <a:t> </a:t>
            </a:r>
            <a:r>
              <a:rPr lang="en-US" sz="3800" dirty="0" err="1"/>
              <a:t>ví</a:t>
            </a:r>
            <a:r>
              <a:rPr lang="en-US" sz="3800" dirty="0"/>
              <a:t> </a:t>
            </a:r>
            <a:r>
              <a:rPr lang="en-US" sz="3800" dirty="0" err="1"/>
              <a:t>dụ</a:t>
            </a:r>
            <a:r>
              <a:rPr lang="en-US" sz="3800" dirty="0"/>
              <a:t>: if (</a:t>
            </a:r>
            <a:r>
              <a:rPr lang="en-US" sz="3800" dirty="0" err="1"/>
              <a:t>isset</a:t>
            </a:r>
            <a:r>
              <a:rPr lang="en-US" sz="3800" dirty="0"/>
              <a:t>($</a:t>
            </a:r>
            <a:r>
              <a:rPr lang="en-US" sz="3800" dirty="0" err="1"/>
              <a:t>arr</a:t>
            </a:r>
            <a:r>
              <a:rPr lang="en-US" sz="3800" dirty="0"/>
              <a:t>["c"])) echo "</a:t>
            </a:r>
            <a:r>
              <a:rPr lang="en-US" sz="3800" dirty="0" err="1"/>
              <a:t>có</a:t>
            </a:r>
            <a:r>
              <a:rPr lang="en-US" sz="3800" dirty="0"/>
              <a:t> </a:t>
            </a:r>
            <a:r>
              <a:rPr lang="en-US" sz="3800" dirty="0" err="1"/>
              <a:t>phần</a:t>
            </a:r>
            <a:r>
              <a:rPr lang="en-US" sz="3800" dirty="0"/>
              <a:t> </a:t>
            </a:r>
            <a:r>
              <a:rPr lang="en-US" sz="3800" dirty="0" err="1"/>
              <a:t>tử</a:t>
            </a:r>
            <a:r>
              <a:rPr lang="en-US" sz="3800" dirty="0"/>
              <a:t> c";</a:t>
            </a:r>
          </a:p>
          <a:p>
            <a:r>
              <a:rPr lang="en-US" sz="4500" dirty="0" err="1"/>
              <a:t>Hàm</a:t>
            </a:r>
            <a:r>
              <a:rPr lang="en-US" sz="4500" dirty="0"/>
              <a:t> unset: </a:t>
            </a:r>
            <a:r>
              <a:rPr lang="en-US" sz="4500" dirty="0" err="1"/>
              <a:t>Hủy</a:t>
            </a:r>
            <a:r>
              <a:rPr lang="en-US" sz="4500" dirty="0"/>
              <a:t> </a:t>
            </a:r>
            <a:r>
              <a:rPr lang="en-US" sz="4500" dirty="0" err="1"/>
              <a:t>một</a:t>
            </a:r>
            <a:r>
              <a:rPr lang="en-US" sz="4500" dirty="0"/>
              <a:t> </a:t>
            </a:r>
            <a:r>
              <a:rPr lang="en-US" sz="4500" dirty="0" err="1"/>
              <a:t>phần</a:t>
            </a:r>
            <a:r>
              <a:rPr lang="en-US" sz="4500" dirty="0"/>
              <a:t> </a:t>
            </a:r>
            <a:r>
              <a:rPr lang="en-US" sz="4500" dirty="0" err="1"/>
              <a:t>tử</a:t>
            </a:r>
            <a:r>
              <a:rPr lang="en-US" sz="4500" dirty="0"/>
              <a:t>: </a:t>
            </a:r>
            <a:r>
              <a:rPr lang="en-US" sz="4500" dirty="0" err="1"/>
              <a:t>ví</a:t>
            </a:r>
            <a:r>
              <a:rPr lang="en-US" sz="4500" dirty="0"/>
              <a:t> </a:t>
            </a:r>
            <a:r>
              <a:rPr lang="en-US" sz="4500" dirty="0" err="1"/>
              <a:t>dụ</a:t>
            </a:r>
            <a:r>
              <a:rPr lang="en-US" sz="4500" dirty="0"/>
              <a:t> unset($</a:t>
            </a:r>
            <a:r>
              <a:rPr lang="en-US" sz="4500" dirty="0" err="1"/>
              <a:t>arr</a:t>
            </a:r>
            <a:r>
              <a:rPr lang="en-US" sz="4500" dirty="0"/>
              <a:t>["a"]);</a:t>
            </a:r>
          </a:p>
          <a:p>
            <a:r>
              <a:rPr lang="en-US" sz="4500" dirty="0" err="1"/>
              <a:t>Hàm</a:t>
            </a:r>
            <a:r>
              <a:rPr lang="en-US" sz="4500" dirty="0"/>
              <a:t> </a:t>
            </a:r>
            <a:r>
              <a:rPr lang="en-US" sz="4500" dirty="0" err="1"/>
              <a:t>is_array</a:t>
            </a:r>
            <a:r>
              <a:rPr lang="en-US" sz="4500" dirty="0"/>
              <a:t> ($</a:t>
            </a:r>
            <a:r>
              <a:rPr lang="en-US" sz="4500" dirty="0" err="1"/>
              <a:t>var</a:t>
            </a:r>
            <a:r>
              <a:rPr lang="en-US" sz="4500" dirty="0"/>
              <a:t> ): </a:t>
            </a:r>
            <a:r>
              <a:rPr lang="en-US" sz="4500" dirty="0" err="1"/>
              <a:t>Kiểm</a:t>
            </a:r>
            <a:r>
              <a:rPr lang="en-US" sz="4500" dirty="0"/>
              <a:t> </a:t>
            </a:r>
            <a:r>
              <a:rPr lang="en-US" sz="4500" dirty="0" err="1"/>
              <a:t>tra</a:t>
            </a:r>
            <a:r>
              <a:rPr lang="en-US" sz="4500" dirty="0"/>
              <a:t> $</a:t>
            </a:r>
            <a:r>
              <a:rPr lang="en-US" sz="4500" dirty="0" err="1"/>
              <a:t>var</a:t>
            </a:r>
            <a:r>
              <a:rPr lang="en-US" sz="4500" dirty="0"/>
              <a:t> </a:t>
            </a:r>
            <a:r>
              <a:rPr lang="en-US" sz="4500" dirty="0" err="1"/>
              <a:t>có</a:t>
            </a:r>
            <a:r>
              <a:rPr lang="en-US" sz="4500" dirty="0"/>
              <a:t> </a:t>
            </a:r>
            <a:r>
              <a:rPr lang="en-US" sz="4500" dirty="0" err="1"/>
              <a:t>phải</a:t>
            </a:r>
            <a:r>
              <a:rPr lang="en-US" sz="4500" dirty="0"/>
              <a:t> </a:t>
            </a:r>
            <a:r>
              <a:rPr lang="en-US" sz="4500" dirty="0" err="1"/>
              <a:t>là</a:t>
            </a:r>
            <a:r>
              <a:rPr lang="en-US" sz="4500" dirty="0"/>
              <a:t> </a:t>
            </a:r>
            <a:r>
              <a:rPr lang="en-US" sz="4500" dirty="0" err="1"/>
              <a:t>một</a:t>
            </a:r>
            <a:r>
              <a:rPr lang="en-US" sz="4500" dirty="0"/>
              <a:t> </a:t>
            </a:r>
            <a:r>
              <a:rPr lang="en-US" sz="4500" dirty="0" err="1"/>
              <a:t>mảng</a:t>
            </a:r>
            <a:r>
              <a:rPr lang="en-US" sz="4500" dirty="0"/>
              <a:t> hay </a:t>
            </a:r>
            <a:r>
              <a:rPr lang="en-US" sz="4500" dirty="0" err="1"/>
              <a:t>không</a:t>
            </a:r>
            <a:r>
              <a:rPr lang="en-US" sz="4500" dirty="0"/>
              <a:t>. (</a:t>
            </a:r>
            <a:r>
              <a:rPr lang="en-US" sz="4500" dirty="0" err="1"/>
              <a:t>trả</a:t>
            </a:r>
            <a:r>
              <a:rPr lang="en-US" sz="4500" dirty="0"/>
              <a:t> </a:t>
            </a:r>
            <a:r>
              <a:rPr lang="en-US" sz="4500" dirty="0" err="1"/>
              <a:t>về</a:t>
            </a:r>
            <a:r>
              <a:rPr lang="en-US" sz="4500" dirty="0"/>
              <a:t> true </a:t>
            </a:r>
            <a:r>
              <a:rPr lang="en-US" sz="4500" dirty="0" err="1"/>
              <a:t>nếu</a:t>
            </a:r>
            <a:r>
              <a:rPr lang="en-US" sz="4500" dirty="0"/>
              <a:t> $</a:t>
            </a:r>
            <a:r>
              <a:rPr lang="en-US" sz="4500" dirty="0" err="1"/>
              <a:t>var</a:t>
            </a:r>
            <a:r>
              <a:rPr lang="en-US" sz="4500" dirty="0"/>
              <a:t> </a:t>
            </a:r>
            <a:r>
              <a:rPr lang="en-US" sz="4500" dirty="0" err="1"/>
              <a:t>là</a:t>
            </a:r>
            <a:r>
              <a:rPr lang="en-US" sz="4500" dirty="0"/>
              <a:t> </a:t>
            </a:r>
            <a:r>
              <a:rPr lang="en-US" sz="4500" dirty="0" err="1"/>
              <a:t>mảng</a:t>
            </a:r>
            <a:r>
              <a:rPr lang="en-US" sz="4500" dirty="0"/>
              <a:t>, </a:t>
            </a:r>
            <a:r>
              <a:rPr lang="en-US" sz="4500" dirty="0" err="1"/>
              <a:t>ngược</a:t>
            </a:r>
            <a:r>
              <a:rPr lang="en-US" sz="4500" dirty="0"/>
              <a:t> </a:t>
            </a:r>
            <a:r>
              <a:rPr lang="en-US" sz="4500" dirty="0" err="1"/>
              <a:t>lại</a:t>
            </a:r>
            <a:r>
              <a:rPr lang="en-US" sz="4500" dirty="0"/>
              <a:t> </a:t>
            </a:r>
            <a:r>
              <a:rPr lang="en-US" sz="4500" dirty="0" err="1"/>
              <a:t>trả</a:t>
            </a:r>
            <a:r>
              <a:rPr lang="en-US" sz="4500" dirty="0"/>
              <a:t> </a:t>
            </a:r>
            <a:r>
              <a:rPr lang="en-US" sz="4500" dirty="0" err="1"/>
              <a:t>về</a:t>
            </a:r>
            <a:r>
              <a:rPr lang="en-US" sz="4500" dirty="0"/>
              <a:t> false)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err="1"/>
              <a:t>Duyệt</a:t>
            </a:r>
            <a:r>
              <a:rPr lang="en-US" b="1" dirty="0"/>
              <a:t> </a:t>
            </a:r>
            <a:r>
              <a:rPr lang="en-US" b="1" dirty="0" err="1"/>
              <a:t>mảng</a:t>
            </a:r>
            <a:br>
              <a:rPr lang="en-US" b="1" dirty="0"/>
            </a:br>
            <a:endParaRPr lang="en-US" dirty="0"/>
          </a:p>
        </p:txBody>
      </p:sp>
      <p:sp>
        <p:nvSpPr>
          <p:cNvPr id="3" name="Content Placeholder 2"/>
          <p:cNvSpPr>
            <a:spLocks noGrp="1"/>
          </p:cNvSpPr>
          <p:nvPr>
            <p:ph idx="1"/>
          </p:nvPr>
        </p:nvSpPr>
        <p:spPr>
          <a:xfrm>
            <a:off x="457200" y="980728"/>
            <a:ext cx="8229600" cy="5400600"/>
          </a:xfrm>
        </p:spPr>
        <p:txBody>
          <a:bodyPr>
            <a:normAutofit fontScale="47500" lnSpcReduction="20000"/>
          </a:bodyPr>
          <a:lstStyle/>
          <a:p>
            <a:r>
              <a:rPr lang="en-US" sz="4500" dirty="0" err="1"/>
              <a:t>Sử</a:t>
            </a:r>
            <a:r>
              <a:rPr lang="en-US" sz="4500" dirty="0"/>
              <a:t> </a:t>
            </a:r>
            <a:r>
              <a:rPr lang="en-US" sz="4500" dirty="0" err="1"/>
              <a:t>dụng</a:t>
            </a:r>
            <a:r>
              <a:rPr lang="en-US" sz="4500" dirty="0"/>
              <a:t> </a:t>
            </a:r>
            <a:r>
              <a:rPr lang="en-US" sz="4500" dirty="0" err="1"/>
              <a:t>v</a:t>
            </a:r>
            <a:r>
              <a:rPr lang="en-US" sz="3800" dirty="0" err="1"/>
              <a:t>òng</a:t>
            </a:r>
            <a:r>
              <a:rPr lang="en-US" sz="3800" dirty="0"/>
              <a:t> </a:t>
            </a:r>
            <a:r>
              <a:rPr lang="en-US" sz="3800" dirty="0" err="1"/>
              <a:t>lặp</a:t>
            </a:r>
            <a:r>
              <a:rPr lang="en-US" sz="3800" dirty="0"/>
              <a:t> for: </a:t>
            </a:r>
            <a:r>
              <a:rPr lang="en-US" sz="3800" dirty="0" err="1"/>
              <a:t>Sử</a:t>
            </a:r>
            <a:r>
              <a:rPr lang="en-US" sz="3800" dirty="0"/>
              <a:t> </a:t>
            </a:r>
            <a:r>
              <a:rPr lang="en-US" sz="3800" dirty="0" err="1"/>
              <a:t>dụng</a:t>
            </a:r>
            <a:r>
              <a:rPr lang="en-US" sz="3800" dirty="0"/>
              <a:t> </a:t>
            </a:r>
            <a:r>
              <a:rPr lang="en-US" sz="3800" dirty="0" err="1"/>
              <a:t>cho</a:t>
            </a:r>
            <a:r>
              <a:rPr lang="en-US" sz="3800" dirty="0"/>
              <a:t> </a:t>
            </a:r>
            <a:r>
              <a:rPr lang="en-US" sz="3800" dirty="0" err="1"/>
              <a:t>mảng</a:t>
            </a:r>
            <a:r>
              <a:rPr lang="en-US" sz="3800" dirty="0"/>
              <a:t> </a:t>
            </a:r>
            <a:r>
              <a:rPr lang="en-US" sz="3800" dirty="0" err="1"/>
              <a:t>chứa</a:t>
            </a:r>
            <a:r>
              <a:rPr lang="en-US" sz="3800" dirty="0"/>
              <a:t> </a:t>
            </a:r>
            <a:r>
              <a:rPr lang="en-US" sz="3800" dirty="0" err="1"/>
              <a:t>các</a:t>
            </a:r>
            <a:r>
              <a:rPr lang="en-US" sz="3800" dirty="0"/>
              <a:t> </a:t>
            </a:r>
            <a:r>
              <a:rPr lang="en-US" sz="3800" dirty="0" err="1"/>
              <a:t>phần</a:t>
            </a:r>
            <a:r>
              <a:rPr lang="en-US" sz="3800" dirty="0"/>
              <a:t> </a:t>
            </a:r>
            <a:r>
              <a:rPr lang="en-US" sz="3800" dirty="0" err="1"/>
              <a:t>tử</a:t>
            </a:r>
            <a:r>
              <a:rPr lang="en-US" sz="3800" dirty="0"/>
              <a:t> </a:t>
            </a:r>
            <a:r>
              <a:rPr lang="en-US" sz="3800" dirty="0" err="1"/>
              <a:t>có</a:t>
            </a:r>
            <a:r>
              <a:rPr lang="en-US" sz="3800" dirty="0"/>
              <a:t> </a:t>
            </a:r>
            <a:r>
              <a:rPr lang="en-US" sz="3800" dirty="0" err="1"/>
              <a:t>chỉ</a:t>
            </a:r>
            <a:r>
              <a:rPr lang="en-US" sz="3800" dirty="0"/>
              <a:t> </a:t>
            </a:r>
            <a:r>
              <a:rPr lang="en-US" sz="3800" dirty="0" err="1"/>
              <a:t>số</a:t>
            </a:r>
            <a:r>
              <a:rPr lang="en-US" sz="3800" dirty="0"/>
              <a:t> </a:t>
            </a:r>
            <a:r>
              <a:rPr lang="en-US" sz="3800" dirty="0" err="1"/>
              <a:t>là</a:t>
            </a:r>
            <a:r>
              <a:rPr lang="en-US" sz="3800" dirty="0"/>
              <a:t> </a:t>
            </a:r>
            <a:r>
              <a:rPr lang="en-US" sz="3800" dirty="0" err="1"/>
              <a:t>số</a:t>
            </a:r>
            <a:r>
              <a:rPr lang="en-US" sz="3800" dirty="0"/>
              <a:t> </a:t>
            </a:r>
            <a:r>
              <a:rPr lang="en-US" sz="3800" dirty="0" err="1"/>
              <a:t>nguyên</a:t>
            </a:r>
            <a:r>
              <a:rPr lang="en-US" sz="3800" dirty="0"/>
              <a:t> </a:t>
            </a:r>
            <a:r>
              <a:rPr lang="en-US" sz="3800" dirty="0" err="1"/>
              <a:t>và</a:t>
            </a:r>
            <a:r>
              <a:rPr lang="en-US" sz="3800" dirty="0"/>
              <a:t> </a:t>
            </a:r>
            <a:r>
              <a:rPr lang="en-US" sz="3800" dirty="0" err="1"/>
              <a:t>theo</a:t>
            </a:r>
            <a:r>
              <a:rPr lang="en-US" sz="3800" dirty="0"/>
              <a:t> </a:t>
            </a:r>
            <a:r>
              <a:rPr lang="en-US" sz="3800" dirty="0" err="1"/>
              <a:t>thứ</a:t>
            </a:r>
            <a:r>
              <a:rPr lang="en-US" sz="3800" dirty="0"/>
              <a:t> </a:t>
            </a:r>
            <a:r>
              <a:rPr lang="en-US" sz="3800" dirty="0" err="1"/>
              <a:t>tự</a:t>
            </a:r>
            <a:r>
              <a:rPr lang="en-US" sz="3800" dirty="0"/>
              <a:t> </a:t>
            </a:r>
            <a:r>
              <a:rPr lang="en-US" sz="3800" dirty="0" err="1"/>
              <a:t>và</a:t>
            </a:r>
            <a:r>
              <a:rPr lang="en-US" sz="3800" dirty="0"/>
              <a:t> </a:t>
            </a:r>
            <a:r>
              <a:rPr lang="en-US" sz="3800" dirty="0" err="1"/>
              <a:t>bắt</a:t>
            </a:r>
            <a:r>
              <a:rPr lang="en-US" sz="3800" dirty="0"/>
              <a:t> </a:t>
            </a:r>
            <a:r>
              <a:rPr lang="en-US" sz="3800" dirty="0" err="1"/>
              <a:t>đầu</a:t>
            </a:r>
            <a:r>
              <a:rPr lang="en-US" sz="3800" dirty="0"/>
              <a:t> </a:t>
            </a:r>
            <a:r>
              <a:rPr lang="en-US" sz="3800" dirty="0" err="1"/>
              <a:t>từ</a:t>
            </a:r>
            <a:r>
              <a:rPr lang="en-US" sz="3800" dirty="0"/>
              <a:t> </a:t>
            </a:r>
            <a:r>
              <a:rPr lang="en-US" sz="3800" dirty="0" err="1"/>
              <a:t>chỉ</a:t>
            </a:r>
            <a:r>
              <a:rPr lang="en-US" sz="3800" dirty="0"/>
              <a:t> </a:t>
            </a:r>
            <a:r>
              <a:rPr lang="en-US" sz="3800" dirty="0" err="1"/>
              <a:t>số</a:t>
            </a:r>
            <a:r>
              <a:rPr lang="en-US" sz="3800" dirty="0"/>
              <a:t> </a:t>
            </a:r>
            <a:r>
              <a:rPr lang="en-US" sz="3800" dirty="0" err="1"/>
              <a:t>xác</a:t>
            </a:r>
            <a:r>
              <a:rPr lang="en-US" sz="3800" dirty="0"/>
              <a:t> </a:t>
            </a:r>
            <a:r>
              <a:rPr lang="en-US" sz="3800" dirty="0" err="1"/>
              <a:t>định</a:t>
            </a:r>
            <a:r>
              <a:rPr lang="en-US" sz="3800" dirty="0"/>
              <a:t>.</a:t>
            </a:r>
          </a:p>
          <a:p>
            <a:pPr>
              <a:buNone/>
            </a:pPr>
            <a:r>
              <a:rPr lang="en-US" sz="3800" dirty="0"/>
              <a:t>	for($</a:t>
            </a:r>
            <a:r>
              <a:rPr lang="en-US" sz="3800" dirty="0" err="1"/>
              <a:t>i</a:t>
            </a:r>
            <a:r>
              <a:rPr lang="en-US" sz="3800" dirty="0"/>
              <a:t>=0; $</a:t>
            </a:r>
            <a:r>
              <a:rPr lang="en-US" sz="3800" dirty="0" err="1"/>
              <a:t>i</a:t>
            </a:r>
            <a:r>
              <a:rPr lang="en-US" sz="3800" dirty="0"/>
              <a:t>&lt;Count($</a:t>
            </a:r>
            <a:r>
              <a:rPr lang="en-US" sz="3800" dirty="0" err="1"/>
              <a:t>arr</a:t>
            </a:r>
            <a:r>
              <a:rPr lang="en-US" sz="3800" dirty="0"/>
              <a:t>); $</a:t>
            </a:r>
            <a:r>
              <a:rPr lang="en-US" sz="3800" dirty="0" err="1"/>
              <a:t>i</a:t>
            </a:r>
            <a:r>
              <a:rPr lang="en-US" sz="3800" dirty="0"/>
              <a:t>++)</a:t>
            </a:r>
          </a:p>
          <a:p>
            <a:pPr>
              <a:buNone/>
            </a:pPr>
            <a:r>
              <a:rPr lang="en-US" sz="3800" dirty="0"/>
              <a:t>	{</a:t>
            </a:r>
          </a:p>
          <a:p>
            <a:pPr>
              <a:buNone/>
            </a:pPr>
            <a:r>
              <a:rPr lang="en-US" sz="3800" dirty="0"/>
              <a:t>		//</a:t>
            </a:r>
            <a:r>
              <a:rPr lang="en-US" sz="3800" dirty="0" err="1"/>
              <a:t>thao</a:t>
            </a:r>
            <a:r>
              <a:rPr lang="en-US" sz="3800" dirty="0"/>
              <a:t> </a:t>
            </a:r>
            <a:r>
              <a:rPr lang="en-US" sz="3800" dirty="0" err="1"/>
              <a:t>tác</a:t>
            </a:r>
            <a:r>
              <a:rPr lang="en-US" sz="3800" dirty="0"/>
              <a:t> </a:t>
            </a:r>
            <a:r>
              <a:rPr lang="en-US" sz="3800" dirty="0" err="1"/>
              <a:t>với</a:t>
            </a:r>
            <a:r>
              <a:rPr lang="en-US" sz="3800" dirty="0"/>
              <a:t> $</a:t>
            </a:r>
            <a:r>
              <a:rPr lang="en-US" sz="3800" dirty="0" err="1"/>
              <a:t>arr</a:t>
            </a:r>
            <a:r>
              <a:rPr lang="en-US" sz="3800" dirty="0"/>
              <a:t>[$</a:t>
            </a:r>
            <a:r>
              <a:rPr lang="en-US" sz="3800" dirty="0" err="1"/>
              <a:t>i</a:t>
            </a:r>
            <a:r>
              <a:rPr lang="en-US" sz="3800" dirty="0"/>
              <a:t>];</a:t>
            </a:r>
          </a:p>
          <a:p>
            <a:pPr>
              <a:buNone/>
            </a:pPr>
            <a:r>
              <a:rPr lang="en-US" sz="3800" dirty="0"/>
              <a:t>	}</a:t>
            </a:r>
          </a:p>
          <a:p>
            <a:r>
              <a:rPr lang="en-US" sz="3800" dirty="0" err="1"/>
              <a:t>Vòng</a:t>
            </a:r>
            <a:r>
              <a:rPr lang="en-US" sz="3800" dirty="0"/>
              <a:t> </a:t>
            </a:r>
            <a:r>
              <a:rPr lang="en-US" sz="3800" dirty="0" err="1"/>
              <a:t>lặp</a:t>
            </a:r>
            <a:r>
              <a:rPr lang="en-US" sz="3800" dirty="0"/>
              <a:t> </a:t>
            </a:r>
            <a:r>
              <a:rPr lang="en-US" sz="3800" dirty="0" err="1"/>
              <a:t>foreach</a:t>
            </a:r>
            <a:r>
              <a:rPr lang="en-US" sz="3800" dirty="0"/>
              <a:t>: </a:t>
            </a:r>
            <a:r>
              <a:rPr lang="en-US" sz="3800" dirty="0" err="1"/>
              <a:t>Dùng</a:t>
            </a:r>
            <a:r>
              <a:rPr lang="en-US" sz="3800" dirty="0"/>
              <a:t> </a:t>
            </a:r>
            <a:r>
              <a:rPr lang="en-US" sz="3800" dirty="0" err="1"/>
              <a:t>để</a:t>
            </a:r>
            <a:r>
              <a:rPr lang="en-US" sz="3800" dirty="0"/>
              <a:t> </a:t>
            </a:r>
            <a:r>
              <a:rPr lang="en-US" sz="3800" dirty="0" err="1"/>
              <a:t>duyệt</a:t>
            </a:r>
            <a:r>
              <a:rPr lang="en-US" sz="3800" dirty="0"/>
              <a:t> qua </a:t>
            </a:r>
            <a:r>
              <a:rPr lang="en-US" sz="3800" b="1" dirty="0" err="1"/>
              <a:t>tất</a:t>
            </a:r>
            <a:r>
              <a:rPr lang="en-US" sz="3800" b="1" dirty="0"/>
              <a:t> </a:t>
            </a:r>
            <a:r>
              <a:rPr lang="en-US" sz="3800" b="1" dirty="0" err="1"/>
              <a:t>cả</a:t>
            </a:r>
            <a:r>
              <a:rPr lang="en-US" sz="3800" b="1" dirty="0"/>
              <a:t> </a:t>
            </a:r>
            <a:r>
              <a:rPr lang="en-US" sz="3800" b="1" dirty="0" err="1"/>
              <a:t>các</a:t>
            </a:r>
            <a:r>
              <a:rPr lang="en-US" sz="3800" b="1" dirty="0"/>
              <a:t> </a:t>
            </a:r>
            <a:r>
              <a:rPr lang="en-US" sz="3800" b="1" dirty="0" err="1"/>
              <a:t>loại</a:t>
            </a:r>
            <a:r>
              <a:rPr lang="en-US" sz="3800" b="1" dirty="0"/>
              <a:t> </a:t>
            </a:r>
            <a:r>
              <a:rPr lang="en-US" sz="3800" b="1" dirty="0" err="1"/>
              <a:t>mảng</a:t>
            </a:r>
            <a:r>
              <a:rPr lang="en-US" sz="3800" b="1" dirty="0"/>
              <a:t> </a:t>
            </a:r>
            <a:r>
              <a:rPr lang="en-US" sz="3800" dirty="0" err="1"/>
              <a:t>khác</a:t>
            </a:r>
            <a:r>
              <a:rPr lang="en-US" sz="3800" dirty="0"/>
              <a:t> </a:t>
            </a:r>
            <a:r>
              <a:rPr lang="en-US" sz="3800" dirty="0" err="1"/>
              <a:t>nhau</a:t>
            </a:r>
            <a:r>
              <a:rPr lang="en-US" sz="3800" dirty="0"/>
              <a:t>. </a:t>
            </a:r>
            <a:r>
              <a:rPr lang="en-US" sz="3800" dirty="0" err="1"/>
              <a:t>Mỗi</a:t>
            </a:r>
            <a:r>
              <a:rPr lang="en-US" sz="3800" dirty="0"/>
              <a:t> </a:t>
            </a:r>
            <a:r>
              <a:rPr lang="en-US" sz="3800" dirty="0" err="1"/>
              <a:t>lần</a:t>
            </a:r>
            <a:r>
              <a:rPr lang="en-US" sz="3800" dirty="0"/>
              <a:t> </a:t>
            </a:r>
            <a:r>
              <a:rPr lang="en-US" sz="3800" dirty="0" err="1"/>
              <a:t>lặp</a:t>
            </a:r>
            <a:r>
              <a:rPr lang="en-US" sz="3800" dirty="0"/>
              <a:t>, </a:t>
            </a:r>
            <a:r>
              <a:rPr lang="en-US" sz="3800" dirty="0" err="1"/>
              <a:t>vòng</a:t>
            </a:r>
            <a:r>
              <a:rPr lang="en-US" sz="3800" dirty="0"/>
              <a:t> </a:t>
            </a:r>
            <a:r>
              <a:rPr lang="en-US" sz="3800" dirty="0" err="1"/>
              <a:t>lặp</a:t>
            </a:r>
            <a:r>
              <a:rPr lang="en-US" sz="3800" dirty="0"/>
              <a:t> </a:t>
            </a:r>
            <a:r>
              <a:rPr lang="en-US" sz="3800" dirty="0" err="1"/>
              <a:t>tự</a:t>
            </a:r>
            <a:r>
              <a:rPr lang="en-US" sz="3800" dirty="0"/>
              <a:t> </a:t>
            </a:r>
            <a:r>
              <a:rPr lang="en-US" sz="3800" dirty="0" err="1"/>
              <a:t>động</a:t>
            </a:r>
            <a:r>
              <a:rPr lang="en-US" sz="3800" dirty="0"/>
              <a:t> di </a:t>
            </a:r>
            <a:r>
              <a:rPr lang="en-US" sz="3800" dirty="0" err="1"/>
              <a:t>chuyển</a:t>
            </a:r>
            <a:r>
              <a:rPr lang="en-US" sz="3800" dirty="0"/>
              <a:t> qua </a:t>
            </a:r>
            <a:r>
              <a:rPr lang="en-US" sz="3800" dirty="0" err="1"/>
              <a:t>một</a:t>
            </a:r>
            <a:r>
              <a:rPr lang="en-US" sz="3800" dirty="0"/>
              <a:t> </a:t>
            </a:r>
            <a:r>
              <a:rPr lang="en-US" sz="3800" dirty="0" err="1"/>
              <a:t>phần</a:t>
            </a:r>
            <a:r>
              <a:rPr lang="en-US" sz="3800" dirty="0"/>
              <a:t> </a:t>
            </a:r>
            <a:r>
              <a:rPr lang="en-US" sz="3800" dirty="0" err="1"/>
              <a:t>tử</a:t>
            </a:r>
            <a:r>
              <a:rPr lang="en-US" sz="3800" dirty="0"/>
              <a:t> </a:t>
            </a:r>
            <a:r>
              <a:rPr lang="en-US" sz="3800" dirty="0" err="1"/>
              <a:t>của</a:t>
            </a:r>
            <a:r>
              <a:rPr lang="en-US" sz="3800" dirty="0"/>
              <a:t> </a:t>
            </a:r>
            <a:r>
              <a:rPr lang="en-US" sz="3800" dirty="0" err="1"/>
              <a:t>mảng</a:t>
            </a:r>
            <a:r>
              <a:rPr lang="en-US" sz="3800" dirty="0"/>
              <a:t>.</a:t>
            </a:r>
          </a:p>
          <a:p>
            <a:pPr>
              <a:buNone/>
            </a:pPr>
            <a:r>
              <a:rPr lang="en-US" sz="3800" dirty="0"/>
              <a:t>	</a:t>
            </a:r>
            <a:r>
              <a:rPr lang="en-US" sz="3800" dirty="0" err="1"/>
              <a:t>Cú</a:t>
            </a:r>
            <a:r>
              <a:rPr lang="en-US" sz="3800" dirty="0"/>
              <a:t> </a:t>
            </a:r>
            <a:r>
              <a:rPr lang="en-US" sz="3800" dirty="0" err="1"/>
              <a:t>pháp</a:t>
            </a:r>
            <a:r>
              <a:rPr lang="en-US" sz="3800" dirty="0"/>
              <a:t>: </a:t>
            </a:r>
            <a:r>
              <a:rPr lang="en-US" sz="3800" dirty="0" err="1"/>
              <a:t>Có</a:t>
            </a:r>
            <a:r>
              <a:rPr lang="en-US" sz="3800" dirty="0"/>
              <a:t> 2 </a:t>
            </a:r>
            <a:r>
              <a:rPr lang="en-US" sz="3800" dirty="0" err="1"/>
              <a:t>dạng</a:t>
            </a:r>
            <a:r>
              <a:rPr lang="en-US" sz="3800" dirty="0"/>
              <a:t>: </a:t>
            </a:r>
            <a:r>
              <a:rPr lang="en-US" sz="3800" dirty="0" err="1"/>
              <a:t>Chỉ</a:t>
            </a:r>
            <a:r>
              <a:rPr lang="en-US" sz="3800" dirty="0"/>
              <a:t> </a:t>
            </a:r>
            <a:r>
              <a:rPr lang="en-US" sz="3800" dirty="0" err="1"/>
              <a:t>duyệt</a:t>
            </a:r>
            <a:r>
              <a:rPr lang="en-US" sz="3800" dirty="0"/>
              <a:t> </a:t>
            </a:r>
            <a:r>
              <a:rPr lang="en-US" sz="3800" dirty="0" err="1"/>
              <a:t>lấy</a:t>
            </a:r>
            <a:r>
              <a:rPr lang="en-US" sz="3800" dirty="0"/>
              <a:t> value </a:t>
            </a:r>
            <a:r>
              <a:rPr lang="en-US" sz="3800" dirty="0" err="1"/>
              <a:t>hoặc</a:t>
            </a:r>
            <a:r>
              <a:rPr lang="en-US" sz="3800" dirty="0"/>
              <a:t> </a:t>
            </a:r>
            <a:r>
              <a:rPr lang="en-US" sz="3800" dirty="0" err="1"/>
              <a:t>lấy</a:t>
            </a:r>
            <a:r>
              <a:rPr lang="en-US" sz="3800" dirty="0"/>
              <a:t> </a:t>
            </a:r>
            <a:r>
              <a:rPr lang="en-US" sz="3800" dirty="0" err="1"/>
              <a:t>cả</a:t>
            </a:r>
            <a:r>
              <a:rPr lang="en-US" sz="3800" dirty="0"/>
              <a:t> </a:t>
            </a:r>
            <a:r>
              <a:rPr lang="en-US" sz="3800" dirty="0" err="1"/>
              <a:t>các</a:t>
            </a:r>
            <a:r>
              <a:rPr lang="en-US" sz="3800" dirty="0"/>
              <a:t> </a:t>
            </a:r>
            <a:r>
              <a:rPr lang="en-US" sz="3800" dirty="0" err="1"/>
              <a:t>cặp</a:t>
            </a:r>
            <a:r>
              <a:rPr lang="en-US" sz="3800" dirty="0"/>
              <a:t> key/value</a:t>
            </a:r>
          </a:p>
          <a:p>
            <a:pPr>
              <a:buNone/>
            </a:pPr>
            <a:r>
              <a:rPr lang="en-US" sz="3800" b="1" dirty="0"/>
              <a:t>	</a:t>
            </a:r>
            <a:r>
              <a:rPr lang="en-US" sz="3800" b="1" dirty="0" err="1"/>
              <a:t>Dạng</a:t>
            </a:r>
            <a:r>
              <a:rPr lang="en-US" sz="3800" b="1" dirty="0"/>
              <a:t> 1: </a:t>
            </a:r>
            <a:r>
              <a:rPr lang="en-US" sz="3800" dirty="0" err="1"/>
              <a:t>Foreach</a:t>
            </a:r>
            <a:r>
              <a:rPr lang="en-US" sz="3800" dirty="0"/>
              <a:t>($</a:t>
            </a:r>
            <a:r>
              <a:rPr lang="en-US" sz="3800" dirty="0" err="1"/>
              <a:t>arr</a:t>
            </a:r>
            <a:r>
              <a:rPr lang="en-US" sz="3800" dirty="0"/>
              <a:t> as  $value)</a:t>
            </a:r>
          </a:p>
          <a:p>
            <a:pPr>
              <a:buNone/>
            </a:pPr>
            <a:r>
              <a:rPr lang="en-US" sz="3800" dirty="0"/>
              <a:t>		     {</a:t>
            </a:r>
          </a:p>
          <a:p>
            <a:pPr>
              <a:buNone/>
            </a:pPr>
            <a:r>
              <a:rPr lang="en-US" sz="3800" dirty="0"/>
              <a:t>			//</a:t>
            </a:r>
            <a:r>
              <a:rPr lang="en-US" sz="3800" dirty="0" err="1"/>
              <a:t>xử</a:t>
            </a:r>
            <a:r>
              <a:rPr lang="en-US" sz="3800" dirty="0"/>
              <a:t> </a:t>
            </a:r>
            <a:r>
              <a:rPr lang="en-US" sz="3800" dirty="0" err="1"/>
              <a:t>lý</a:t>
            </a:r>
            <a:r>
              <a:rPr lang="en-US" sz="3800" dirty="0"/>
              <a:t> </a:t>
            </a:r>
            <a:r>
              <a:rPr lang="en-US" sz="3800" dirty="0" err="1"/>
              <a:t>các</a:t>
            </a:r>
            <a:r>
              <a:rPr lang="en-US" sz="3800" dirty="0"/>
              <a:t> </a:t>
            </a:r>
            <a:r>
              <a:rPr lang="en-US" sz="3800" dirty="0" err="1"/>
              <a:t>giá</a:t>
            </a:r>
            <a:r>
              <a:rPr lang="en-US" sz="3800" dirty="0"/>
              <a:t> </a:t>
            </a:r>
            <a:r>
              <a:rPr lang="en-US" sz="3800" dirty="0" err="1"/>
              <a:t>trị</a:t>
            </a:r>
            <a:r>
              <a:rPr lang="en-US" sz="3800" dirty="0"/>
              <a:t> $value</a:t>
            </a:r>
          </a:p>
          <a:p>
            <a:pPr>
              <a:buNone/>
            </a:pPr>
            <a:r>
              <a:rPr lang="en-US" sz="3800" dirty="0"/>
              <a:t>		      }</a:t>
            </a:r>
          </a:p>
          <a:p>
            <a:pPr>
              <a:buNone/>
            </a:pPr>
            <a:r>
              <a:rPr lang="en-US" sz="3800" dirty="0"/>
              <a:t>	</a:t>
            </a:r>
            <a:r>
              <a:rPr lang="en-US" sz="3800" b="1" dirty="0" err="1"/>
              <a:t>Hoặc</a:t>
            </a:r>
            <a:r>
              <a:rPr lang="en-US" sz="3800" b="1" dirty="0"/>
              <a:t> </a:t>
            </a:r>
            <a:r>
              <a:rPr lang="en-US" sz="3800" b="1" dirty="0" err="1"/>
              <a:t>dạng</a:t>
            </a:r>
            <a:r>
              <a:rPr lang="en-US" sz="3800" b="1" dirty="0"/>
              <a:t> 2</a:t>
            </a:r>
            <a:r>
              <a:rPr lang="en-US" sz="3800" dirty="0"/>
              <a:t>: </a:t>
            </a:r>
            <a:r>
              <a:rPr lang="en-US" sz="3800" dirty="0" err="1"/>
              <a:t>foreach</a:t>
            </a:r>
            <a:r>
              <a:rPr lang="en-US" sz="3800" dirty="0"/>
              <a:t>($</a:t>
            </a:r>
            <a:r>
              <a:rPr lang="en-US" sz="3800" dirty="0" err="1"/>
              <a:t>arr</a:t>
            </a:r>
            <a:r>
              <a:rPr lang="en-US" sz="3800" dirty="0"/>
              <a:t> as $key=&gt; $value)</a:t>
            </a:r>
          </a:p>
          <a:p>
            <a:pPr>
              <a:buNone/>
            </a:pPr>
            <a:r>
              <a:rPr lang="en-US" sz="3800" dirty="0"/>
              <a:t>			{</a:t>
            </a:r>
          </a:p>
          <a:p>
            <a:pPr>
              <a:buNone/>
            </a:pPr>
            <a:r>
              <a:rPr lang="en-US" sz="3800" dirty="0"/>
              <a:t>			  //</a:t>
            </a:r>
            <a:r>
              <a:rPr lang="en-US" sz="3800" dirty="0" err="1"/>
              <a:t>xử</a:t>
            </a:r>
            <a:r>
              <a:rPr lang="en-US" sz="3800" dirty="0"/>
              <a:t> </a:t>
            </a:r>
            <a:r>
              <a:rPr lang="en-US" sz="3800" dirty="0" err="1"/>
              <a:t>lý</a:t>
            </a:r>
            <a:r>
              <a:rPr lang="en-US" sz="3800" dirty="0"/>
              <a:t> </a:t>
            </a:r>
            <a:r>
              <a:rPr lang="en-US" sz="3800" dirty="0" err="1"/>
              <a:t>các</a:t>
            </a:r>
            <a:r>
              <a:rPr lang="en-US" sz="3800" dirty="0"/>
              <a:t> </a:t>
            </a:r>
            <a:r>
              <a:rPr lang="en-US" sz="3800" dirty="0" err="1"/>
              <a:t>giá</a:t>
            </a:r>
            <a:r>
              <a:rPr lang="en-US" sz="3800" dirty="0"/>
              <a:t> </a:t>
            </a:r>
            <a:r>
              <a:rPr lang="en-US" sz="3800" dirty="0" err="1"/>
              <a:t>trị</a:t>
            </a:r>
            <a:r>
              <a:rPr lang="en-US" sz="3800" dirty="0"/>
              <a:t> $key - $value.</a:t>
            </a:r>
          </a:p>
          <a:p>
            <a:pPr>
              <a:buNone/>
            </a:pPr>
            <a:r>
              <a:rPr lang="en-US" sz="3800" dirty="0"/>
              <a:t>			}</a:t>
            </a:r>
          </a:p>
          <a:p>
            <a:pPr>
              <a:buNone/>
            </a:pPr>
            <a:r>
              <a:rPr lang="en-US" sz="3800" dirty="0"/>
              <a:t> </a:t>
            </a:r>
            <a:r>
              <a:rPr lang="en-US" sz="3800" dirty="0" err="1"/>
              <a:t>Trong</a:t>
            </a:r>
            <a:r>
              <a:rPr lang="en-US" sz="3800" dirty="0"/>
              <a:t> </a:t>
            </a:r>
            <a:r>
              <a:rPr lang="en-US" sz="3800" dirty="0" err="1"/>
              <a:t>đó</a:t>
            </a:r>
            <a:r>
              <a:rPr lang="en-US" sz="3800" dirty="0"/>
              <a:t> $</a:t>
            </a:r>
            <a:r>
              <a:rPr lang="en-US" sz="3800" dirty="0" err="1"/>
              <a:t>arr</a:t>
            </a:r>
            <a:r>
              <a:rPr lang="en-US" sz="3800" dirty="0"/>
              <a:t> </a:t>
            </a:r>
            <a:r>
              <a:rPr lang="en-US" sz="3800" dirty="0" err="1"/>
              <a:t>là</a:t>
            </a:r>
            <a:r>
              <a:rPr lang="en-US" sz="3800" dirty="0"/>
              <a:t> </a:t>
            </a:r>
            <a:r>
              <a:rPr lang="en-US" sz="3800" dirty="0" err="1"/>
              <a:t>biến</a:t>
            </a:r>
            <a:r>
              <a:rPr lang="en-US" sz="3800" dirty="0"/>
              <a:t> </a:t>
            </a:r>
            <a:r>
              <a:rPr lang="en-US" sz="3800" dirty="0" err="1"/>
              <a:t>mảng</a:t>
            </a:r>
            <a:r>
              <a:rPr lang="en-US" sz="3800" dirty="0"/>
              <a:t> </a:t>
            </a:r>
            <a:r>
              <a:rPr lang="en-US" sz="3800" dirty="0" err="1"/>
              <a:t>cần</a:t>
            </a:r>
            <a:r>
              <a:rPr lang="en-US" sz="3800" dirty="0"/>
              <a:t> </a:t>
            </a:r>
            <a:r>
              <a:rPr lang="en-US" sz="3800" dirty="0" err="1"/>
              <a:t>được</a:t>
            </a:r>
            <a:r>
              <a:rPr lang="en-US" sz="3800" dirty="0"/>
              <a:t> </a:t>
            </a:r>
            <a:r>
              <a:rPr lang="en-US" sz="3800" dirty="0" err="1"/>
              <a:t>duyệt</a:t>
            </a:r>
            <a:r>
              <a:rPr lang="en-US" sz="3800" dirty="0"/>
              <a:t> qua</a:t>
            </a:r>
          </a:p>
          <a:p>
            <a:pPr>
              <a:buNone/>
            </a:pPr>
            <a:r>
              <a:rPr lang="en-US" sz="3800" dirty="0"/>
              <a:t>$key, $value: </a:t>
            </a:r>
            <a:r>
              <a:rPr lang="en-US" sz="3800" dirty="0" err="1"/>
              <a:t>Là</a:t>
            </a:r>
            <a:r>
              <a:rPr lang="en-US" sz="3800" dirty="0"/>
              <a:t> </a:t>
            </a:r>
            <a:r>
              <a:rPr lang="en-US" sz="3800" dirty="0" err="1"/>
              <a:t>các</a:t>
            </a:r>
            <a:r>
              <a:rPr lang="en-US" sz="3800" dirty="0"/>
              <a:t> </a:t>
            </a:r>
            <a:r>
              <a:rPr lang="en-US" sz="3800" dirty="0" err="1"/>
              <a:t>biến</a:t>
            </a:r>
            <a:r>
              <a:rPr lang="en-US" sz="3800" dirty="0"/>
              <a:t> </a:t>
            </a:r>
            <a:r>
              <a:rPr lang="en-US" sz="3800" dirty="0" err="1"/>
              <a:t>để</a:t>
            </a:r>
            <a:r>
              <a:rPr lang="en-US" sz="3800" dirty="0"/>
              <a:t> </a:t>
            </a:r>
            <a:r>
              <a:rPr lang="en-US" sz="3800" dirty="0" err="1"/>
              <a:t>lấy</a:t>
            </a:r>
            <a:r>
              <a:rPr lang="en-US" sz="3800" dirty="0"/>
              <a:t> </a:t>
            </a:r>
            <a:r>
              <a:rPr lang="en-US" sz="3800" dirty="0" err="1"/>
              <a:t>giá</a:t>
            </a:r>
            <a:r>
              <a:rPr lang="en-US" sz="3800" dirty="0"/>
              <a:t> </a:t>
            </a:r>
            <a:r>
              <a:rPr lang="en-US" sz="3800" dirty="0" err="1"/>
              <a:t>trị</a:t>
            </a:r>
            <a:r>
              <a:rPr lang="en-US" sz="3800" dirty="0"/>
              <a:t> key </a:t>
            </a:r>
            <a:r>
              <a:rPr lang="en-US" sz="3800" dirty="0" err="1"/>
              <a:t>và</a:t>
            </a:r>
            <a:r>
              <a:rPr lang="en-US" sz="3800" dirty="0"/>
              <a:t> value </a:t>
            </a:r>
            <a:r>
              <a:rPr lang="en-US" sz="3800" dirty="0" err="1"/>
              <a:t>của</a:t>
            </a:r>
            <a:r>
              <a:rPr lang="en-US" sz="3800" dirty="0"/>
              <a:t> </a:t>
            </a:r>
            <a:r>
              <a:rPr lang="en-US" sz="3800" dirty="0" err="1"/>
              <a:t>phần</a:t>
            </a:r>
            <a:r>
              <a:rPr lang="en-US" sz="3800" dirty="0"/>
              <a:t> </a:t>
            </a:r>
            <a:r>
              <a:rPr lang="en-US" sz="3800" dirty="0" err="1"/>
              <a:t>tử</a:t>
            </a:r>
            <a:r>
              <a:rPr lang="en-US" sz="3800" dirty="0"/>
              <a:t> </a:t>
            </a:r>
            <a:r>
              <a:rPr lang="en-US" sz="3800" dirty="0" err="1"/>
              <a:t>mảng</a:t>
            </a:r>
            <a:r>
              <a:rPr lang="en-US" sz="3800" dirty="0"/>
              <a:t> </a:t>
            </a:r>
            <a:r>
              <a:rPr lang="en-US" sz="3800" dirty="0" err="1"/>
              <a:t>đang</a:t>
            </a:r>
            <a:r>
              <a:rPr lang="en-US" sz="3800" dirty="0"/>
              <a:t> </a:t>
            </a:r>
            <a:r>
              <a:rPr lang="en-US" sz="3800" dirty="0" err="1"/>
              <a:t>du</a:t>
            </a:r>
            <a:r>
              <a:rPr lang="en-US" dirty="0" err="1"/>
              <a:t>yệt</a:t>
            </a:r>
            <a:r>
              <a:rPr lang="en-US" dirty="0"/>
              <a:t> qua.</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Ví</a:t>
            </a:r>
            <a:r>
              <a:rPr lang="en-US" dirty="0"/>
              <a:t> </a:t>
            </a:r>
            <a:r>
              <a:rPr lang="en-US" dirty="0" err="1"/>
              <a:t>dụ</a:t>
            </a:r>
            <a:endParaRPr lang="en-US" dirty="0"/>
          </a:p>
        </p:txBody>
      </p:sp>
      <p:sp>
        <p:nvSpPr>
          <p:cNvPr id="3" name="Content Placeholder 2"/>
          <p:cNvSpPr>
            <a:spLocks noGrp="1"/>
          </p:cNvSpPr>
          <p:nvPr>
            <p:ph idx="1"/>
          </p:nvPr>
        </p:nvSpPr>
        <p:spPr>
          <a:xfrm>
            <a:off x="457200" y="1600200"/>
            <a:ext cx="4690864" cy="5257800"/>
          </a:xfrm>
        </p:spPr>
        <p:txBody>
          <a:bodyPr>
            <a:normAutofit fontScale="55000" lnSpcReduction="20000"/>
          </a:bodyPr>
          <a:lstStyle/>
          <a:p>
            <a:pPr marL="0" indent="0">
              <a:buNone/>
            </a:pPr>
            <a:r>
              <a:rPr lang="en-US" dirty="0"/>
              <a:t>&lt;?</a:t>
            </a:r>
            <a:r>
              <a:rPr lang="en-US" dirty="0" err="1"/>
              <a:t>php</a:t>
            </a:r>
            <a:endParaRPr lang="en-US" dirty="0"/>
          </a:p>
          <a:p>
            <a:pPr marL="0" indent="0">
              <a:buNone/>
            </a:pPr>
            <a:r>
              <a:rPr lang="en-US" dirty="0"/>
              <a:t>$a = array(1, 3, 5);//$a[0]=1, $a[1]=3, $a[2]=5</a:t>
            </a:r>
          </a:p>
          <a:p>
            <a:pPr marL="0" indent="0">
              <a:buNone/>
            </a:pPr>
            <a:r>
              <a:rPr lang="en-US" dirty="0"/>
              <a:t>$b = array("b1"=&gt;"v1", "b2"=&gt;3);</a:t>
            </a:r>
          </a:p>
          <a:p>
            <a:pPr marL="0" indent="0">
              <a:buNone/>
            </a:pPr>
            <a:r>
              <a:rPr lang="en-US" dirty="0"/>
              <a:t>for($i=0; $i&lt;3; $i++){</a:t>
            </a:r>
          </a:p>
          <a:p>
            <a:pPr marL="0" indent="0">
              <a:buNone/>
            </a:pPr>
            <a:r>
              <a:rPr lang="en-US" dirty="0"/>
              <a:t>	echo "&lt;</a:t>
            </a:r>
            <a:r>
              <a:rPr lang="en-US" dirty="0" err="1"/>
              <a:t>br</a:t>
            </a:r>
            <a:r>
              <a:rPr lang="en-US" dirty="0"/>
              <a:t>&gt; $i - {$a[$i]} ";</a:t>
            </a:r>
          </a:p>
          <a:p>
            <a:pPr marL="0" indent="0">
              <a:buNone/>
            </a:pPr>
            <a:r>
              <a:rPr lang="en-US" dirty="0"/>
              <a:t>}</a:t>
            </a:r>
          </a:p>
          <a:p>
            <a:pPr marL="0" indent="0">
              <a:buNone/>
            </a:pPr>
            <a:r>
              <a:rPr lang="en-US" dirty="0"/>
              <a:t>echo "&lt;</a:t>
            </a:r>
            <a:r>
              <a:rPr lang="en-US" dirty="0" err="1"/>
              <a:t>hr</a:t>
            </a:r>
            <a:r>
              <a:rPr lang="en-US" dirty="0"/>
              <a:t>&gt;";</a:t>
            </a:r>
          </a:p>
          <a:p>
            <a:pPr marL="0" indent="0">
              <a:buNone/>
            </a:pPr>
            <a:r>
              <a:rPr lang="en-US" dirty="0" err="1"/>
              <a:t>foreach</a:t>
            </a:r>
            <a:r>
              <a:rPr lang="en-US" dirty="0"/>
              <a:t>($a as $k=&gt;$v){</a:t>
            </a:r>
          </a:p>
          <a:p>
            <a:pPr marL="0" indent="0">
              <a:buNone/>
            </a:pPr>
            <a:r>
              <a:rPr lang="en-US" dirty="0"/>
              <a:t>	echo "&lt;</a:t>
            </a:r>
            <a:r>
              <a:rPr lang="en-US" dirty="0" err="1"/>
              <a:t>br</a:t>
            </a:r>
            <a:r>
              <a:rPr lang="en-US" dirty="0"/>
              <a:t>&gt;$k - $v ";</a:t>
            </a:r>
          </a:p>
          <a:p>
            <a:pPr marL="0" indent="0">
              <a:buNone/>
            </a:pPr>
            <a:r>
              <a:rPr lang="en-US" dirty="0"/>
              <a:t>}</a:t>
            </a:r>
          </a:p>
          <a:p>
            <a:pPr marL="0" indent="0">
              <a:buNone/>
            </a:pPr>
            <a:r>
              <a:rPr lang="en-US" dirty="0"/>
              <a:t>echo "&lt;</a:t>
            </a:r>
            <a:r>
              <a:rPr lang="en-US" dirty="0" err="1"/>
              <a:t>hr</a:t>
            </a:r>
            <a:r>
              <a:rPr lang="en-US" dirty="0"/>
              <a:t>&gt;";</a:t>
            </a:r>
          </a:p>
          <a:p>
            <a:pPr marL="0" indent="0">
              <a:buNone/>
            </a:pPr>
            <a:r>
              <a:rPr lang="en-US" dirty="0" err="1"/>
              <a:t>foreach</a:t>
            </a:r>
            <a:r>
              <a:rPr lang="en-US" dirty="0"/>
              <a:t>($b as $key=&gt;$value){</a:t>
            </a:r>
          </a:p>
          <a:p>
            <a:pPr marL="0" indent="0">
              <a:buNone/>
            </a:pPr>
            <a:r>
              <a:rPr lang="en-US" dirty="0"/>
              <a:t>	echo "&lt;</a:t>
            </a:r>
            <a:r>
              <a:rPr lang="en-US" dirty="0" err="1"/>
              <a:t>br</a:t>
            </a:r>
            <a:r>
              <a:rPr lang="en-US" dirty="0"/>
              <a:t>&gt; $key - $value ";</a:t>
            </a:r>
          </a:p>
          <a:p>
            <a:pPr marL="0" indent="0">
              <a:buNone/>
            </a:pPr>
            <a:r>
              <a:rPr lang="en-US" dirty="0"/>
              <a:t>}</a:t>
            </a:r>
          </a:p>
          <a:p>
            <a:pPr marL="0" indent="0">
              <a:buNone/>
            </a:pPr>
            <a:r>
              <a:rPr lang="en-US" dirty="0"/>
              <a:t>echo "&lt;</a:t>
            </a:r>
            <a:r>
              <a:rPr lang="en-US" dirty="0" err="1"/>
              <a:t>hr</a:t>
            </a:r>
            <a:r>
              <a:rPr lang="en-US" dirty="0"/>
              <a:t>&gt;";</a:t>
            </a:r>
          </a:p>
          <a:p>
            <a:pPr marL="0" indent="0">
              <a:buNone/>
            </a:pPr>
            <a:r>
              <a:rPr lang="en-US" dirty="0" err="1"/>
              <a:t>foreach</a:t>
            </a:r>
            <a:r>
              <a:rPr lang="en-US" dirty="0"/>
              <a:t>($b as $v){</a:t>
            </a:r>
          </a:p>
          <a:p>
            <a:pPr marL="0" indent="0">
              <a:buNone/>
            </a:pPr>
            <a:r>
              <a:rPr lang="en-US" dirty="0"/>
              <a:t>	echo "&lt;</a:t>
            </a:r>
            <a:r>
              <a:rPr lang="en-US" dirty="0" err="1"/>
              <a:t>br</a:t>
            </a:r>
            <a:r>
              <a:rPr lang="en-US" dirty="0"/>
              <a:t>&gt; $v ";</a:t>
            </a:r>
          </a:p>
          <a:p>
            <a:pPr marL="0" indent="0">
              <a:buNone/>
            </a:pPr>
            <a:r>
              <a:rPr lang="en-US" dirty="0"/>
              <a:t>}</a:t>
            </a:r>
          </a:p>
          <a:p>
            <a:pPr marL="0" indent="0">
              <a:buNone/>
            </a:pPr>
            <a:r>
              <a:rPr lang="en-US" dirty="0"/>
              <a:t>?&gt;</a:t>
            </a:r>
          </a:p>
          <a:p>
            <a:pPr marL="0" indent="0">
              <a:buNone/>
            </a:pPr>
            <a:endParaRPr lang="en-US" dirty="0"/>
          </a:p>
        </p:txBody>
      </p:sp>
      <p:pic>
        <p:nvPicPr>
          <p:cNvPr id="614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76056" y="2204864"/>
            <a:ext cx="904875" cy="39604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5" name="Straight Arrow Connector 4"/>
          <p:cNvCxnSpPr/>
          <p:nvPr/>
        </p:nvCxnSpPr>
        <p:spPr>
          <a:xfrm flipV="1">
            <a:off x="3995936" y="2780928"/>
            <a:ext cx="1080120" cy="7200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a:off x="3995936" y="3789040"/>
            <a:ext cx="86409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139952" y="4941168"/>
            <a:ext cx="7200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4139952" y="5949280"/>
            <a:ext cx="72008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9604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Mảng</a:t>
            </a:r>
            <a:r>
              <a:rPr lang="en-US" dirty="0"/>
              <a:t> </a:t>
            </a:r>
            <a:r>
              <a:rPr lang="en-US" dirty="0" err="1"/>
              <a:t>đa</a:t>
            </a:r>
            <a:r>
              <a:rPr lang="en-US" dirty="0"/>
              <a:t> </a:t>
            </a:r>
            <a:r>
              <a:rPr lang="en-US" dirty="0" err="1"/>
              <a:t>chiều</a:t>
            </a:r>
            <a:endParaRPr lang="en-US" dirty="0"/>
          </a:p>
        </p:txBody>
      </p:sp>
      <p:sp>
        <p:nvSpPr>
          <p:cNvPr id="3" name="Content Placeholder 2"/>
          <p:cNvSpPr>
            <a:spLocks noGrp="1"/>
          </p:cNvSpPr>
          <p:nvPr>
            <p:ph idx="1"/>
          </p:nvPr>
        </p:nvSpPr>
        <p:spPr>
          <a:xfrm>
            <a:off x="457200" y="1600200"/>
            <a:ext cx="8229600" cy="5141168"/>
          </a:xfrm>
        </p:spPr>
        <p:txBody>
          <a:bodyPr>
            <a:normAutofit fontScale="92500" lnSpcReduction="10000"/>
          </a:bodyPr>
          <a:lstStyle/>
          <a:p>
            <a:r>
              <a:rPr lang="en-US" b="1" dirty="0" err="1"/>
              <a:t>Mảng</a:t>
            </a:r>
            <a:r>
              <a:rPr lang="en-US" b="1" dirty="0"/>
              <a:t> </a:t>
            </a:r>
            <a:r>
              <a:rPr lang="en-US" b="1" dirty="0" err="1"/>
              <a:t>đa</a:t>
            </a:r>
            <a:r>
              <a:rPr lang="en-US" b="1" dirty="0"/>
              <a:t> </a:t>
            </a:r>
            <a:r>
              <a:rPr lang="en-US" b="1" dirty="0" err="1"/>
              <a:t>chiều</a:t>
            </a:r>
            <a:r>
              <a:rPr lang="en-US" b="1" dirty="0"/>
              <a:t>: </a:t>
            </a:r>
            <a:r>
              <a:rPr lang="en-US" dirty="0" err="1"/>
              <a:t>Là</a:t>
            </a:r>
            <a:r>
              <a:rPr lang="en-US" dirty="0"/>
              <a:t> </a:t>
            </a:r>
            <a:r>
              <a:rPr lang="en-US" dirty="0" err="1"/>
              <a:t>mảng</a:t>
            </a:r>
            <a:r>
              <a:rPr lang="en-US" dirty="0"/>
              <a:t> </a:t>
            </a:r>
            <a:r>
              <a:rPr lang="en-US" dirty="0" err="1"/>
              <a:t>mà</a:t>
            </a:r>
            <a:r>
              <a:rPr lang="en-US" dirty="0"/>
              <a:t> </a:t>
            </a:r>
            <a:r>
              <a:rPr lang="en-US" dirty="0" err="1"/>
              <a:t>giá</a:t>
            </a:r>
            <a:r>
              <a:rPr lang="en-US" dirty="0"/>
              <a:t> </a:t>
            </a:r>
            <a:r>
              <a:rPr lang="en-US" dirty="0" err="1"/>
              <a:t>trị</a:t>
            </a:r>
            <a:r>
              <a:rPr lang="en-US" dirty="0"/>
              <a:t> </a:t>
            </a:r>
            <a:r>
              <a:rPr lang="en-US" dirty="0" err="1"/>
              <a:t>của</a:t>
            </a:r>
            <a:r>
              <a:rPr lang="en-US" dirty="0"/>
              <a:t> </a:t>
            </a:r>
            <a:r>
              <a:rPr lang="en-US" dirty="0" err="1"/>
              <a:t>phần</a:t>
            </a:r>
            <a:r>
              <a:rPr lang="en-US" dirty="0"/>
              <a:t> </a:t>
            </a:r>
            <a:r>
              <a:rPr lang="en-US" dirty="0" err="1"/>
              <a:t>tử</a:t>
            </a:r>
            <a:r>
              <a:rPr lang="en-US" dirty="0"/>
              <a:t> </a:t>
            </a:r>
            <a:r>
              <a:rPr lang="en-US" dirty="0" err="1"/>
              <a:t>mảng</a:t>
            </a:r>
            <a:r>
              <a:rPr lang="en-US" dirty="0"/>
              <a:t> </a:t>
            </a:r>
            <a:r>
              <a:rPr lang="en-US" dirty="0" err="1"/>
              <a:t>lại</a:t>
            </a:r>
            <a:r>
              <a:rPr lang="en-US" dirty="0"/>
              <a:t> </a:t>
            </a:r>
            <a:r>
              <a:rPr lang="en-US" dirty="0" err="1"/>
              <a:t>là</a:t>
            </a:r>
            <a:r>
              <a:rPr lang="en-US" dirty="0"/>
              <a:t> </a:t>
            </a:r>
            <a:r>
              <a:rPr lang="en-US" dirty="0" err="1"/>
              <a:t>một</a:t>
            </a:r>
            <a:r>
              <a:rPr lang="en-US" dirty="0"/>
              <a:t> </a:t>
            </a:r>
            <a:r>
              <a:rPr lang="en-US" dirty="0" err="1"/>
              <a:t>mảng</a:t>
            </a:r>
            <a:r>
              <a:rPr lang="en-US" dirty="0"/>
              <a:t> </a:t>
            </a:r>
            <a:r>
              <a:rPr lang="en-US" dirty="0" err="1"/>
              <a:t>khác</a:t>
            </a:r>
            <a:endParaRPr lang="en-US" dirty="0"/>
          </a:p>
          <a:p>
            <a:r>
              <a:rPr lang="en-US" dirty="0" err="1"/>
              <a:t>Ví</a:t>
            </a:r>
            <a:r>
              <a:rPr lang="en-US" dirty="0"/>
              <a:t> </a:t>
            </a:r>
            <a:r>
              <a:rPr lang="en-US" dirty="0" err="1"/>
              <a:t>dụ</a:t>
            </a:r>
            <a:endParaRPr lang="en-US" dirty="0"/>
          </a:p>
          <a:p>
            <a:pPr lvl="1">
              <a:buNone/>
            </a:pPr>
            <a:r>
              <a:rPr lang="en-US" dirty="0"/>
              <a:t>$arr1 = array("a"=&gt;10, "b"=&gt;20");</a:t>
            </a:r>
          </a:p>
          <a:p>
            <a:pPr lvl="1">
              <a:buNone/>
            </a:pPr>
            <a:r>
              <a:rPr lang="en-US" dirty="0"/>
              <a:t>$arr2 = array("a"=&gt;15, "b"=&gt;$arr1); </a:t>
            </a:r>
          </a:p>
          <a:p>
            <a:pPr lvl="1">
              <a:buNone/>
            </a:pPr>
            <a:r>
              <a:rPr lang="en-US" dirty="0"/>
              <a:t>//$arr2 </a:t>
            </a:r>
            <a:r>
              <a:rPr lang="en-US" dirty="0" err="1"/>
              <a:t>là</a:t>
            </a:r>
            <a:r>
              <a:rPr lang="en-US" dirty="0"/>
              <a:t> </a:t>
            </a:r>
            <a:r>
              <a:rPr lang="en-US" dirty="0" err="1"/>
              <a:t>mảng</a:t>
            </a:r>
            <a:r>
              <a:rPr lang="en-US" dirty="0"/>
              <a:t> 2 </a:t>
            </a:r>
            <a:r>
              <a:rPr lang="en-US" dirty="0" err="1"/>
              <a:t>chiều</a:t>
            </a:r>
            <a:endParaRPr lang="en-US" dirty="0"/>
          </a:p>
          <a:p>
            <a:pPr lvl="1">
              <a:buNone/>
            </a:pPr>
            <a:r>
              <a:rPr lang="en-US" dirty="0"/>
              <a:t>$arr3=array("x"=&gt; array(5, 7),  "y"=&gt; array(4, 6) );</a:t>
            </a:r>
          </a:p>
          <a:p>
            <a:r>
              <a:rPr lang="en-US" dirty="0" err="1"/>
              <a:t>Truy</a:t>
            </a:r>
            <a:r>
              <a:rPr lang="en-US" dirty="0"/>
              <a:t> </a:t>
            </a:r>
            <a:r>
              <a:rPr lang="en-US" dirty="0" err="1"/>
              <a:t>xuất</a:t>
            </a:r>
            <a:r>
              <a:rPr lang="en-US" dirty="0"/>
              <a:t>: </a:t>
            </a:r>
          </a:p>
          <a:p>
            <a:pPr lvl="1">
              <a:buNone/>
            </a:pPr>
            <a:r>
              <a:rPr lang="en-US" dirty="0"/>
              <a:t>$x = arr3["x"][1];		//$x = ?</a:t>
            </a:r>
          </a:p>
          <a:p>
            <a:pPr lvl="1">
              <a:buNone/>
            </a:pPr>
            <a:r>
              <a:rPr lang="en-US" dirty="0"/>
              <a:t>$y = </a:t>
            </a:r>
            <a:r>
              <a:rPr lang="en-US"/>
              <a:t>$arr3["</a:t>
            </a:r>
            <a:r>
              <a:rPr lang="en-US" dirty="0"/>
              <a:t>y"];		//$y=?</a:t>
            </a:r>
          </a:p>
          <a:p>
            <a:pPr lvl="1">
              <a:buNone/>
            </a:pPr>
            <a:r>
              <a:rPr lang="en-US" dirty="0"/>
              <a:t>$z = $y[0];		//$z=?</a:t>
            </a:r>
          </a:p>
          <a:p>
            <a:endParaRPr lang="en-US" dirty="0"/>
          </a:p>
          <a:p>
            <a:endParaRPr lang="en-US" dirty="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Một</a:t>
            </a:r>
            <a:r>
              <a:rPr lang="en-US" dirty="0"/>
              <a:t> </a:t>
            </a:r>
            <a:r>
              <a:rPr lang="en-US" dirty="0" err="1"/>
              <a:t>số</a:t>
            </a:r>
            <a:r>
              <a:rPr lang="en-US" dirty="0"/>
              <a:t> </a:t>
            </a:r>
            <a:r>
              <a:rPr lang="en-US" dirty="0" err="1"/>
              <a:t>hàm</a:t>
            </a:r>
            <a:r>
              <a:rPr lang="en-US" dirty="0"/>
              <a:t> hay </a:t>
            </a:r>
            <a:r>
              <a:rPr lang="en-US" dirty="0" err="1"/>
              <a:t>sử</a:t>
            </a:r>
            <a:r>
              <a:rPr lang="en-US" dirty="0"/>
              <a:t> </a:t>
            </a:r>
            <a:r>
              <a:rPr lang="en-US" dirty="0" err="1"/>
              <a:t>dụng</a:t>
            </a:r>
            <a:r>
              <a:rPr lang="en-US" dirty="0"/>
              <a:t> </a:t>
            </a:r>
            <a:r>
              <a:rPr lang="en-US" dirty="0" err="1"/>
              <a:t>với</a:t>
            </a:r>
            <a:r>
              <a:rPr lang="en-US" dirty="0"/>
              <a:t> </a:t>
            </a:r>
            <a:r>
              <a:rPr lang="en-US" dirty="0" err="1"/>
              <a:t>mảng</a:t>
            </a:r>
            <a:endParaRPr lang="en-US" dirty="0"/>
          </a:p>
        </p:txBody>
      </p:sp>
      <p:sp>
        <p:nvSpPr>
          <p:cNvPr id="3" name="Content Placeholder 2"/>
          <p:cNvSpPr>
            <a:spLocks noGrp="1"/>
          </p:cNvSpPr>
          <p:nvPr>
            <p:ph idx="1"/>
          </p:nvPr>
        </p:nvSpPr>
        <p:spPr>
          <a:xfrm>
            <a:off x="457200" y="1600200"/>
            <a:ext cx="8229600" cy="5357192"/>
          </a:xfrm>
        </p:spPr>
        <p:txBody>
          <a:bodyPr>
            <a:normAutofit fontScale="62500" lnSpcReduction="20000"/>
          </a:bodyPr>
          <a:lstStyle/>
          <a:p>
            <a:r>
              <a:rPr lang="en-US" dirty="0"/>
              <a:t>Count: </a:t>
            </a:r>
            <a:r>
              <a:rPr lang="en-US" dirty="0" err="1"/>
              <a:t>Đếm</a:t>
            </a:r>
            <a:r>
              <a:rPr lang="en-US" dirty="0"/>
              <a:t> </a:t>
            </a:r>
            <a:r>
              <a:rPr lang="en-US" dirty="0" err="1"/>
              <a:t>số</a:t>
            </a:r>
            <a:r>
              <a:rPr lang="en-US" dirty="0"/>
              <a:t> </a:t>
            </a:r>
            <a:r>
              <a:rPr lang="en-US" dirty="0" err="1"/>
              <a:t>phần</a:t>
            </a:r>
            <a:r>
              <a:rPr lang="en-US" dirty="0"/>
              <a:t> </a:t>
            </a:r>
            <a:r>
              <a:rPr lang="en-US" dirty="0" err="1"/>
              <a:t>tử</a:t>
            </a:r>
            <a:r>
              <a:rPr lang="en-US" dirty="0"/>
              <a:t> </a:t>
            </a:r>
            <a:r>
              <a:rPr lang="en-US" dirty="0" err="1"/>
              <a:t>trong</a:t>
            </a:r>
            <a:r>
              <a:rPr lang="en-US" dirty="0"/>
              <a:t> </a:t>
            </a:r>
            <a:r>
              <a:rPr lang="en-US" dirty="0" err="1"/>
              <a:t>mảng</a:t>
            </a:r>
            <a:endParaRPr lang="en-US" dirty="0"/>
          </a:p>
          <a:p>
            <a:pPr marL="400050" lvl="1" indent="0">
              <a:buNone/>
            </a:pPr>
            <a:r>
              <a:rPr lang="en-US" dirty="0"/>
              <a:t>$a = array(1, 4, 5);</a:t>
            </a:r>
          </a:p>
          <a:p>
            <a:pPr marL="400050" lvl="1" indent="0">
              <a:buNone/>
            </a:pPr>
            <a:r>
              <a:rPr lang="en-US" dirty="0"/>
              <a:t>Echo Count($a);//3</a:t>
            </a:r>
          </a:p>
          <a:p>
            <a:r>
              <a:rPr lang="en-US" dirty="0" err="1"/>
              <a:t>In_array</a:t>
            </a:r>
            <a:r>
              <a:rPr lang="en-US" dirty="0"/>
              <a:t>(): </a:t>
            </a:r>
            <a:r>
              <a:rPr lang="en-US" dirty="0" err="1"/>
              <a:t>bool</a:t>
            </a:r>
            <a:r>
              <a:rPr lang="en-US" dirty="0"/>
              <a:t> </a:t>
            </a:r>
            <a:r>
              <a:rPr lang="en-US" dirty="0" err="1"/>
              <a:t>in_array</a:t>
            </a:r>
            <a:r>
              <a:rPr lang="en-US" dirty="0"/>
              <a:t> ($v , $</a:t>
            </a:r>
            <a:r>
              <a:rPr lang="en-US" dirty="0" err="1"/>
              <a:t>arr</a:t>
            </a:r>
            <a:r>
              <a:rPr lang="en-US" dirty="0"/>
              <a:t>)</a:t>
            </a:r>
            <a:r>
              <a:rPr lang="en-US" dirty="0" err="1"/>
              <a:t>kiểm</a:t>
            </a:r>
            <a:r>
              <a:rPr lang="en-US" dirty="0"/>
              <a:t> </a:t>
            </a:r>
            <a:r>
              <a:rPr lang="en-US" dirty="0" err="1"/>
              <a:t>tra</a:t>
            </a:r>
            <a:r>
              <a:rPr lang="en-US" dirty="0"/>
              <a:t> </a:t>
            </a:r>
            <a:r>
              <a:rPr lang="en-US" dirty="0" err="1"/>
              <a:t>một</a:t>
            </a:r>
            <a:r>
              <a:rPr lang="en-US" dirty="0"/>
              <a:t> </a:t>
            </a:r>
            <a:r>
              <a:rPr lang="en-US" dirty="0" err="1"/>
              <a:t>phần</a:t>
            </a:r>
            <a:r>
              <a:rPr lang="en-US" dirty="0"/>
              <a:t> </a:t>
            </a:r>
            <a:r>
              <a:rPr lang="en-US" dirty="0" err="1"/>
              <a:t>tử</a:t>
            </a:r>
            <a:r>
              <a:rPr lang="en-US" dirty="0"/>
              <a:t> $v </a:t>
            </a:r>
            <a:r>
              <a:rPr lang="en-US" dirty="0" err="1"/>
              <a:t>có</a:t>
            </a:r>
            <a:r>
              <a:rPr lang="en-US" dirty="0"/>
              <a:t> </a:t>
            </a:r>
            <a:r>
              <a:rPr lang="en-US" dirty="0" err="1"/>
              <a:t>thuộc</a:t>
            </a:r>
            <a:r>
              <a:rPr lang="en-US" dirty="0"/>
              <a:t> </a:t>
            </a:r>
            <a:r>
              <a:rPr lang="en-US" dirty="0" err="1"/>
              <a:t>mảng</a:t>
            </a:r>
            <a:r>
              <a:rPr lang="en-US" dirty="0"/>
              <a:t> $</a:t>
            </a:r>
            <a:r>
              <a:rPr lang="en-US" dirty="0" err="1"/>
              <a:t>arr</a:t>
            </a:r>
            <a:r>
              <a:rPr lang="en-US" dirty="0"/>
              <a:t> hay </a:t>
            </a:r>
            <a:r>
              <a:rPr lang="en-US" dirty="0" err="1"/>
              <a:t>không</a:t>
            </a:r>
            <a:r>
              <a:rPr lang="en-US" dirty="0"/>
              <a:t>. </a:t>
            </a:r>
            <a:r>
              <a:rPr lang="en-US" dirty="0" err="1"/>
              <a:t>Trả</a:t>
            </a:r>
            <a:r>
              <a:rPr lang="en-US" dirty="0"/>
              <a:t> </a:t>
            </a:r>
            <a:r>
              <a:rPr lang="en-US" dirty="0" err="1"/>
              <a:t>về</a:t>
            </a:r>
            <a:r>
              <a:rPr lang="en-US" dirty="0"/>
              <a:t> true/false </a:t>
            </a:r>
            <a:r>
              <a:rPr lang="en-US" dirty="0" err="1"/>
              <a:t>nếu</a:t>
            </a:r>
            <a:r>
              <a:rPr lang="en-US" dirty="0"/>
              <a:t> </a:t>
            </a:r>
            <a:r>
              <a:rPr lang="en-US" dirty="0" err="1"/>
              <a:t>có</a:t>
            </a:r>
            <a:r>
              <a:rPr lang="en-US" dirty="0"/>
              <a:t> hay </a:t>
            </a:r>
            <a:r>
              <a:rPr lang="en-US" dirty="0" err="1"/>
              <a:t>không</a:t>
            </a:r>
            <a:r>
              <a:rPr lang="en-US" dirty="0"/>
              <a:t>.</a:t>
            </a:r>
          </a:p>
          <a:p>
            <a:pPr marL="0" indent="0">
              <a:buNone/>
            </a:pPr>
            <a:r>
              <a:rPr lang="en-US" dirty="0"/>
              <a:t>	&lt;?</a:t>
            </a:r>
            <a:r>
              <a:rPr lang="en-US" dirty="0" err="1"/>
              <a:t>php</a:t>
            </a:r>
            <a:endParaRPr lang="en-US" dirty="0"/>
          </a:p>
          <a:p>
            <a:pPr marL="0" indent="0">
              <a:buNone/>
            </a:pPr>
            <a:r>
              <a:rPr lang="en-US" dirty="0"/>
              <a:t>	$</a:t>
            </a:r>
            <a:r>
              <a:rPr lang="en-US" dirty="0" err="1"/>
              <a:t>ext</a:t>
            </a:r>
            <a:r>
              <a:rPr lang="en-US" dirty="0"/>
              <a:t> ="jpg";	 $</a:t>
            </a:r>
            <a:r>
              <a:rPr lang="en-US" dirty="0" err="1"/>
              <a:t>arrExt</a:t>
            </a:r>
            <a:r>
              <a:rPr lang="en-US" dirty="0"/>
              <a:t> = array("jpg", "</a:t>
            </a:r>
            <a:r>
              <a:rPr lang="en-US" dirty="0" err="1"/>
              <a:t>png</a:t>
            </a:r>
            <a:r>
              <a:rPr lang="en-US" dirty="0"/>
              <a:t>");</a:t>
            </a:r>
          </a:p>
          <a:p>
            <a:pPr marL="0" indent="0">
              <a:buNone/>
            </a:pPr>
            <a:r>
              <a:rPr lang="en-US" dirty="0"/>
              <a:t>	if (</a:t>
            </a:r>
            <a:r>
              <a:rPr lang="en-US" dirty="0" err="1"/>
              <a:t>in_array</a:t>
            </a:r>
            <a:r>
              <a:rPr lang="en-US" dirty="0"/>
              <a:t>($</a:t>
            </a:r>
            <a:r>
              <a:rPr lang="en-US" dirty="0" err="1"/>
              <a:t>ext</a:t>
            </a:r>
            <a:r>
              <a:rPr lang="en-US" dirty="0"/>
              <a:t>, $</a:t>
            </a:r>
            <a:r>
              <a:rPr lang="en-US" dirty="0" err="1"/>
              <a:t>arrExt</a:t>
            </a:r>
            <a:r>
              <a:rPr lang="en-US" dirty="0"/>
              <a:t>))   echo "File </a:t>
            </a:r>
            <a:r>
              <a:rPr lang="en-US" dirty="0" err="1"/>
              <a:t>hình</a:t>
            </a:r>
            <a:r>
              <a:rPr lang="en-US" dirty="0"/>
              <a:t> </a:t>
            </a:r>
            <a:r>
              <a:rPr lang="en-US" dirty="0" err="1"/>
              <a:t>hợp</a:t>
            </a:r>
            <a:r>
              <a:rPr lang="en-US" dirty="0"/>
              <a:t> </a:t>
            </a:r>
            <a:r>
              <a:rPr lang="en-US" dirty="0" err="1"/>
              <a:t>lệ</a:t>
            </a:r>
            <a:r>
              <a:rPr lang="en-US" dirty="0"/>
              <a:t>";</a:t>
            </a:r>
          </a:p>
          <a:p>
            <a:pPr marL="0" indent="0">
              <a:buNone/>
            </a:pPr>
            <a:r>
              <a:rPr lang="en-US" dirty="0"/>
              <a:t>	else   echo "</a:t>
            </a:r>
            <a:r>
              <a:rPr lang="en-US" dirty="0" err="1"/>
              <a:t>Không</a:t>
            </a:r>
            <a:r>
              <a:rPr lang="en-US" dirty="0"/>
              <a:t> </a:t>
            </a:r>
            <a:r>
              <a:rPr lang="en-US" dirty="0" err="1"/>
              <a:t>hỗ</a:t>
            </a:r>
            <a:r>
              <a:rPr lang="en-US" dirty="0"/>
              <a:t> </a:t>
            </a:r>
            <a:r>
              <a:rPr lang="en-US" dirty="0" err="1"/>
              <a:t>trợ</a:t>
            </a:r>
            <a:r>
              <a:rPr lang="en-US" dirty="0"/>
              <a:t> file </a:t>
            </a:r>
            <a:r>
              <a:rPr lang="en-US" dirty="0" err="1"/>
              <a:t>hình</a:t>
            </a:r>
            <a:r>
              <a:rPr lang="en-US" dirty="0"/>
              <a:t> </a:t>
            </a:r>
            <a:r>
              <a:rPr lang="en-US" dirty="0" err="1"/>
              <a:t>này</a:t>
            </a:r>
            <a:r>
              <a:rPr lang="en-US" dirty="0"/>
              <a:t>";</a:t>
            </a:r>
          </a:p>
          <a:p>
            <a:pPr marL="0" indent="0">
              <a:buNone/>
            </a:pPr>
            <a:r>
              <a:rPr lang="en-US" dirty="0"/>
              <a:t>?&gt;</a:t>
            </a:r>
          </a:p>
          <a:p>
            <a:r>
              <a:rPr lang="en-US" dirty="0" err="1"/>
              <a:t>array_rand</a:t>
            </a:r>
            <a:r>
              <a:rPr lang="en-US" dirty="0"/>
              <a:t>($a, [$n=1]): </a:t>
            </a:r>
            <a:r>
              <a:rPr lang="en-US" dirty="0" err="1"/>
              <a:t>Lấy</a:t>
            </a:r>
            <a:r>
              <a:rPr lang="en-US" dirty="0"/>
              <a:t> </a:t>
            </a:r>
            <a:r>
              <a:rPr lang="en-US" dirty="0" err="1"/>
              <a:t>ra</a:t>
            </a:r>
            <a:r>
              <a:rPr lang="en-US" dirty="0"/>
              <a:t> </a:t>
            </a:r>
            <a:r>
              <a:rPr lang="en-US" dirty="0" err="1"/>
              <a:t>ngẫu</a:t>
            </a:r>
            <a:r>
              <a:rPr lang="en-US" dirty="0"/>
              <a:t> </a:t>
            </a:r>
            <a:r>
              <a:rPr lang="en-US" dirty="0" err="1"/>
              <a:t>nhiên</a:t>
            </a:r>
            <a:r>
              <a:rPr lang="en-US" dirty="0"/>
              <a:t> $n </a:t>
            </a:r>
            <a:r>
              <a:rPr lang="en-US" dirty="0" err="1"/>
              <a:t>phần</a:t>
            </a:r>
            <a:r>
              <a:rPr lang="en-US" dirty="0"/>
              <a:t> </a:t>
            </a:r>
            <a:r>
              <a:rPr lang="en-US" dirty="0" err="1"/>
              <a:t>tử</a:t>
            </a:r>
            <a:r>
              <a:rPr lang="en-US" dirty="0"/>
              <a:t> </a:t>
            </a:r>
            <a:r>
              <a:rPr lang="en-US" dirty="0" err="1"/>
              <a:t>trong</a:t>
            </a:r>
            <a:r>
              <a:rPr lang="en-US" dirty="0"/>
              <a:t> </a:t>
            </a:r>
            <a:r>
              <a:rPr lang="en-US" dirty="0" err="1"/>
              <a:t>mảng</a:t>
            </a:r>
            <a:r>
              <a:rPr lang="en-US" dirty="0"/>
              <a:t> $a; </a:t>
            </a:r>
            <a:r>
              <a:rPr lang="en-US" dirty="0" err="1"/>
              <a:t>Trả</a:t>
            </a:r>
            <a:r>
              <a:rPr lang="en-US" dirty="0"/>
              <a:t> </a:t>
            </a:r>
            <a:r>
              <a:rPr lang="en-US" dirty="0" err="1"/>
              <a:t>về</a:t>
            </a:r>
            <a:r>
              <a:rPr lang="en-US" dirty="0"/>
              <a:t> </a:t>
            </a:r>
            <a:r>
              <a:rPr lang="en-US" dirty="0" err="1"/>
              <a:t>mảng</a:t>
            </a:r>
            <a:r>
              <a:rPr lang="en-US" dirty="0"/>
              <a:t> </a:t>
            </a:r>
            <a:r>
              <a:rPr lang="en-US" dirty="0" err="1"/>
              <a:t>các</a:t>
            </a:r>
            <a:r>
              <a:rPr lang="en-US" dirty="0"/>
              <a:t> key.</a:t>
            </a:r>
          </a:p>
          <a:p>
            <a:pPr marL="0" indent="0">
              <a:buNone/>
            </a:pPr>
            <a:r>
              <a:rPr lang="en-US" dirty="0"/>
              <a:t>   &lt;?</a:t>
            </a:r>
            <a:r>
              <a:rPr lang="en-US" dirty="0" err="1"/>
              <a:t>php</a:t>
            </a:r>
            <a:endParaRPr lang="en-US" dirty="0"/>
          </a:p>
          <a:p>
            <a:pPr marL="0" indent="0">
              <a:buNone/>
            </a:pPr>
            <a:r>
              <a:rPr lang="en-US" dirty="0"/>
              <a:t>	$input = array("Neo", "Morpheus", "Trinity", "Cypher", "Tank");</a:t>
            </a:r>
          </a:p>
          <a:p>
            <a:pPr marL="0" indent="0">
              <a:buNone/>
            </a:pPr>
            <a:r>
              <a:rPr lang="en-US" dirty="0"/>
              <a:t>	$</a:t>
            </a:r>
            <a:r>
              <a:rPr lang="en-US" dirty="0" err="1"/>
              <a:t>rand_keys</a:t>
            </a:r>
            <a:r>
              <a:rPr lang="en-US" dirty="0"/>
              <a:t> = </a:t>
            </a:r>
            <a:r>
              <a:rPr lang="en-US" dirty="0" err="1"/>
              <a:t>array_rand</a:t>
            </a:r>
            <a:r>
              <a:rPr lang="en-US" dirty="0"/>
              <a:t>($input, 2);</a:t>
            </a:r>
          </a:p>
          <a:p>
            <a:pPr marL="0" indent="0">
              <a:buNone/>
            </a:pPr>
            <a:r>
              <a:rPr lang="en-US" dirty="0"/>
              <a:t>	echo $input[$</a:t>
            </a:r>
            <a:r>
              <a:rPr lang="en-US" dirty="0" err="1"/>
              <a:t>rand_keys</a:t>
            </a:r>
            <a:r>
              <a:rPr lang="en-US" dirty="0"/>
              <a:t>[0]] . "\n";</a:t>
            </a:r>
          </a:p>
          <a:p>
            <a:pPr marL="0" indent="0">
              <a:buNone/>
            </a:pPr>
            <a:r>
              <a:rPr lang="en-US" dirty="0"/>
              <a:t>	echo $input[$</a:t>
            </a:r>
            <a:r>
              <a:rPr lang="en-US" dirty="0" err="1"/>
              <a:t>rand_keys</a:t>
            </a:r>
            <a:r>
              <a:rPr lang="en-US" dirty="0"/>
              <a:t>[1]] . "\n";</a:t>
            </a:r>
          </a:p>
          <a:p>
            <a:pPr marL="0" indent="0">
              <a:buNone/>
            </a:pPr>
            <a:r>
              <a:rPr lang="en-US" dirty="0"/>
              <a:t>   ?&gt;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1973</TotalTime>
  <Words>4620</Words>
  <Application>Microsoft Office PowerPoint</Application>
  <PresentationFormat>On-screen Show (4:3)</PresentationFormat>
  <Paragraphs>428</Paragraphs>
  <Slides>38</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1</vt:i4>
      </vt:variant>
      <vt:variant>
        <vt:lpstr>Slide Titles</vt:lpstr>
      </vt:variant>
      <vt:variant>
        <vt:i4>38</vt:i4>
      </vt:variant>
    </vt:vector>
  </HeadingPairs>
  <TitlesOfParts>
    <vt:vector size="45" baseType="lpstr">
      <vt:lpstr>Adobe Arabic</vt:lpstr>
      <vt:lpstr>Arial</vt:lpstr>
      <vt:lpstr>Arial (Body)</vt:lpstr>
      <vt:lpstr>Arial Body</vt:lpstr>
      <vt:lpstr>Calibri</vt:lpstr>
      <vt:lpstr>Office Theme</vt:lpstr>
      <vt:lpstr>Bitmap Image</vt:lpstr>
      <vt:lpstr>Array - Mảng</vt:lpstr>
      <vt:lpstr>Giới thiệu mảng php</vt:lpstr>
      <vt:lpstr>Tạo mảng</vt:lpstr>
      <vt:lpstr>Ví dụ</vt:lpstr>
      <vt:lpstr>Kiểm tra và xóa phần tử mảng</vt:lpstr>
      <vt:lpstr>Duyệt mảng </vt:lpstr>
      <vt:lpstr>Ví dụ</vt:lpstr>
      <vt:lpstr>Mảng đa chiều</vt:lpstr>
      <vt:lpstr>Một số hàm hay sử dụng với mảng</vt:lpstr>
      <vt:lpstr>Sắp xếp mảng</vt:lpstr>
      <vt:lpstr>Chuyển đổi Array -String</vt:lpstr>
      <vt:lpstr>Biến mảng siêu toàn cục</vt:lpstr>
      <vt:lpstr>Biến mảng siêu toàn cục (tt)</vt:lpstr>
      <vt:lpstr>Gửi nhận dữ liệu client- server</vt:lpstr>
      <vt:lpstr>GỬI NHẬN DỮ LIỆU QUA URL</vt:lpstr>
      <vt:lpstr>GỬI NHẬN DỮ LIỆU QUA URL(tt)</vt:lpstr>
      <vt:lpstr>GỬI NHẬN DỮ LIỆU QUA FORM GET</vt:lpstr>
      <vt:lpstr>GỬI NHẬN DỮ LIỆU QUA FORM POST</vt:lpstr>
      <vt:lpstr>Nhận dữ liệu từ form</vt:lpstr>
      <vt:lpstr>Nhận dữ liệu từ textbox, password, hidden field</vt:lpstr>
      <vt:lpstr>Nhận dữ liệu từ nhóm radio button</vt:lpstr>
      <vt:lpstr>Nhận dữ liệu từ nhóm checkbox button</vt:lpstr>
      <vt:lpstr>Chọn dữ liệu từ dropdown list </vt:lpstr>
      <vt:lpstr>Chọn dữ liệu từ dropdown list </vt:lpstr>
      <vt:lpstr>Gửi tập tin</vt:lpstr>
      <vt:lpstr>Nhận tập tin</vt:lpstr>
      <vt:lpstr>Nhận tập tin (tt)</vt:lpstr>
      <vt:lpstr>PowerPoint Presentation</vt:lpstr>
      <vt:lpstr>Mảng $_SERVER</vt:lpstr>
      <vt:lpstr>Mảng $_SERVER (tt)</vt:lpstr>
      <vt:lpstr>Mảng $_SESSION</vt:lpstr>
      <vt:lpstr>Mảng $_SESSION</vt:lpstr>
      <vt:lpstr>Mảng $_COOKIE</vt:lpstr>
      <vt:lpstr>Mảng COOKIE (tt)</vt:lpstr>
      <vt:lpstr>So sánh session-cookie</vt:lpstr>
      <vt:lpstr>Ví dụ</vt:lpstr>
      <vt:lpstr>Sử dụng SESSION hay COOKIE</vt:lpstr>
      <vt:lpstr>Tổng kết</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Mariajose</dc:creator>
  <cp:lastModifiedBy>TRẦN VĂN HÙNG</cp:lastModifiedBy>
  <cp:revision>191</cp:revision>
  <dcterms:created xsi:type="dcterms:W3CDTF">2009-10-07T17:55:06Z</dcterms:created>
  <dcterms:modified xsi:type="dcterms:W3CDTF">2020-10-15T10:30:16Z</dcterms:modified>
</cp:coreProperties>
</file>