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59" r:id="rId6"/>
    <p:sldId id="260" r:id="rId7"/>
    <p:sldId id="261" r:id="rId8"/>
    <p:sldId id="262" r:id="rId9"/>
    <p:sldId id="266" r:id="rId10"/>
    <p:sldId id="268" r:id="rId11"/>
    <p:sldId id="269" r:id="rId12"/>
    <p:sldId id="265"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188D77-99EA-4F72-80D2-73BEF1E51F56}"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2376196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188D77-99EA-4F72-80D2-73BEF1E51F56}"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214124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188D77-99EA-4F72-80D2-73BEF1E51F56}"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153908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188D77-99EA-4F72-80D2-73BEF1E51F56}"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150343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188D77-99EA-4F72-80D2-73BEF1E51F56}"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1803037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188D77-99EA-4F72-80D2-73BEF1E51F56}"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52848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188D77-99EA-4F72-80D2-73BEF1E51F56}"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137239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188D77-99EA-4F72-80D2-73BEF1E51F56}"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1385863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188D77-99EA-4F72-80D2-73BEF1E51F56}"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3268365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188D77-99EA-4F72-80D2-73BEF1E51F56}"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383608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188D77-99EA-4F72-80D2-73BEF1E51F56}"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CBE08-C493-4532-BEC6-9CDCDB0245B0}" type="slidenum">
              <a:rPr lang="en-US" smtClean="0"/>
              <a:t>‹#›</a:t>
            </a:fld>
            <a:endParaRPr lang="en-US"/>
          </a:p>
        </p:txBody>
      </p:sp>
    </p:spTree>
    <p:extLst>
      <p:ext uri="{BB962C8B-B14F-4D97-AF65-F5344CB8AC3E}">
        <p14:creationId xmlns:p14="http://schemas.microsoft.com/office/powerpoint/2010/main" val="271503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8D77-99EA-4F72-80D2-73BEF1E51F56}" type="datetimeFigureOut">
              <a:rPr lang="en-US" smtClean="0"/>
              <a:t>4/4/2020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CBE08-C493-4532-BEC6-9CDCDB0245B0}" type="slidenum">
              <a:rPr lang="en-US" smtClean="0"/>
              <a:t>‹#›</a:t>
            </a:fld>
            <a:endParaRPr lang="en-US"/>
          </a:p>
        </p:txBody>
      </p:sp>
    </p:spTree>
    <p:extLst>
      <p:ext uri="{BB962C8B-B14F-4D97-AF65-F5344CB8AC3E}">
        <p14:creationId xmlns:p14="http://schemas.microsoft.com/office/powerpoint/2010/main" val="244248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3schools.com/quiztest/quiztest.asp?qtest=SQL" TargetMode="External"/><Relationship Id="rId2" Type="http://schemas.openxmlformats.org/officeDocument/2006/relationships/hyperlink" Target="https://www.w3schools.com/sql/" TargetMode="External"/><Relationship Id="rId1" Type="http://schemas.openxmlformats.org/officeDocument/2006/relationships/slideLayout" Target="../slideLayouts/slideLayout1.xml"/><Relationship Id="rId5" Type="http://schemas.openxmlformats.org/officeDocument/2006/relationships/hyperlink" Target="https://freetuts.net/subquery-trong-sql-truy-van-con-1539.html" TargetMode="External"/><Relationship Id="rId4" Type="http://schemas.openxmlformats.org/officeDocument/2006/relationships/hyperlink" Target="https://vietjack.com/sql/index.jsp"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w3schools.com/sql/sql_ref_sqlserver.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w3schools.com/sql/sql_ref_sqlserver.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w3schools.com/sql/sql_ref_sqlserver.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Sql</a:t>
            </a:r>
            <a:r>
              <a:rPr lang="en-US" dirty="0" smtClean="0"/>
              <a:t> </a:t>
            </a:r>
            <a:r>
              <a:rPr lang="en-US" smtClean="0"/>
              <a:t>server </a:t>
            </a:r>
            <a:r>
              <a:rPr lang="en-US" smtClean="0"/>
              <a:t>4</a:t>
            </a:r>
            <a:endParaRPr lang="en-US" dirty="0"/>
          </a:p>
        </p:txBody>
      </p:sp>
      <p:sp>
        <p:nvSpPr>
          <p:cNvPr id="3" name="Subtitle 2"/>
          <p:cNvSpPr>
            <a:spLocks noGrp="1"/>
          </p:cNvSpPr>
          <p:nvPr>
            <p:ph type="subTitle" idx="1"/>
          </p:nvPr>
        </p:nvSpPr>
        <p:spPr/>
        <p:txBody>
          <a:bodyPr>
            <a:normAutofit lnSpcReduction="10000"/>
          </a:bodyPr>
          <a:lstStyle/>
          <a:p>
            <a:r>
              <a:rPr lang="en-US" dirty="0">
                <a:hlinkClick r:id="rId2"/>
              </a:rPr>
              <a:t>https://www.w3schools.com/sql</a:t>
            </a:r>
            <a:r>
              <a:rPr lang="en-US" dirty="0" smtClean="0">
                <a:hlinkClick r:id="rId2"/>
              </a:rPr>
              <a:t>/</a:t>
            </a:r>
            <a:endParaRPr lang="en-US" dirty="0" smtClean="0"/>
          </a:p>
          <a:p>
            <a:r>
              <a:rPr lang="en-US" dirty="0">
                <a:hlinkClick r:id="rId3"/>
              </a:rPr>
              <a:t>https://</a:t>
            </a:r>
            <a:r>
              <a:rPr lang="en-US" dirty="0" smtClean="0">
                <a:hlinkClick r:id="rId3"/>
              </a:rPr>
              <a:t>www.w3schools.com/quiztest/quiztest.asp?qtest=SQL</a:t>
            </a:r>
            <a:endParaRPr lang="en-US" dirty="0" smtClean="0"/>
          </a:p>
          <a:p>
            <a:r>
              <a:rPr lang="en-US" dirty="0" smtClean="0">
                <a:hlinkClick r:id="rId4"/>
              </a:rPr>
              <a:t>https</a:t>
            </a:r>
            <a:r>
              <a:rPr lang="en-US" dirty="0">
                <a:hlinkClick r:id="rId4"/>
              </a:rPr>
              <a:t>://</a:t>
            </a:r>
            <a:r>
              <a:rPr lang="en-US" dirty="0" smtClean="0">
                <a:hlinkClick r:id="rId4"/>
              </a:rPr>
              <a:t>vietjack.com/sql/index.jsp</a:t>
            </a:r>
            <a:endParaRPr lang="en-US" dirty="0" smtClean="0"/>
          </a:p>
          <a:p>
            <a:r>
              <a:rPr lang="en-US" b="1" dirty="0">
                <a:hlinkClick r:id="rId5"/>
              </a:rPr>
              <a:t>https://freetuts.net/subquery-trong-sql-truy-van-con-1539.html</a:t>
            </a:r>
            <a:endParaRPr lang="en-US" b="1" dirty="0"/>
          </a:p>
          <a:p>
            <a:endParaRPr lang="en-US" dirty="0"/>
          </a:p>
        </p:txBody>
      </p:sp>
    </p:spTree>
    <p:extLst>
      <p:ext uri="{BB962C8B-B14F-4D97-AF65-F5344CB8AC3E}">
        <p14:creationId xmlns:p14="http://schemas.microsoft.com/office/powerpoint/2010/main" val="2944426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
            </a:r>
            <a:r>
              <a:rPr lang="vi-VN" dirty="0" smtClean="0"/>
              <a:t>ác </a:t>
            </a:r>
            <a:r>
              <a:rPr lang="vi-VN" dirty="0"/>
              <a:t>bước tạo </a:t>
            </a:r>
            <a:r>
              <a:rPr lang="vi-VN" dirty="0" smtClean="0"/>
              <a:t>truy </a:t>
            </a:r>
            <a:r>
              <a:rPr lang="vi-VN" dirty="0"/>
              <a:t>vấn dựa trên sự phân nhóm </a:t>
            </a:r>
            <a:br>
              <a:rPr lang="vi-VN" dirty="0"/>
            </a:b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r>
              <a:rPr lang="vi-VN" b="1" dirty="0" smtClean="0"/>
              <a:t>B1</a:t>
            </a:r>
            <a:r>
              <a:rPr lang="vi-VN" dirty="0"/>
              <a:t>. Tạo bảng cơ sở (tương tự các câu lệnh SELECT … FROM … WHERE … trong những phần trước) chứa dữ liệu TRƯỚC KHI phân nhóm. </a:t>
            </a:r>
          </a:p>
          <a:p>
            <a:r>
              <a:rPr lang="vi-VN" b="1" dirty="0"/>
              <a:t>B2</a:t>
            </a:r>
            <a:r>
              <a:rPr lang="vi-VN" dirty="0"/>
              <a:t>. Chọn các thuộc tính phân nhóm dữ liệu của bảng cơ sở đưa vào mệnh đề GROUP BY. </a:t>
            </a:r>
          </a:p>
          <a:p>
            <a:r>
              <a:rPr lang="vi-VN" dirty="0"/>
              <a:t>Những thuộc tính phân nhóm trong mệnh đề GROUP BY phải được liệt kê đồng thời trong mệnh đề SELECT. Ngược lại, những thuộc tính trong mệnh đề SELECT (không phải các hàm tổng hợp dữ liệu) cũng phải xuất hiện trong mệnh đề GROUP BY. </a:t>
            </a:r>
          </a:p>
          <a:p>
            <a:r>
              <a:rPr lang="vi-VN" b="1" dirty="0"/>
              <a:t>B3</a:t>
            </a:r>
            <a:r>
              <a:rPr lang="vi-VN" dirty="0"/>
              <a:t>. Đưa các hàm tổng hợp dữ liệu vào mệnh đề SELECT. </a:t>
            </a:r>
          </a:p>
          <a:p>
            <a:r>
              <a:rPr lang="vi-VN" b="1" dirty="0"/>
              <a:t>B4</a:t>
            </a:r>
            <a:r>
              <a:rPr lang="vi-VN" dirty="0"/>
              <a:t>. Đưa điều kiện trên các nhóm (theo các hàm tổng hợp dữ liệu), nếu có, vào mệnh đề HAVING. </a:t>
            </a:r>
            <a:endParaRPr lang="en-US" dirty="0"/>
          </a:p>
        </p:txBody>
      </p:sp>
    </p:spTree>
    <p:extLst>
      <p:ext uri="{BB962C8B-B14F-4D97-AF65-F5344CB8AC3E}">
        <p14:creationId xmlns:p14="http://schemas.microsoft.com/office/powerpoint/2010/main" val="2414841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In </a:t>
            </a:r>
            <a:r>
              <a:rPr lang="en-US" dirty="0" err="1" smtClean="0"/>
              <a:t>ra</a:t>
            </a:r>
            <a:r>
              <a:rPr lang="en-US" dirty="0" smtClean="0"/>
              <a:t> </a:t>
            </a:r>
            <a:r>
              <a:rPr lang="en-US" dirty="0" err="1" smtClean="0"/>
              <a:t>danh</a:t>
            </a:r>
            <a:r>
              <a:rPr lang="en-US" dirty="0" smtClean="0"/>
              <a:t> </a:t>
            </a:r>
            <a:r>
              <a:rPr lang="en-US" dirty="0" err="1" smtClean="0"/>
              <a:t>sách</a:t>
            </a:r>
            <a:r>
              <a:rPr lang="en-US" dirty="0" smtClean="0"/>
              <a:t> </a:t>
            </a:r>
            <a:r>
              <a:rPr lang="en-US" dirty="0" err="1" smtClean="0"/>
              <a:t>Khoa</a:t>
            </a:r>
            <a:r>
              <a:rPr lang="en-US" dirty="0" smtClean="0"/>
              <a:t> </a:t>
            </a:r>
            <a:r>
              <a:rPr lang="en-US" dirty="0" err="1" smtClean="0"/>
              <a:t>và</a:t>
            </a:r>
            <a:r>
              <a:rPr lang="en-US" dirty="0" smtClean="0"/>
              <a:t> </a:t>
            </a:r>
            <a:r>
              <a:rPr lang="en-US" dirty="0" err="1" smtClean="0"/>
              <a:t>thêm</a:t>
            </a:r>
            <a:r>
              <a:rPr lang="en-US" dirty="0" smtClean="0"/>
              <a:t> </a:t>
            </a:r>
            <a:r>
              <a:rPr lang="en-US" dirty="0" err="1" smtClean="0"/>
              <a:t>cột</a:t>
            </a:r>
            <a:r>
              <a:rPr lang="en-US" dirty="0" smtClean="0"/>
              <a:t> </a:t>
            </a:r>
            <a:r>
              <a:rPr lang="en-US" dirty="0" err="1" smtClean="0"/>
              <a:t>tổng</a:t>
            </a:r>
            <a:r>
              <a:rPr lang="en-US" dirty="0" smtClean="0"/>
              <a:t> </a:t>
            </a:r>
            <a:r>
              <a:rPr lang="en-US" dirty="0" err="1" smtClean="0"/>
              <a:t>số</a:t>
            </a:r>
            <a:r>
              <a:rPr lang="en-US" dirty="0" smtClean="0"/>
              <a:t> </a:t>
            </a:r>
            <a:r>
              <a:rPr lang="en-US" dirty="0" err="1" smtClean="0"/>
              <a:t>sinh</a:t>
            </a:r>
            <a:r>
              <a:rPr lang="en-US" dirty="0" smtClean="0"/>
              <a:t> </a:t>
            </a:r>
            <a:r>
              <a:rPr lang="en-US" dirty="0" err="1" smtClean="0"/>
              <a:t>viên</a:t>
            </a:r>
            <a:endParaRPr lang="en-US" dirty="0" smtClean="0"/>
          </a:p>
          <a:p>
            <a:r>
              <a:rPr lang="en-US" dirty="0" err="1" smtClean="0"/>
              <a:t>Trung</a:t>
            </a:r>
            <a:r>
              <a:rPr lang="en-US" dirty="0" smtClean="0"/>
              <a:t> </a:t>
            </a:r>
            <a:r>
              <a:rPr lang="en-US" dirty="0" err="1" smtClean="0"/>
              <a:t>bình</a:t>
            </a:r>
            <a:r>
              <a:rPr lang="en-US" dirty="0" smtClean="0"/>
              <a:t> </a:t>
            </a:r>
            <a:r>
              <a:rPr lang="en-US" dirty="0" err="1" smtClean="0"/>
              <a:t>học</a:t>
            </a:r>
            <a:r>
              <a:rPr lang="en-US" dirty="0" smtClean="0"/>
              <a:t> </a:t>
            </a:r>
            <a:r>
              <a:rPr lang="en-US" dirty="0" err="1" smtClean="0"/>
              <a:t>bổng</a:t>
            </a:r>
            <a:r>
              <a:rPr lang="en-US" dirty="0" smtClean="0"/>
              <a:t> </a:t>
            </a:r>
            <a:r>
              <a:rPr lang="en-US" dirty="0" err="1" smtClean="0"/>
              <a:t>của</a:t>
            </a:r>
            <a:r>
              <a:rPr lang="en-US" dirty="0" smtClean="0"/>
              <a:t> SV </a:t>
            </a:r>
            <a:r>
              <a:rPr lang="en-US" dirty="0" err="1" smtClean="0"/>
              <a:t>từng</a:t>
            </a:r>
            <a:r>
              <a:rPr lang="en-US" dirty="0" smtClean="0"/>
              <a:t> </a:t>
            </a:r>
            <a:r>
              <a:rPr lang="en-US" dirty="0" err="1" smtClean="0"/>
              <a:t>khoa</a:t>
            </a:r>
            <a:r>
              <a:rPr lang="en-US" dirty="0" smtClean="0"/>
              <a:t>.</a:t>
            </a:r>
          </a:p>
          <a:p>
            <a:r>
              <a:rPr lang="en-US" dirty="0" err="1" smtClean="0"/>
              <a:t>Mỗi</a:t>
            </a:r>
            <a:r>
              <a:rPr lang="en-US" dirty="0" smtClean="0"/>
              <a:t> </a:t>
            </a:r>
            <a:r>
              <a:rPr lang="en-US" dirty="0" err="1" smtClean="0"/>
              <a:t>khoa</a:t>
            </a:r>
            <a:r>
              <a:rPr lang="en-US" dirty="0" smtClean="0"/>
              <a:t> </a:t>
            </a:r>
            <a:r>
              <a:rPr lang="en-US" dirty="0" err="1" smtClean="0"/>
              <a:t>lấy</a:t>
            </a:r>
            <a:r>
              <a:rPr lang="en-US" dirty="0" smtClean="0"/>
              <a:t> </a:t>
            </a:r>
            <a:r>
              <a:rPr lang="en-US" dirty="0" err="1" smtClean="0"/>
              <a:t>tổng</a:t>
            </a:r>
            <a:r>
              <a:rPr lang="en-US" dirty="0" smtClean="0"/>
              <a:t> </a:t>
            </a:r>
            <a:r>
              <a:rPr lang="en-US" dirty="0" err="1" smtClean="0"/>
              <a:t>học</a:t>
            </a:r>
            <a:r>
              <a:rPr lang="en-US" dirty="0" smtClean="0"/>
              <a:t> </a:t>
            </a:r>
            <a:r>
              <a:rPr lang="en-US" dirty="0" err="1" smtClean="0"/>
              <a:t>bổng</a:t>
            </a:r>
            <a:r>
              <a:rPr lang="en-US" dirty="0" smtClean="0"/>
              <a:t> </a:t>
            </a:r>
            <a:endParaRPr lang="en-US" dirty="0"/>
          </a:p>
        </p:txBody>
      </p:sp>
    </p:spTree>
    <p:extLst>
      <p:ext uri="{BB962C8B-B14F-4D97-AF65-F5344CB8AC3E}">
        <p14:creationId xmlns:p14="http://schemas.microsoft.com/office/powerpoint/2010/main" val="4017577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 sub query</a:t>
            </a:r>
            <a:endParaRPr lang="en-US" dirty="0"/>
          </a:p>
        </p:txBody>
      </p:sp>
      <p:sp>
        <p:nvSpPr>
          <p:cNvPr id="3" name="Content Placeholder 2"/>
          <p:cNvSpPr>
            <a:spLocks noGrp="1"/>
          </p:cNvSpPr>
          <p:nvPr>
            <p:ph idx="1"/>
          </p:nvPr>
        </p:nvSpPr>
        <p:spPr/>
        <p:txBody>
          <a:bodyPr/>
          <a:lstStyle/>
          <a:p>
            <a:r>
              <a:rPr lang="en-US" dirty="0" err="1" smtClean="0"/>
              <a:t>Truy</a:t>
            </a:r>
            <a:r>
              <a:rPr lang="en-US" dirty="0" smtClean="0"/>
              <a:t> </a:t>
            </a:r>
            <a:r>
              <a:rPr lang="en-US" dirty="0" err="1" smtClean="0"/>
              <a:t>vấn</a:t>
            </a:r>
            <a:r>
              <a:rPr lang="en-US" dirty="0" smtClean="0"/>
              <a:t> </a:t>
            </a:r>
            <a:r>
              <a:rPr lang="en-US" dirty="0" err="1" smtClean="0"/>
              <a:t>mà</a:t>
            </a:r>
            <a:r>
              <a:rPr lang="en-US" dirty="0" smtClean="0"/>
              <a:t> </a:t>
            </a:r>
            <a:r>
              <a:rPr lang="en-US" dirty="0" err="1" smtClean="0"/>
              <a:t>các</a:t>
            </a:r>
            <a:r>
              <a:rPr lang="en-US" dirty="0" smtClean="0"/>
              <a:t> </a:t>
            </a:r>
            <a:r>
              <a:rPr lang="en-US" dirty="0" err="1" smtClean="0"/>
              <a:t>mệnh</a:t>
            </a:r>
            <a:r>
              <a:rPr lang="en-US" dirty="0" smtClean="0"/>
              <a:t> </a:t>
            </a:r>
            <a:r>
              <a:rPr lang="en-US" dirty="0" err="1" smtClean="0"/>
              <a:t>đề</a:t>
            </a:r>
            <a:r>
              <a:rPr lang="en-US" dirty="0" smtClean="0"/>
              <a:t> from, where, having </a:t>
            </a:r>
            <a:r>
              <a:rPr lang="en-US" dirty="0" err="1" smtClean="0"/>
              <a:t>chứa</a:t>
            </a:r>
            <a:r>
              <a:rPr lang="en-US" dirty="0" smtClean="0"/>
              <a:t> </a:t>
            </a:r>
            <a:r>
              <a:rPr lang="en-US" dirty="0" err="1" smtClean="0"/>
              <a:t>các</a:t>
            </a:r>
            <a:r>
              <a:rPr lang="en-US" dirty="0" smtClean="0"/>
              <a:t> </a:t>
            </a:r>
            <a:r>
              <a:rPr lang="en-US" dirty="0" err="1" smtClean="0"/>
              <a:t>truy</a:t>
            </a:r>
            <a:r>
              <a:rPr lang="en-US" dirty="0" smtClean="0"/>
              <a:t> </a:t>
            </a:r>
            <a:r>
              <a:rPr lang="en-US" dirty="0" err="1" smtClean="0"/>
              <a:t>vấn</a:t>
            </a:r>
            <a:r>
              <a:rPr lang="en-US" dirty="0" smtClean="0"/>
              <a:t> select</a:t>
            </a:r>
          </a:p>
          <a:p>
            <a:r>
              <a:rPr lang="en-US" dirty="0" smtClean="0"/>
              <a:t>Hay </a:t>
            </a:r>
            <a:r>
              <a:rPr lang="en-US" dirty="0" err="1" smtClean="0"/>
              <a:t>sử</a:t>
            </a:r>
            <a:r>
              <a:rPr lang="en-US" dirty="0" smtClean="0"/>
              <a:t> </a:t>
            </a:r>
            <a:r>
              <a:rPr lang="en-US" dirty="0" err="1" smtClean="0"/>
              <a:t>dụng</a:t>
            </a:r>
            <a:r>
              <a:rPr lang="en-US" dirty="0" smtClean="0"/>
              <a:t> </a:t>
            </a:r>
            <a:r>
              <a:rPr lang="en-US" dirty="0" err="1" smtClean="0"/>
              <a:t>với</a:t>
            </a:r>
            <a:r>
              <a:rPr lang="en-US" dirty="0" smtClean="0"/>
              <a:t> </a:t>
            </a:r>
            <a:r>
              <a:rPr lang="en-US" dirty="0" err="1" smtClean="0"/>
              <a:t>toán</a:t>
            </a:r>
            <a:r>
              <a:rPr lang="en-US" dirty="0" smtClean="0"/>
              <a:t> </a:t>
            </a:r>
            <a:r>
              <a:rPr lang="en-US" dirty="0" err="1" smtClean="0"/>
              <a:t>tử</a:t>
            </a:r>
            <a:r>
              <a:rPr lang="en-US" dirty="0" smtClean="0"/>
              <a:t> in, not in, any, some, …</a:t>
            </a:r>
          </a:p>
          <a:p>
            <a:r>
              <a:rPr lang="en-US" dirty="0" err="1" smtClean="0"/>
              <a:t>Ví</a:t>
            </a:r>
            <a:r>
              <a:rPr lang="en-US" dirty="0" smtClean="0"/>
              <a:t> </a:t>
            </a:r>
            <a:r>
              <a:rPr lang="en-US" dirty="0" err="1" smtClean="0"/>
              <a:t>dụ</a:t>
            </a:r>
            <a:r>
              <a:rPr lang="en-US" dirty="0" smtClean="0"/>
              <a:t>: </a:t>
            </a:r>
          </a:p>
          <a:p>
            <a:endParaRPr lang="en-US" dirty="0" smtClean="0"/>
          </a:p>
          <a:p>
            <a:endParaRPr lang="en-US" dirty="0"/>
          </a:p>
        </p:txBody>
      </p:sp>
    </p:spTree>
    <p:extLst>
      <p:ext uri="{BB962C8B-B14F-4D97-AF65-F5344CB8AC3E}">
        <p14:creationId xmlns:p14="http://schemas.microsoft.com/office/powerpoint/2010/main" val="2174051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Truy</a:t>
            </a:r>
            <a:r>
              <a:rPr lang="en-US" dirty="0" smtClean="0"/>
              <a:t> </a:t>
            </a:r>
            <a:r>
              <a:rPr lang="en-US" dirty="0" err="1" smtClean="0"/>
              <a:t>vấn</a:t>
            </a:r>
            <a:r>
              <a:rPr lang="en-US" dirty="0" smtClean="0"/>
              <a:t> </a:t>
            </a:r>
            <a:r>
              <a:rPr lang="en-US" dirty="0" err="1" smtClean="0"/>
              <a:t>gộp</a:t>
            </a:r>
            <a:r>
              <a:rPr lang="en-US" dirty="0" smtClean="0"/>
              <a:t> - union</a:t>
            </a:r>
            <a:endParaRPr lang="en-US" dirty="0"/>
          </a:p>
        </p:txBody>
      </p:sp>
      <p:sp>
        <p:nvSpPr>
          <p:cNvPr id="3" name="Content Placeholder 2"/>
          <p:cNvSpPr>
            <a:spLocks noGrp="1"/>
          </p:cNvSpPr>
          <p:nvPr>
            <p:ph idx="1"/>
          </p:nvPr>
        </p:nvSpPr>
        <p:spPr/>
        <p:txBody>
          <a:bodyPr>
            <a:normAutofit/>
          </a:bodyPr>
          <a:lstStyle/>
          <a:p>
            <a:r>
              <a:rPr lang="en-US" dirty="0" smtClean="0"/>
              <a:t>SELECT </a:t>
            </a:r>
            <a:r>
              <a:rPr lang="en-US" dirty="0"/>
              <a:t>statement1</a:t>
            </a:r>
          </a:p>
          <a:p>
            <a:pPr marL="0" indent="0">
              <a:buNone/>
            </a:pPr>
            <a:r>
              <a:rPr lang="en-US" dirty="0" smtClean="0"/>
              <a:t>	UNION </a:t>
            </a:r>
            <a:r>
              <a:rPr lang="en-US" dirty="0"/>
              <a:t>[</a:t>
            </a:r>
            <a:r>
              <a:rPr lang="en-US" dirty="0" smtClean="0"/>
              <a:t>ALL]</a:t>
            </a:r>
            <a:endParaRPr lang="en-US" dirty="0"/>
          </a:p>
          <a:p>
            <a:pPr marL="0" indent="0">
              <a:buNone/>
            </a:pPr>
            <a:r>
              <a:rPr lang="en-US" dirty="0" smtClean="0"/>
              <a:t>   SELECT statement2</a:t>
            </a:r>
          </a:p>
          <a:p>
            <a:r>
              <a:rPr lang="en-US" dirty="0" smtClean="0"/>
              <a:t>SELECT statement1  </a:t>
            </a:r>
            <a:r>
              <a:rPr lang="en-US" dirty="0" err="1" smtClean="0"/>
              <a:t>và</a:t>
            </a:r>
            <a:r>
              <a:rPr lang="en-US" dirty="0" smtClean="0"/>
              <a:t> </a:t>
            </a:r>
            <a:r>
              <a:rPr lang="en-US" dirty="0"/>
              <a:t>SELECT </a:t>
            </a:r>
            <a:r>
              <a:rPr lang="en-US" dirty="0" smtClean="0"/>
              <a:t>statement2 </a:t>
            </a:r>
            <a:r>
              <a:rPr lang="en-US" dirty="0" err="1" smtClean="0"/>
              <a:t>phải</a:t>
            </a:r>
            <a:r>
              <a:rPr lang="en-US" dirty="0" smtClean="0"/>
              <a:t> </a:t>
            </a:r>
            <a:r>
              <a:rPr lang="en-US" dirty="0" err="1" smtClean="0"/>
              <a:t>có</a:t>
            </a:r>
            <a:endParaRPr lang="en-US" dirty="0"/>
          </a:p>
          <a:p>
            <a:pPr marL="457200" lvl="1" indent="0">
              <a:buNone/>
            </a:pPr>
            <a:r>
              <a:rPr lang="en-US" dirty="0" err="1" smtClean="0"/>
              <a:t>Tên</a:t>
            </a:r>
            <a:r>
              <a:rPr lang="en-US" dirty="0" smtClean="0"/>
              <a:t> </a:t>
            </a:r>
            <a:r>
              <a:rPr lang="en-US" dirty="0" err="1"/>
              <a:t>của</a:t>
            </a:r>
            <a:r>
              <a:rPr lang="en-US" dirty="0"/>
              <a:t> </a:t>
            </a:r>
            <a:r>
              <a:rPr lang="en-US" dirty="0" err="1"/>
              <a:t>các</a:t>
            </a:r>
            <a:r>
              <a:rPr lang="en-US" dirty="0"/>
              <a:t> column </a:t>
            </a:r>
            <a:r>
              <a:rPr lang="en-US" dirty="0" err="1"/>
              <a:t>phải</a:t>
            </a:r>
            <a:r>
              <a:rPr lang="en-US" dirty="0"/>
              <a:t> </a:t>
            </a:r>
            <a:r>
              <a:rPr lang="en-US" dirty="0" err="1"/>
              <a:t>giống</a:t>
            </a:r>
            <a:r>
              <a:rPr lang="en-US" dirty="0"/>
              <a:t> </a:t>
            </a:r>
            <a:r>
              <a:rPr lang="en-US" dirty="0" err="1"/>
              <a:t>nhau</a:t>
            </a:r>
            <a:endParaRPr lang="en-US" dirty="0"/>
          </a:p>
          <a:p>
            <a:pPr marL="457200" lvl="1" indent="0">
              <a:buNone/>
            </a:pPr>
            <a:r>
              <a:rPr lang="en-US" dirty="0" err="1"/>
              <a:t>Thứ</a:t>
            </a:r>
            <a:r>
              <a:rPr lang="en-US" dirty="0"/>
              <a:t> </a:t>
            </a:r>
            <a:r>
              <a:rPr lang="en-US" dirty="0" err="1"/>
              <a:t>tự</a:t>
            </a:r>
            <a:r>
              <a:rPr lang="en-US" dirty="0"/>
              <a:t> </a:t>
            </a:r>
            <a:r>
              <a:rPr lang="en-US" dirty="0" err="1"/>
              <a:t>các</a:t>
            </a:r>
            <a:r>
              <a:rPr lang="en-US" dirty="0"/>
              <a:t> column </a:t>
            </a:r>
            <a:r>
              <a:rPr lang="en-US" dirty="0" err="1"/>
              <a:t>phải</a:t>
            </a:r>
            <a:r>
              <a:rPr lang="en-US" dirty="0"/>
              <a:t> </a:t>
            </a:r>
            <a:r>
              <a:rPr lang="en-US" dirty="0" err="1"/>
              <a:t>giống</a:t>
            </a:r>
            <a:r>
              <a:rPr lang="en-US" dirty="0"/>
              <a:t> </a:t>
            </a:r>
            <a:r>
              <a:rPr lang="en-US" dirty="0" err="1"/>
              <a:t>nhau</a:t>
            </a:r>
            <a:endParaRPr lang="en-US" dirty="0"/>
          </a:p>
          <a:p>
            <a:pPr marL="457200" lvl="1" indent="0">
              <a:buNone/>
            </a:pPr>
            <a:r>
              <a:rPr lang="en-US" dirty="0" err="1"/>
              <a:t>Tổng</a:t>
            </a:r>
            <a:r>
              <a:rPr lang="en-US" dirty="0"/>
              <a:t> </a:t>
            </a:r>
            <a:r>
              <a:rPr lang="en-US" dirty="0" err="1"/>
              <a:t>các</a:t>
            </a:r>
            <a:r>
              <a:rPr lang="en-US" dirty="0"/>
              <a:t> column </a:t>
            </a:r>
            <a:r>
              <a:rPr lang="en-US" dirty="0" err="1"/>
              <a:t>phải</a:t>
            </a:r>
            <a:r>
              <a:rPr lang="en-US" dirty="0"/>
              <a:t> </a:t>
            </a:r>
            <a:r>
              <a:rPr lang="en-US" dirty="0" err="1"/>
              <a:t>bằng</a:t>
            </a:r>
            <a:r>
              <a:rPr lang="en-US" dirty="0"/>
              <a:t> </a:t>
            </a:r>
            <a:r>
              <a:rPr lang="en-US" dirty="0" err="1" smtClean="0"/>
              <a:t>nhau</a:t>
            </a:r>
            <a:endParaRPr lang="en-US" dirty="0" smtClean="0"/>
          </a:p>
          <a:p>
            <a:r>
              <a:rPr lang="en-US" dirty="0" smtClean="0"/>
              <a:t>ALL: </a:t>
            </a:r>
            <a:r>
              <a:rPr lang="en-US" dirty="0" err="1" smtClean="0"/>
              <a:t>giữ</a:t>
            </a:r>
            <a:r>
              <a:rPr lang="en-US" dirty="0" smtClean="0"/>
              <a:t> </a:t>
            </a:r>
            <a:r>
              <a:rPr lang="en-US" dirty="0" err="1" smtClean="0"/>
              <a:t>lại</a:t>
            </a:r>
            <a:r>
              <a:rPr lang="en-US" dirty="0" smtClean="0"/>
              <a:t> </a:t>
            </a:r>
            <a:r>
              <a:rPr lang="en-US" dirty="0" err="1" smtClean="0"/>
              <a:t>các</a:t>
            </a:r>
            <a:r>
              <a:rPr lang="en-US" dirty="0" smtClean="0"/>
              <a:t> </a:t>
            </a:r>
            <a:r>
              <a:rPr lang="en-US" dirty="0" err="1" smtClean="0"/>
              <a:t>dòng</a:t>
            </a:r>
            <a:r>
              <a:rPr lang="en-US" dirty="0" smtClean="0"/>
              <a:t> </a:t>
            </a:r>
            <a:r>
              <a:rPr lang="en-US" dirty="0" err="1" smtClean="0"/>
              <a:t>giống</a:t>
            </a:r>
            <a:r>
              <a:rPr lang="en-US" dirty="0" smtClean="0"/>
              <a:t> </a:t>
            </a:r>
            <a:r>
              <a:rPr lang="en-US" dirty="0" err="1" smtClean="0"/>
              <a:t>nhau</a:t>
            </a:r>
            <a:r>
              <a:rPr lang="en-US" dirty="0" smtClean="0"/>
              <a:t>. </a:t>
            </a:r>
            <a:r>
              <a:rPr lang="en-US" dirty="0" err="1" smtClean="0"/>
              <a:t>Mặc</a:t>
            </a:r>
            <a:r>
              <a:rPr lang="en-US" dirty="0" smtClean="0"/>
              <a:t> </a:t>
            </a:r>
            <a:r>
              <a:rPr lang="en-US" dirty="0" err="1" smtClean="0"/>
              <a:t>định</a:t>
            </a:r>
            <a:r>
              <a:rPr lang="en-US" dirty="0" smtClean="0"/>
              <a:t> </a:t>
            </a:r>
            <a:r>
              <a:rPr lang="en-US" dirty="0" err="1" smtClean="0"/>
              <a:t>sẽ</a:t>
            </a:r>
            <a:r>
              <a:rPr lang="en-US" dirty="0" smtClean="0"/>
              <a:t> </a:t>
            </a:r>
            <a:r>
              <a:rPr lang="en-US" dirty="0" err="1" smtClean="0"/>
              <a:t>loại</a:t>
            </a:r>
            <a:r>
              <a:rPr lang="en-US" dirty="0" smtClean="0"/>
              <a:t> </a:t>
            </a:r>
            <a:r>
              <a:rPr lang="en-US" dirty="0" err="1" smtClean="0"/>
              <a:t>bỏ</a:t>
            </a:r>
            <a:r>
              <a:rPr lang="en-US" dirty="0" smtClean="0"/>
              <a:t> </a:t>
            </a:r>
            <a:r>
              <a:rPr lang="en-US" dirty="0" err="1" smtClean="0"/>
              <a:t>các</a:t>
            </a:r>
            <a:r>
              <a:rPr lang="en-US" dirty="0" smtClean="0"/>
              <a:t> </a:t>
            </a:r>
            <a:r>
              <a:rPr lang="en-US" dirty="0" err="1" smtClean="0"/>
              <a:t>dòng</a:t>
            </a:r>
            <a:r>
              <a:rPr lang="en-US" dirty="0" smtClean="0"/>
              <a:t> </a:t>
            </a:r>
            <a:r>
              <a:rPr lang="en-US" dirty="0" err="1" smtClean="0"/>
              <a:t>nội</a:t>
            </a:r>
            <a:r>
              <a:rPr lang="en-US" dirty="0" smtClean="0"/>
              <a:t> dung </a:t>
            </a:r>
            <a:r>
              <a:rPr lang="en-US" dirty="0" err="1" smtClean="0"/>
              <a:t>giống</a:t>
            </a:r>
            <a:r>
              <a:rPr lang="en-US" dirty="0" smtClean="0"/>
              <a:t> </a:t>
            </a:r>
            <a:r>
              <a:rPr lang="en-US" dirty="0" err="1" smtClean="0"/>
              <a:t>nhau</a:t>
            </a:r>
            <a:r>
              <a:rPr lang="en-US" dirty="0" smtClean="0"/>
              <a:t>.</a:t>
            </a:r>
            <a:endParaRPr lang="en-US" dirty="0"/>
          </a:p>
        </p:txBody>
      </p:sp>
    </p:spTree>
    <p:extLst>
      <p:ext uri="{BB962C8B-B14F-4D97-AF65-F5344CB8AC3E}">
        <p14:creationId xmlns:p14="http://schemas.microsoft.com/office/powerpoint/2010/main" val="1267444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 DML - Select</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Truy</a:t>
            </a:r>
            <a:r>
              <a:rPr lang="en-US" dirty="0" smtClean="0"/>
              <a:t> </a:t>
            </a:r>
            <a:r>
              <a:rPr lang="en-US" dirty="0" err="1" smtClean="0"/>
              <a:t>vấn</a:t>
            </a:r>
            <a:r>
              <a:rPr lang="en-US" dirty="0" smtClean="0"/>
              <a:t> </a:t>
            </a:r>
            <a:r>
              <a:rPr lang="en-US" dirty="0" err="1" smtClean="0"/>
              <a:t>dữ</a:t>
            </a:r>
            <a:r>
              <a:rPr lang="en-US" dirty="0" smtClean="0"/>
              <a:t> </a:t>
            </a:r>
            <a:r>
              <a:rPr lang="en-US" dirty="0" err="1" smtClean="0"/>
              <a:t>liệu</a:t>
            </a:r>
            <a:r>
              <a:rPr lang="en-US" dirty="0" smtClean="0"/>
              <a:t> </a:t>
            </a:r>
            <a:r>
              <a:rPr lang="en-US" dirty="0" err="1" smtClean="0"/>
              <a:t>trên</a:t>
            </a:r>
            <a:r>
              <a:rPr lang="en-US" dirty="0" smtClean="0"/>
              <a:t> 1 table</a:t>
            </a:r>
          </a:p>
          <a:p>
            <a:pPr marL="0" indent="0">
              <a:buNone/>
            </a:pPr>
            <a:r>
              <a:rPr lang="en-US" dirty="0" smtClean="0"/>
              <a:t>Select  cot1, cot2,…</a:t>
            </a:r>
          </a:p>
          <a:p>
            <a:pPr marL="0" indent="0">
              <a:buNone/>
            </a:pPr>
            <a:r>
              <a:rPr lang="en-US" dirty="0" smtClean="0"/>
              <a:t>From table1</a:t>
            </a:r>
          </a:p>
          <a:p>
            <a:pPr marL="0" indent="0">
              <a:buNone/>
            </a:pPr>
            <a:r>
              <a:rPr lang="en-US" dirty="0" smtClean="0"/>
              <a:t>Where</a:t>
            </a:r>
          </a:p>
          <a:p>
            <a:pPr marL="0" indent="0">
              <a:buNone/>
            </a:pPr>
            <a:r>
              <a:rPr lang="en-US" dirty="0" smtClean="0"/>
              <a:t>Order by ten </a:t>
            </a:r>
            <a:r>
              <a:rPr lang="en-US" dirty="0" err="1" smtClean="0"/>
              <a:t>desc</a:t>
            </a:r>
            <a:r>
              <a:rPr lang="en-US" dirty="0" smtClean="0"/>
              <a:t>, diem</a:t>
            </a:r>
          </a:p>
          <a:p>
            <a:r>
              <a:rPr lang="en-US" dirty="0" err="1" smtClean="0"/>
              <a:t>Truy</a:t>
            </a:r>
            <a:r>
              <a:rPr lang="en-US" dirty="0" smtClean="0"/>
              <a:t> </a:t>
            </a:r>
            <a:r>
              <a:rPr lang="en-US" dirty="0" err="1" smtClean="0"/>
              <a:t>vấn</a:t>
            </a:r>
            <a:r>
              <a:rPr lang="en-US" dirty="0" smtClean="0"/>
              <a:t> </a:t>
            </a:r>
            <a:r>
              <a:rPr lang="en-US" dirty="0" err="1" smtClean="0"/>
              <a:t>dữ</a:t>
            </a:r>
            <a:r>
              <a:rPr lang="en-US" dirty="0" smtClean="0"/>
              <a:t> </a:t>
            </a:r>
            <a:r>
              <a:rPr lang="en-US" dirty="0" err="1" smtClean="0"/>
              <a:t>liệu</a:t>
            </a:r>
            <a:r>
              <a:rPr lang="en-US" dirty="0" smtClean="0"/>
              <a:t> </a:t>
            </a:r>
            <a:r>
              <a:rPr lang="en-US" dirty="0" err="1" smtClean="0"/>
              <a:t>trên</a:t>
            </a:r>
            <a:r>
              <a:rPr lang="en-US" dirty="0" smtClean="0"/>
              <a:t> </a:t>
            </a:r>
            <a:r>
              <a:rPr lang="en-US" dirty="0" err="1" smtClean="0"/>
              <a:t>nhiều</a:t>
            </a:r>
            <a:r>
              <a:rPr lang="en-US" dirty="0" smtClean="0"/>
              <a:t> table</a:t>
            </a:r>
          </a:p>
          <a:p>
            <a:pPr lvl="1"/>
            <a:r>
              <a:rPr lang="en-US" dirty="0" smtClean="0"/>
              <a:t>Inner join (join)</a:t>
            </a:r>
          </a:p>
          <a:p>
            <a:pPr lvl="1"/>
            <a:r>
              <a:rPr lang="en-US" dirty="0" smtClean="0"/>
              <a:t>Left join</a:t>
            </a:r>
          </a:p>
          <a:p>
            <a:pPr lvl="1"/>
            <a:r>
              <a:rPr lang="en-US" dirty="0" smtClean="0"/>
              <a:t>Right join</a:t>
            </a:r>
          </a:p>
          <a:p>
            <a:r>
              <a:rPr lang="en-US" dirty="0" err="1" smtClean="0"/>
              <a:t>Toán</a:t>
            </a:r>
            <a:r>
              <a:rPr lang="en-US" dirty="0" smtClean="0"/>
              <a:t> </a:t>
            </a:r>
            <a:r>
              <a:rPr lang="en-US" dirty="0" err="1" smtClean="0"/>
              <a:t>tử</a:t>
            </a:r>
            <a:endParaRPr lang="en-US" dirty="0" smtClean="0"/>
          </a:p>
          <a:p>
            <a:pPr lvl="1"/>
            <a:r>
              <a:rPr lang="en-US" dirty="0" err="1" smtClean="0"/>
              <a:t>Số</a:t>
            </a:r>
            <a:r>
              <a:rPr lang="en-US" dirty="0" smtClean="0"/>
              <a:t> </a:t>
            </a:r>
            <a:r>
              <a:rPr lang="en-US" dirty="0" err="1" smtClean="0"/>
              <a:t>học</a:t>
            </a:r>
            <a:endParaRPr lang="en-US" dirty="0" smtClean="0"/>
          </a:p>
          <a:p>
            <a:pPr lvl="1"/>
            <a:r>
              <a:rPr lang="en-US" dirty="0" smtClean="0"/>
              <a:t>Boolean</a:t>
            </a:r>
          </a:p>
          <a:p>
            <a:pPr lvl="1"/>
            <a:r>
              <a:rPr lang="en-US" dirty="0" smtClean="0"/>
              <a:t>…</a:t>
            </a:r>
          </a:p>
          <a:p>
            <a:pPr marL="0" indent="0">
              <a:buNone/>
            </a:pPr>
            <a:endParaRPr lang="en-US" dirty="0" smtClean="0"/>
          </a:p>
          <a:p>
            <a:pPr lvl="1"/>
            <a:endParaRPr lang="en-US" dirty="0"/>
          </a:p>
        </p:txBody>
      </p:sp>
    </p:spTree>
    <p:extLst>
      <p:ext uri="{BB962C8B-B14F-4D97-AF65-F5344CB8AC3E}">
        <p14:creationId xmlns:p14="http://schemas.microsoft.com/office/powerpoint/2010/main" val="234142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server – DML - </a:t>
            </a:r>
            <a:r>
              <a:rPr lang="en-US" u="sng" dirty="0" smtClean="0"/>
              <a:t>Insert</a:t>
            </a:r>
            <a:r>
              <a:rPr lang="en-US" dirty="0" smtClean="0"/>
              <a:t>, Delete, Update</a:t>
            </a:r>
            <a:endParaRPr lang="en-US" dirty="0"/>
          </a:p>
        </p:txBody>
      </p:sp>
      <p:sp>
        <p:nvSpPr>
          <p:cNvPr id="3" name="Content Placeholder 2"/>
          <p:cNvSpPr>
            <a:spLocks noGrp="1"/>
          </p:cNvSpPr>
          <p:nvPr>
            <p:ph idx="1"/>
          </p:nvPr>
        </p:nvSpPr>
        <p:spPr/>
        <p:txBody>
          <a:bodyPr>
            <a:normAutofit lnSpcReduction="10000"/>
          </a:bodyPr>
          <a:lstStyle/>
          <a:p>
            <a:r>
              <a:rPr lang="en-US" dirty="0"/>
              <a:t>INSERT INTO </a:t>
            </a:r>
            <a:r>
              <a:rPr lang="en-US" dirty="0" err="1"/>
              <a:t>table_name</a:t>
            </a:r>
            <a:endParaRPr lang="en-US" dirty="0"/>
          </a:p>
          <a:p>
            <a:pPr marL="0" indent="0">
              <a:buNone/>
            </a:pPr>
            <a:r>
              <a:rPr lang="en-US" dirty="0" smtClean="0"/>
              <a:t>  </a:t>
            </a:r>
            <a:r>
              <a:rPr lang="en-US" dirty="0" smtClean="0"/>
              <a:t>VALUES (value1, value2, value3, ...); </a:t>
            </a:r>
          </a:p>
          <a:p>
            <a:r>
              <a:rPr lang="en-US" dirty="0" smtClean="0"/>
              <a:t>INSERT INTO </a:t>
            </a:r>
            <a:r>
              <a:rPr lang="en-US" dirty="0" err="1" smtClean="0"/>
              <a:t>table_name</a:t>
            </a:r>
            <a:r>
              <a:rPr lang="en-US" dirty="0" smtClean="0"/>
              <a:t> (column1, column2, column3, ...)</a:t>
            </a:r>
          </a:p>
          <a:p>
            <a:pPr marL="0" indent="0">
              <a:buNone/>
            </a:pPr>
            <a:r>
              <a:rPr lang="en-US" dirty="0" smtClean="0"/>
              <a:t>   </a:t>
            </a:r>
            <a:r>
              <a:rPr lang="en-US" dirty="0" smtClean="0"/>
              <a:t>VALUES </a:t>
            </a:r>
            <a:r>
              <a:rPr lang="en-US" dirty="0"/>
              <a:t>(value1, value2, value3, ...);</a:t>
            </a:r>
            <a:endParaRPr lang="en-US" dirty="0" smtClean="0"/>
          </a:p>
          <a:p>
            <a:r>
              <a:rPr lang="en-US" dirty="0"/>
              <a:t>INSERT INTO </a:t>
            </a:r>
            <a:r>
              <a:rPr lang="en-US" dirty="0" smtClean="0"/>
              <a:t>table2 SELECT </a:t>
            </a:r>
            <a:r>
              <a:rPr lang="en-US" dirty="0"/>
              <a:t>* FROM </a:t>
            </a:r>
            <a:r>
              <a:rPr lang="en-US" dirty="0" smtClean="0"/>
              <a:t>table1 WHERE </a:t>
            </a:r>
            <a:r>
              <a:rPr lang="en-US" dirty="0"/>
              <a:t>condition; </a:t>
            </a:r>
            <a:endParaRPr lang="en-US" dirty="0" smtClean="0"/>
          </a:p>
          <a:p>
            <a:r>
              <a:rPr lang="en-US" dirty="0"/>
              <a:t>INSERT INTO table2 (column1, column2, column3, ...)</a:t>
            </a:r>
          </a:p>
          <a:p>
            <a:pPr marL="0" indent="0">
              <a:buNone/>
            </a:pPr>
            <a:r>
              <a:rPr lang="en-US" dirty="0" smtClean="0"/>
              <a:t>  SELECT </a:t>
            </a:r>
            <a:r>
              <a:rPr lang="en-US" dirty="0"/>
              <a:t>column1, column2, column3, ...</a:t>
            </a:r>
          </a:p>
          <a:p>
            <a:pPr marL="0" indent="0">
              <a:buNone/>
            </a:pPr>
            <a:r>
              <a:rPr lang="en-US" dirty="0" smtClean="0"/>
              <a:t>  FROM </a:t>
            </a:r>
            <a:r>
              <a:rPr lang="en-US" dirty="0"/>
              <a:t>table1</a:t>
            </a:r>
          </a:p>
          <a:p>
            <a:pPr marL="0" indent="0">
              <a:buNone/>
            </a:pPr>
            <a:r>
              <a:rPr lang="en-US" dirty="0" smtClean="0"/>
              <a:t> WHERE </a:t>
            </a:r>
            <a:r>
              <a:rPr lang="en-US" dirty="0"/>
              <a:t>condition;</a:t>
            </a:r>
            <a:endParaRPr lang="en-US" dirty="0"/>
          </a:p>
        </p:txBody>
      </p:sp>
    </p:spTree>
    <p:extLst>
      <p:ext uri="{BB962C8B-B14F-4D97-AF65-F5344CB8AC3E}">
        <p14:creationId xmlns:p14="http://schemas.microsoft.com/office/powerpoint/2010/main" val="15503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server – DML - Insert, </a:t>
            </a:r>
            <a:r>
              <a:rPr lang="en-US" u="sng" dirty="0" smtClean="0"/>
              <a:t>Delete</a:t>
            </a:r>
            <a:r>
              <a:rPr lang="en-US" dirty="0" smtClean="0"/>
              <a:t>, </a:t>
            </a:r>
            <a:r>
              <a:rPr lang="en-US" u="sng" dirty="0" smtClean="0"/>
              <a:t>Update</a:t>
            </a:r>
            <a:endParaRPr lang="en-US" u="sng" dirty="0"/>
          </a:p>
        </p:txBody>
      </p:sp>
      <p:sp>
        <p:nvSpPr>
          <p:cNvPr id="3" name="Content Placeholder 2"/>
          <p:cNvSpPr>
            <a:spLocks noGrp="1"/>
          </p:cNvSpPr>
          <p:nvPr>
            <p:ph idx="1"/>
          </p:nvPr>
        </p:nvSpPr>
        <p:spPr/>
        <p:txBody>
          <a:bodyPr/>
          <a:lstStyle/>
          <a:p>
            <a:r>
              <a:rPr lang="en-US" dirty="0" smtClean="0"/>
              <a:t>DELETE FROM </a:t>
            </a:r>
            <a:r>
              <a:rPr lang="en-US" dirty="0" err="1" smtClean="0"/>
              <a:t>table_name</a:t>
            </a:r>
            <a:r>
              <a:rPr lang="en-US" dirty="0" smtClean="0"/>
              <a:t> WHERE </a:t>
            </a:r>
            <a:r>
              <a:rPr lang="en-US" dirty="0"/>
              <a:t>condition</a:t>
            </a:r>
            <a:r>
              <a:rPr lang="en-US" dirty="0" smtClean="0"/>
              <a:t>;</a:t>
            </a:r>
          </a:p>
          <a:p>
            <a:r>
              <a:rPr lang="en-US" dirty="0"/>
              <a:t>UPDATE </a:t>
            </a:r>
            <a:r>
              <a:rPr lang="en-US" dirty="0" err="1"/>
              <a:t>table_name</a:t>
            </a:r>
            <a:endParaRPr lang="en-US" dirty="0"/>
          </a:p>
          <a:p>
            <a:pPr marL="0" indent="0">
              <a:buNone/>
            </a:pPr>
            <a:r>
              <a:rPr lang="en-US" dirty="0"/>
              <a:t> SET column1 = value1, column2 = value2, ...</a:t>
            </a:r>
          </a:p>
          <a:p>
            <a:pPr marL="0" indent="0">
              <a:buNone/>
            </a:pPr>
            <a:r>
              <a:rPr lang="en-US" dirty="0"/>
              <a:t> WHERE condition;</a:t>
            </a:r>
          </a:p>
          <a:p>
            <a:endParaRPr lang="en-US" dirty="0" smtClean="0"/>
          </a:p>
          <a:p>
            <a:pPr marL="0" indent="0">
              <a:buNone/>
            </a:pPr>
            <a:endParaRPr lang="en-US" dirty="0"/>
          </a:p>
        </p:txBody>
      </p:sp>
    </p:spTree>
    <p:extLst>
      <p:ext uri="{BB962C8B-B14F-4D97-AF65-F5344CB8AC3E}">
        <p14:creationId xmlns:p14="http://schemas.microsoft.com/office/powerpoint/2010/main" val="3458583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sql</a:t>
            </a:r>
            <a:r>
              <a:rPr lang="en-US" dirty="0" smtClean="0"/>
              <a:t> server – String function</a:t>
            </a:r>
            <a:endParaRPr lang="en-US" dirty="0"/>
          </a:p>
        </p:txBody>
      </p:sp>
      <p:sp>
        <p:nvSpPr>
          <p:cNvPr id="3" name="Content Placeholder 2"/>
          <p:cNvSpPr>
            <a:spLocks noGrp="1"/>
          </p:cNvSpPr>
          <p:nvPr>
            <p:ph idx="1"/>
          </p:nvPr>
        </p:nvSpPr>
        <p:spPr/>
        <p:txBody>
          <a:bodyPr>
            <a:normAutofit/>
          </a:bodyPr>
          <a:lstStyle/>
          <a:p>
            <a:r>
              <a:rPr lang="en-US" dirty="0">
                <a:hlinkClick r:id="rId2"/>
              </a:rPr>
              <a:t>https://</a:t>
            </a:r>
            <a:r>
              <a:rPr lang="en-US" dirty="0" smtClean="0">
                <a:hlinkClick r:id="rId2"/>
              </a:rPr>
              <a:t>www.w3schools.com/sql/sql_ref_sqlserver.asp</a:t>
            </a:r>
            <a:endParaRPr lang="en-US" dirty="0" smtClean="0"/>
          </a:p>
          <a:p>
            <a:r>
              <a:rPr lang="en-US" dirty="0" err="1" smtClean="0"/>
              <a:t>Concat</a:t>
            </a:r>
            <a:r>
              <a:rPr lang="en-US" dirty="0" smtClean="0"/>
              <a:t>() , + :</a:t>
            </a:r>
            <a:r>
              <a:rPr lang="en-US" dirty="0" err="1" smtClean="0"/>
              <a:t>Nối</a:t>
            </a:r>
            <a:r>
              <a:rPr lang="en-US" dirty="0" smtClean="0"/>
              <a:t> </a:t>
            </a:r>
            <a:r>
              <a:rPr lang="en-US" dirty="0" err="1" smtClean="0"/>
              <a:t>chuỗi</a:t>
            </a:r>
            <a:endParaRPr lang="en-US" dirty="0" smtClean="0"/>
          </a:p>
          <a:p>
            <a:r>
              <a:rPr lang="en-US" dirty="0" smtClean="0"/>
              <a:t>Left, Right</a:t>
            </a:r>
          </a:p>
          <a:p>
            <a:r>
              <a:rPr lang="en-US" dirty="0" err="1" smtClean="0"/>
              <a:t>Charindex</a:t>
            </a:r>
            <a:r>
              <a:rPr lang="en-US" dirty="0" smtClean="0"/>
              <a:t> //</a:t>
            </a:r>
            <a:r>
              <a:rPr lang="en-US" dirty="0" err="1" smtClean="0"/>
              <a:t>tim</a:t>
            </a:r>
            <a:r>
              <a:rPr lang="en-US" dirty="0" smtClean="0"/>
              <a:t> </a:t>
            </a:r>
            <a:r>
              <a:rPr lang="en-US" dirty="0" err="1" smtClean="0"/>
              <a:t>kiem</a:t>
            </a:r>
            <a:r>
              <a:rPr lang="en-US" dirty="0" smtClean="0"/>
              <a:t> </a:t>
            </a:r>
            <a:r>
              <a:rPr lang="en-US" dirty="0" err="1" smtClean="0"/>
              <a:t>chuoi</a:t>
            </a:r>
            <a:endParaRPr lang="en-US" dirty="0" smtClean="0"/>
          </a:p>
          <a:p>
            <a:r>
              <a:rPr lang="en-US" dirty="0" smtClean="0"/>
              <a:t>LOWER, Upper</a:t>
            </a:r>
          </a:p>
          <a:p>
            <a:r>
              <a:rPr lang="en-US" dirty="0" smtClean="0"/>
              <a:t>LTRIM, </a:t>
            </a:r>
            <a:r>
              <a:rPr lang="en-US" dirty="0" err="1" smtClean="0"/>
              <a:t>Rtrim</a:t>
            </a:r>
            <a:r>
              <a:rPr lang="en-US" dirty="0" smtClean="0"/>
              <a:t>, trim</a:t>
            </a:r>
          </a:p>
          <a:p>
            <a:pPr marL="0" indent="0">
              <a:buNone/>
            </a:pPr>
            <a:endParaRPr lang="en-US" dirty="0"/>
          </a:p>
        </p:txBody>
      </p:sp>
    </p:spTree>
    <p:extLst>
      <p:ext uri="{BB962C8B-B14F-4D97-AF65-F5344CB8AC3E}">
        <p14:creationId xmlns:p14="http://schemas.microsoft.com/office/powerpoint/2010/main" val="79176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sql</a:t>
            </a:r>
            <a:r>
              <a:rPr lang="en-US" dirty="0" smtClean="0"/>
              <a:t> server – </a:t>
            </a:r>
            <a:r>
              <a:rPr lang="en-US" i="1" dirty="0"/>
              <a:t>Numeric Functions</a:t>
            </a:r>
            <a:endParaRPr lang="en-US" dirty="0"/>
          </a:p>
        </p:txBody>
      </p:sp>
      <p:sp>
        <p:nvSpPr>
          <p:cNvPr id="3" name="Content Placeholder 2"/>
          <p:cNvSpPr>
            <a:spLocks noGrp="1"/>
          </p:cNvSpPr>
          <p:nvPr>
            <p:ph idx="1"/>
          </p:nvPr>
        </p:nvSpPr>
        <p:spPr/>
        <p:txBody>
          <a:bodyPr>
            <a:normAutofit/>
          </a:bodyPr>
          <a:lstStyle/>
          <a:p>
            <a:r>
              <a:rPr lang="en-US" dirty="0">
                <a:hlinkClick r:id="rId2"/>
              </a:rPr>
              <a:t>https://</a:t>
            </a:r>
            <a:r>
              <a:rPr lang="en-US" dirty="0" smtClean="0">
                <a:hlinkClick r:id="rId2"/>
              </a:rPr>
              <a:t>www.w3schools.com/sql/sql_ref_sqlserver.asp</a:t>
            </a:r>
            <a:endParaRPr lang="en-US" dirty="0" smtClean="0"/>
          </a:p>
          <a:p>
            <a:r>
              <a:rPr lang="en-US" dirty="0" smtClean="0"/>
              <a:t>Max, min, </a:t>
            </a:r>
          </a:p>
          <a:p>
            <a:r>
              <a:rPr lang="en-US" dirty="0" smtClean="0"/>
              <a:t>Floor, ceiling, round // floor(6.9)-&gt; 6;ceiling(6.1)-&gt;7,</a:t>
            </a:r>
          </a:p>
          <a:p>
            <a:r>
              <a:rPr lang="en-US" dirty="0" smtClean="0"/>
              <a:t>Power, </a:t>
            </a:r>
            <a:r>
              <a:rPr lang="en-US" dirty="0" err="1" smtClean="0"/>
              <a:t>sqrt</a:t>
            </a:r>
            <a:r>
              <a:rPr lang="en-US" dirty="0" smtClean="0"/>
              <a:t>, square </a:t>
            </a:r>
          </a:p>
          <a:p>
            <a:r>
              <a:rPr lang="en-US" dirty="0" smtClean="0"/>
              <a:t>Sum, count</a:t>
            </a:r>
          </a:p>
          <a:p>
            <a:endParaRPr lang="en-US" dirty="0" smtClean="0"/>
          </a:p>
          <a:p>
            <a:endParaRPr lang="en-US" dirty="0"/>
          </a:p>
        </p:txBody>
      </p:sp>
    </p:spTree>
    <p:extLst>
      <p:ext uri="{BB962C8B-B14F-4D97-AF65-F5344CB8AC3E}">
        <p14:creationId xmlns:p14="http://schemas.microsoft.com/office/powerpoint/2010/main" val="169017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t>
            </a:r>
            <a:r>
              <a:rPr lang="en-US" dirty="0" err="1" smtClean="0"/>
              <a:t>sql</a:t>
            </a:r>
            <a:r>
              <a:rPr lang="en-US" dirty="0" smtClean="0"/>
              <a:t> server – </a:t>
            </a:r>
            <a:r>
              <a:rPr lang="en-US" i="1" dirty="0"/>
              <a:t>Date Functions</a:t>
            </a:r>
            <a:endParaRPr lang="en-US" dirty="0"/>
          </a:p>
        </p:txBody>
      </p:sp>
      <p:sp>
        <p:nvSpPr>
          <p:cNvPr id="3" name="Content Placeholder 2"/>
          <p:cNvSpPr>
            <a:spLocks noGrp="1"/>
          </p:cNvSpPr>
          <p:nvPr>
            <p:ph idx="1"/>
          </p:nvPr>
        </p:nvSpPr>
        <p:spPr/>
        <p:txBody>
          <a:bodyPr>
            <a:normAutofit/>
          </a:bodyPr>
          <a:lstStyle/>
          <a:p>
            <a:r>
              <a:rPr lang="en-US" dirty="0">
                <a:hlinkClick r:id="rId2"/>
              </a:rPr>
              <a:t>https://</a:t>
            </a:r>
            <a:r>
              <a:rPr lang="en-US" dirty="0" smtClean="0">
                <a:hlinkClick r:id="rId2"/>
              </a:rPr>
              <a:t>www.w3schools.com/sql/sql_ref_sqlserver.asp</a:t>
            </a:r>
            <a:endParaRPr lang="en-US" dirty="0" smtClean="0"/>
          </a:p>
          <a:p>
            <a:r>
              <a:rPr lang="en-US" dirty="0" smtClean="0"/>
              <a:t>CURRENT_TIMESTAMP</a:t>
            </a:r>
          </a:p>
          <a:p>
            <a:r>
              <a:rPr lang="en-US" dirty="0" err="1" smtClean="0"/>
              <a:t>Dateadd</a:t>
            </a:r>
            <a:endParaRPr lang="en-US" dirty="0" smtClean="0"/>
          </a:p>
          <a:p>
            <a:r>
              <a:rPr lang="en-US" dirty="0" err="1" smtClean="0"/>
              <a:t>datediff</a:t>
            </a:r>
            <a:endParaRPr lang="en-US" dirty="0" smtClean="0"/>
          </a:p>
          <a:p>
            <a:r>
              <a:rPr lang="en-US" dirty="0" smtClean="0"/>
              <a:t>Day, month, year</a:t>
            </a:r>
          </a:p>
          <a:p>
            <a:r>
              <a:rPr lang="en-US" dirty="0" err="1" smtClean="0"/>
              <a:t>Getdate</a:t>
            </a:r>
            <a:endParaRPr lang="en-US" dirty="0" smtClean="0"/>
          </a:p>
          <a:p>
            <a:r>
              <a:rPr lang="en-US" dirty="0" err="1" smtClean="0"/>
              <a:t>Isdate</a:t>
            </a:r>
            <a:endParaRPr lang="en-US" dirty="0" smtClean="0"/>
          </a:p>
          <a:p>
            <a:r>
              <a:rPr lang="en-US" dirty="0" err="1" smtClean="0"/>
              <a:t>Datepart</a:t>
            </a:r>
            <a:endParaRPr lang="en-US" dirty="0" smtClean="0"/>
          </a:p>
          <a:p>
            <a:endParaRPr lang="en-US" dirty="0" smtClean="0"/>
          </a:p>
          <a:p>
            <a:endParaRPr lang="en-US" dirty="0"/>
          </a:p>
        </p:txBody>
      </p:sp>
    </p:spTree>
    <p:extLst>
      <p:ext uri="{BB962C8B-B14F-4D97-AF65-F5344CB8AC3E}">
        <p14:creationId xmlns:p14="http://schemas.microsoft.com/office/powerpoint/2010/main" val="466889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a:t>
            </a:r>
            <a:r>
              <a:rPr lang="en-US" dirty="0" err="1"/>
              <a:t>sql</a:t>
            </a:r>
            <a:r>
              <a:rPr lang="en-US" dirty="0"/>
              <a:t> server </a:t>
            </a:r>
            <a:r>
              <a:rPr lang="en-US" dirty="0" smtClean="0"/>
              <a:t>–</a:t>
            </a:r>
            <a:r>
              <a:rPr lang="en-US" i="1" dirty="0"/>
              <a:t>Advanced Functions</a:t>
            </a:r>
            <a:endParaRPr lang="en-US" dirty="0"/>
          </a:p>
        </p:txBody>
      </p:sp>
      <p:sp>
        <p:nvSpPr>
          <p:cNvPr id="3" name="Content Placeholder 2"/>
          <p:cNvSpPr>
            <a:spLocks noGrp="1"/>
          </p:cNvSpPr>
          <p:nvPr>
            <p:ph idx="1"/>
          </p:nvPr>
        </p:nvSpPr>
        <p:spPr/>
        <p:txBody>
          <a:bodyPr/>
          <a:lstStyle/>
          <a:p>
            <a:r>
              <a:rPr lang="en-US" dirty="0"/>
              <a:t>CAST(</a:t>
            </a:r>
            <a:r>
              <a:rPr lang="en-US" i="1" dirty="0"/>
              <a:t>expression</a:t>
            </a:r>
            <a:r>
              <a:rPr lang="en-US" dirty="0"/>
              <a:t> AS </a:t>
            </a:r>
            <a:r>
              <a:rPr lang="en-US" i="1" dirty="0" err="1"/>
              <a:t>datatype</a:t>
            </a:r>
            <a:r>
              <a:rPr lang="en-US" i="1" dirty="0"/>
              <a:t>(length</a:t>
            </a:r>
            <a:r>
              <a:rPr lang="en-US" i="1" dirty="0" smtClean="0"/>
              <a:t>)</a:t>
            </a:r>
            <a:r>
              <a:rPr lang="en-US" dirty="0" smtClean="0"/>
              <a:t>)</a:t>
            </a:r>
          </a:p>
          <a:p>
            <a:r>
              <a:rPr lang="en-US" dirty="0" smtClean="0"/>
              <a:t>Convert</a:t>
            </a:r>
          </a:p>
          <a:p>
            <a:r>
              <a:rPr lang="en-US" dirty="0"/>
              <a:t>IIF(</a:t>
            </a:r>
            <a:r>
              <a:rPr lang="en-US" i="1" dirty="0"/>
              <a:t>condition</a:t>
            </a:r>
            <a:r>
              <a:rPr lang="en-US" dirty="0"/>
              <a:t>, </a:t>
            </a:r>
            <a:r>
              <a:rPr lang="en-US" i="1" dirty="0" err="1"/>
              <a:t>value_if_true</a:t>
            </a:r>
            <a:r>
              <a:rPr lang="en-US" dirty="0"/>
              <a:t>, </a:t>
            </a:r>
            <a:r>
              <a:rPr lang="en-US" i="1" dirty="0" err="1"/>
              <a:t>value_if_false</a:t>
            </a:r>
            <a:r>
              <a:rPr lang="en-US" dirty="0" smtClean="0"/>
              <a:t>)</a:t>
            </a:r>
          </a:p>
          <a:p>
            <a:r>
              <a:rPr lang="en-US" dirty="0"/>
              <a:t>ISNUMERIC(</a:t>
            </a:r>
            <a:r>
              <a:rPr lang="en-US" i="1" dirty="0"/>
              <a:t>expression</a:t>
            </a:r>
            <a:r>
              <a:rPr lang="en-US" dirty="0" smtClean="0"/>
              <a:t>)</a:t>
            </a:r>
          </a:p>
          <a:p>
            <a:endParaRPr lang="en-US" dirty="0" smtClean="0"/>
          </a:p>
          <a:p>
            <a:endParaRPr lang="en-US" dirty="0"/>
          </a:p>
        </p:txBody>
      </p:sp>
    </p:spTree>
    <p:extLst>
      <p:ext uri="{BB962C8B-B14F-4D97-AF65-F5344CB8AC3E}">
        <p14:creationId xmlns:p14="http://schemas.microsoft.com/office/powerpoint/2010/main" val="496773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SQL - TRUY </a:t>
            </a:r>
            <a:r>
              <a:rPr lang="en-US" b="1" dirty="0"/>
              <a:t>VẤN DỮ LIỆU THỐNG KÊ </a:t>
            </a:r>
            <a:endParaRPr lang="en-US" dirty="0"/>
          </a:p>
        </p:txBody>
      </p:sp>
      <p:sp>
        <p:nvSpPr>
          <p:cNvPr id="3" name="Content Placeholder 2"/>
          <p:cNvSpPr>
            <a:spLocks noGrp="1"/>
          </p:cNvSpPr>
          <p:nvPr>
            <p:ph idx="1"/>
          </p:nvPr>
        </p:nvSpPr>
        <p:spPr/>
        <p:txBody>
          <a:bodyPr>
            <a:normAutofit lnSpcReduction="10000"/>
          </a:bodyPr>
          <a:lstStyle/>
          <a:p>
            <a:r>
              <a:rPr lang="en-US" dirty="0"/>
              <a:t>SELECT &lt;</a:t>
            </a:r>
            <a:r>
              <a:rPr lang="en-US" dirty="0" err="1"/>
              <a:t>thuộc</a:t>
            </a:r>
            <a:r>
              <a:rPr lang="en-US" dirty="0"/>
              <a:t> </a:t>
            </a:r>
            <a:r>
              <a:rPr lang="en-US" dirty="0" err="1"/>
              <a:t>tính</a:t>
            </a:r>
            <a:r>
              <a:rPr lang="en-US" dirty="0"/>
              <a:t>&gt;&lt;</a:t>
            </a:r>
            <a:r>
              <a:rPr lang="en-US" dirty="0" err="1"/>
              <a:t>hàm</a:t>
            </a:r>
            <a:r>
              <a:rPr lang="en-US" dirty="0"/>
              <a:t> </a:t>
            </a:r>
            <a:r>
              <a:rPr lang="en-US" dirty="0" err="1"/>
              <a:t>tổng</a:t>
            </a:r>
            <a:r>
              <a:rPr lang="en-US" dirty="0"/>
              <a:t> </a:t>
            </a:r>
            <a:r>
              <a:rPr lang="en-US" dirty="0" err="1"/>
              <a:t>hợp</a:t>
            </a:r>
            <a:r>
              <a:rPr lang="en-US" dirty="0"/>
              <a:t> DL&gt; [&lt;</a:t>
            </a:r>
            <a:r>
              <a:rPr lang="en-US" dirty="0" err="1"/>
              <a:t>bí</a:t>
            </a:r>
            <a:r>
              <a:rPr lang="en-US" dirty="0"/>
              <a:t> </a:t>
            </a:r>
            <a:r>
              <a:rPr lang="en-US" dirty="0" err="1"/>
              <a:t>danh</a:t>
            </a:r>
            <a:r>
              <a:rPr lang="en-US" dirty="0"/>
              <a:t>&gt;], …</a:t>
            </a:r>
          </a:p>
          <a:p>
            <a:pPr marL="0" indent="0">
              <a:buNone/>
            </a:pPr>
            <a:r>
              <a:rPr lang="en-US" dirty="0" smtClean="0"/>
              <a:t>  	FROM </a:t>
            </a:r>
            <a:r>
              <a:rPr lang="en-US" dirty="0"/>
              <a:t>&lt;</a:t>
            </a:r>
            <a:r>
              <a:rPr lang="en-US" dirty="0" err="1"/>
              <a:t>bảng</a:t>
            </a:r>
            <a:r>
              <a:rPr lang="en-US" dirty="0"/>
              <a:t>&gt;, …</a:t>
            </a:r>
          </a:p>
          <a:p>
            <a:pPr marL="0" indent="0">
              <a:buNone/>
            </a:pPr>
            <a:r>
              <a:rPr lang="en-US" dirty="0" smtClean="0"/>
              <a:t>	[</a:t>
            </a:r>
            <a:r>
              <a:rPr lang="en-US" dirty="0"/>
              <a:t>WHERE &lt;</a:t>
            </a:r>
            <a:r>
              <a:rPr lang="en-US" dirty="0" err="1"/>
              <a:t>điều</a:t>
            </a:r>
            <a:r>
              <a:rPr lang="en-US" dirty="0"/>
              <a:t> </a:t>
            </a:r>
            <a:r>
              <a:rPr lang="en-US" dirty="0" err="1"/>
              <a:t>kiện</a:t>
            </a:r>
            <a:r>
              <a:rPr lang="en-US" dirty="0"/>
              <a:t> </a:t>
            </a:r>
            <a:r>
              <a:rPr lang="en-US" dirty="0" err="1"/>
              <a:t>chọn</a:t>
            </a:r>
            <a:r>
              <a:rPr lang="en-US" dirty="0"/>
              <a:t>&gt;]</a:t>
            </a:r>
          </a:p>
          <a:p>
            <a:pPr marL="0" indent="0">
              <a:buNone/>
            </a:pPr>
            <a:r>
              <a:rPr lang="en-US" dirty="0" smtClean="0"/>
              <a:t>	GROUP </a:t>
            </a:r>
            <a:r>
              <a:rPr lang="en-US" dirty="0"/>
              <a:t>BY &lt;</a:t>
            </a:r>
            <a:r>
              <a:rPr lang="en-US" dirty="0" err="1"/>
              <a:t>thuộc</a:t>
            </a:r>
            <a:r>
              <a:rPr lang="en-US" dirty="0"/>
              <a:t> </a:t>
            </a:r>
            <a:r>
              <a:rPr lang="en-US" dirty="0" err="1"/>
              <a:t>tính</a:t>
            </a:r>
            <a:r>
              <a:rPr lang="en-US" dirty="0"/>
              <a:t> </a:t>
            </a:r>
            <a:r>
              <a:rPr lang="en-US" dirty="0" err="1"/>
              <a:t>phân</a:t>
            </a:r>
            <a:r>
              <a:rPr lang="en-US" dirty="0"/>
              <a:t> </a:t>
            </a:r>
            <a:r>
              <a:rPr lang="en-US" dirty="0" err="1"/>
              <a:t>nhóm</a:t>
            </a:r>
            <a:r>
              <a:rPr lang="en-US" dirty="0"/>
              <a:t>&gt;, …</a:t>
            </a:r>
          </a:p>
          <a:p>
            <a:pPr marL="0" indent="0">
              <a:buNone/>
            </a:pPr>
            <a:r>
              <a:rPr lang="en-US" dirty="0" smtClean="0"/>
              <a:t>	[</a:t>
            </a:r>
            <a:r>
              <a:rPr lang="en-US" dirty="0"/>
              <a:t>HAVING &lt;</a:t>
            </a:r>
            <a:r>
              <a:rPr lang="en-US" dirty="0" err="1"/>
              <a:t>điều</a:t>
            </a:r>
            <a:r>
              <a:rPr lang="en-US" dirty="0"/>
              <a:t> </a:t>
            </a:r>
            <a:r>
              <a:rPr lang="en-US" dirty="0" err="1"/>
              <a:t>kiện</a:t>
            </a:r>
            <a:r>
              <a:rPr lang="en-US" dirty="0"/>
              <a:t> </a:t>
            </a:r>
            <a:r>
              <a:rPr lang="en-US" dirty="0" err="1"/>
              <a:t>trên</a:t>
            </a:r>
            <a:r>
              <a:rPr lang="en-US" dirty="0"/>
              <a:t> </a:t>
            </a:r>
            <a:r>
              <a:rPr lang="en-US" dirty="0" err="1"/>
              <a:t>các</a:t>
            </a:r>
            <a:r>
              <a:rPr lang="en-US" dirty="0"/>
              <a:t> </a:t>
            </a:r>
            <a:r>
              <a:rPr lang="en-US" dirty="0" err="1"/>
              <a:t>nhóm</a:t>
            </a:r>
            <a:r>
              <a:rPr lang="en-US" dirty="0"/>
              <a:t>&gt;]</a:t>
            </a:r>
          </a:p>
          <a:p>
            <a:pPr marL="0" indent="0">
              <a:buNone/>
            </a:pPr>
            <a:r>
              <a:rPr lang="en-US" dirty="0" smtClean="0"/>
              <a:t>	[</a:t>
            </a:r>
            <a:r>
              <a:rPr lang="en-US" dirty="0"/>
              <a:t>ORDER BY &lt;</a:t>
            </a:r>
            <a:r>
              <a:rPr lang="en-US" dirty="0" err="1"/>
              <a:t>thuộc</a:t>
            </a:r>
            <a:r>
              <a:rPr lang="en-US" dirty="0"/>
              <a:t> </a:t>
            </a:r>
            <a:r>
              <a:rPr lang="en-US" dirty="0" err="1"/>
              <a:t>tính</a:t>
            </a:r>
            <a:r>
              <a:rPr lang="en-US" dirty="0"/>
              <a:t>&gt; [ASC | DESC], …]</a:t>
            </a:r>
          </a:p>
          <a:p>
            <a:r>
              <a:rPr lang="en-US" dirty="0" err="1" smtClean="0"/>
              <a:t>Mệnh</a:t>
            </a:r>
            <a:r>
              <a:rPr lang="en-US" dirty="0" smtClean="0"/>
              <a:t> </a:t>
            </a:r>
            <a:r>
              <a:rPr lang="en-US" dirty="0" err="1" smtClean="0"/>
              <a:t>đề</a:t>
            </a:r>
            <a:r>
              <a:rPr lang="en-US" dirty="0" smtClean="0"/>
              <a:t> group by: </a:t>
            </a:r>
            <a:r>
              <a:rPr lang="en-US" dirty="0" err="1" smtClean="0"/>
              <a:t>tổ</a:t>
            </a:r>
            <a:r>
              <a:rPr lang="en-US" dirty="0" smtClean="0"/>
              <a:t> </a:t>
            </a:r>
            <a:r>
              <a:rPr lang="en-US" dirty="0" err="1" smtClean="0"/>
              <a:t>chức</a:t>
            </a:r>
            <a:r>
              <a:rPr lang="en-US" dirty="0" smtClean="0"/>
              <a:t> </a:t>
            </a:r>
            <a:r>
              <a:rPr lang="en-US" dirty="0" err="1" smtClean="0"/>
              <a:t>dữ</a:t>
            </a:r>
            <a:r>
              <a:rPr lang="en-US" dirty="0" smtClean="0"/>
              <a:t> </a:t>
            </a:r>
            <a:r>
              <a:rPr lang="en-US" dirty="0" err="1" smtClean="0"/>
              <a:t>liệu</a:t>
            </a:r>
            <a:r>
              <a:rPr lang="en-US" dirty="0" smtClean="0"/>
              <a:t> </a:t>
            </a:r>
            <a:r>
              <a:rPr lang="en-US" dirty="0" err="1" smtClean="0"/>
              <a:t>theo</a:t>
            </a:r>
            <a:r>
              <a:rPr lang="en-US" dirty="0" smtClean="0"/>
              <a:t> </a:t>
            </a:r>
            <a:r>
              <a:rPr lang="en-US" dirty="0" err="1" smtClean="0"/>
              <a:t>nhóm</a:t>
            </a:r>
            <a:endParaRPr lang="en-US" dirty="0" smtClean="0"/>
          </a:p>
          <a:p>
            <a:r>
              <a:rPr lang="en-US" dirty="0" err="1" smtClean="0"/>
              <a:t>Mệnh</a:t>
            </a:r>
            <a:r>
              <a:rPr lang="en-US" dirty="0" smtClean="0"/>
              <a:t> </a:t>
            </a:r>
            <a:r>
              <a:rPr lang="en-US" dirty="0" err="1" smtClean="0"/>
              <a:t>đề</a:t>
            </a:r>
            <a:r>
              <a:rPr lang="en-US" dirty="0" smtClean="0"/>
              <a:t> having: </a:t>
            </a:r>
            <a:r>
              <a:rPr lang="en-US" dirty="0" err="1" smtClean="0"/>
              <a:t>điều</a:t>
            </a:r>
            <a:r>
              <a:rPr lang="en-US" dirty="0" smtClean="0"/>
              <a:t> </a:t>
            </a:r>
            <a:r>
              <a:rPr lang="en-US" dirty="0" err="1" smtClean="0"/>
              <a:t>kiện</a:t>
            </a:r>
            <a:r>
              <a:rPr lang="en-US" dirty="0" smtClean="0"/>
              <a:t> </a:t>
            </a:r>
            <a:r>
              <a:rPr lang="en-US" dirty="0" err="1" smtClean="0"/>
              <a:t>nhóm</a:t>
            </a:r>
            <a:r>
              <a:rPr lang="en-US" dirty="0" smtClean="0"/>
              <a:t> </a:t>
            </a:r>
            <a:r>
              <a:rPr lang="en-US" dirty="0" err="1" smtClean="0"/>
              <a:t>theo</a:t>
            </a:r>
            <a:r>
              <a:rPr lang="en-US" dirty="0" smtClean="0"/>
              <a:t> </a:t>
            </a:r>
            <a:r>
              <a:rPr lang="en-US" dirty="0" err="1" smtClean="0"/>
              <a:t>các</a:t>
            </a:r>
            <a:r>
              <a:rPr lang="en-US" dirty="0" smtClean="0"/>
              <a:t> </a:t>
            </a:r>
            <a:r>
              <a:rPr lang="en-US" dirty="0" err="1" smtClean="0"/>
              <a:t>hàm</a:t>
            </a:r>
            <a:r>
              <a:rPr lang="en-US" dirty="0" smtClean="0"/>
              <a:t> </a:t>
            </a:r>
            <a:r>
              <a:rPr lang="en-US" dirty="0" err="1" smtClean="0"/>
              <a:t>gộp</a:t>
            </a:r>
            <a:r>
              <a:rPr lang="en-US" dirty="0" smtClean="0"/>
              <a:t>.</a:t>
            </a:r>
          </a:p>
          <a:p>
            <a:r>
              <a:rPr lang="en-US" dirty="0" err="1" smtClean="0"/>
              <a:t>Các</a:t>
            </a:r>
            <a:r>
              <a:rPr lang="en-US" dirty="0" smtClean="0"/>
              <a:t> </a:t>
            </a:r>
            <a:r>
              <a:rPr lang="en-US" dirty="0" err="1" smtClean="0"/>
              <a:t>hàm</a:t>
            </a:r>
            <a:r>
              <a:rPr lang="en-US" dirty="0" smtClean="0"/>
              <a:t> </a:t>
            </a:r>
            <a:r>
              <a:rPr lang="en-US" dirty="0" err="1" smtClean="0"/>
              <a:t>gộp</a:t>
            </a:r>
            <a:r>
              <a:rPr lang="en-US" dirty="0" smtClean="0"/>
              <a:t> hay </a:t>
            </a:r>
            <a:r>
              <a:rPr lang="en-US" dirty="0" err="1" smtClean="0"/>
              <a:t>sử</a:t>
            </a:r>
            <a:r>
              <a:rPr lang="en-US" dirty="0" smtClean="0"/>
              <a:t> </a:t>
            </a:r>
            <a:r>
              <a:rPr lang="en-US" dirty="0" err="1" smtClean="0"/>
              <a:t>dụng</a:t>
            </a:r>
            <a:r>
              <a:rPr lang="en-US" dirty="0" smtClean="0"/>
              <a:t>: count, sum, </a:t>
            </a:r>
            <a:r>
              <a:rPr lang="en-US" dirty="0" err="1" smtClean="0"/>
              <a:t>avg</a:t>
            </a:r>
            <a:r>
              <a:rPr lang="en-US" dirty="0" smtClean="0"/>
              <a:t>, min, max</a:t>
            </a:r>
          </a:p>
          <a:p>
            <a:endParaRPr lang="en-US" dirty="0"/>
          </a:p>
        </p:txBody>
      </p:sp>
    </p:spTree>
    <p:extLst>
      <p:ext uri="{BB962C8B-B14F-4D97-AF65-F5344CB8AC3E}">
        <p14:creationId xmlns:p14="http://schemas.microsoft.com/office/powerpoint/2010/main" val="3341100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1921</TotalTime>
  <Words>523</Words>
  <Application>Microsoft Office PowerPoint</Application>
  <PresentationFormat>Widescreen</PresentationFormat>
  <Paragraphs>95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Sql server 4</vt:lpstr>
      <vt:lpstr>Review – DML - Select</vt:lpstr>
      <vt:lpstr>SQL server – DML - Insert, Delete, Update</vt:lpstr>
      <vt:lpstr>SQL server – DML - Insert, Delete, Update</vt:lpstr>
      <vt:lpstr>Function sql server – String function</vt:lpstr>
      <vt:lpstr>Function sql server – Numeric Functions</vt:lpstr>
      <vt:lpstr>Function sql server – Date Functions</vt:lpstr>
      <vt:lpstr>Function sql server –Advanced Functions</vt:lpstr>
      <vt:lpstr>SQL - TRUY VẤN DỮ LIỆU THỐNG KÊ </vt:lpstr>
      <vt:lpstr>Các bước tạo truy vấn dựa trên sự phân nhóm  </vt:lpstr>
      <vt:lpstr>example</vt:lpstr>
      <vt:lpstr>SQL – sub query</vt:lpstr>
      <vt:lpstr>Truy vấn gộp - union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server</dc:title>
  <dc:creator>HP</dc:creator>
  <cp:lastModifiedBy>HP</cp:lastModifiedBy>
  <cp:revision>72</cp:revision>
  <dcterms:created xsi:type="dcterms:W3CDTF">2020-03-28T01:36:48Z</dcterms:created>
  <dcterms:modified xsi:type="dcterms:W3CDTF">2020-04-04T11:45:40Z</dcterms:modified>
</cp:coreProperties>
</file>