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57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3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96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4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89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3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3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83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9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6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65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8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036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88D77-99EA-4F72-80D2-73BEF1E51F56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48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ntor.com/vi/lesson/05-5-cac-rang-buoc-sql-check-1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Sql</a:t>
            </a:r>
            <a:r>
              <a:rPr lang="en-US" dirty="0" smtClean="0"/>
              <a:t> server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84868" y="5679583"/>
            <a:ext cx="6162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https://vimentor.com/vi/lesson/05-5-cac-rang-buoc-sql-check-1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364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DML – 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Truy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data </a:t>
            </a:r>
            <a:r>
              <a:rPr lang="en-US" dirty="0" err="1" smtClean="0"/>
              <a:t>trên</a:t>
            </a:r>
            <a:r>
              <a:rPr lang="en-US" dirty="0" smtClean="0"/>
              <a:t> 1 table</a:t>
            </a:r>
          </a:p>
          <a:p>
            <a:pPr lvl="1"/>
            <a:r>
              <a:rPr lang="en-US" dirty="0" err="1" smtClean="0"/>
              <a:t>Cú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endParaRPr lang="en-US" dirty="0"/>
          </a:p>
          <a:p>
            <a:pPr lvl="1"/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hiểu</a:t>
            </a:r>
            <a:r>
              <a:rPr lang="en-US" dirty="0" smtClean="0"/>
              <a:t> 1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hàm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sql</a:t>
            </a:r>
            <a:r>
              <a:rPr lang="en-US" dirty="0" smtClean="0"/>
              <a:t> server</a:t>
            </a:r>
          </a:p>
          <a:p>
            <a:r>
              <a:rPr lang="en-US" dirty="0" err="1" smtClean="0"/>
              <a:t>Cú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SELECT [DISTINCT] *| &lt;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&gt; | &lt;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&gt; </a:t>
            </a:r>
          </a:p>
          <a:p>
            <a:pPr marL="0" indent="0">
              <a:buNone/>
            </a:pPr>
            <a:r>
              <a:rPr lang="en-US" dirty="0" smtClean="0"/>
              <a:t>FROM &lt;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bảng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[WHERE &lt;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kiện</a:t>
            </a:r>
            <a:r>
              <a:rPr lang="en-US" dirty="0" smtClean="0"/>
              <a:t>&gt;]</a:t>
            </a:r>
          </a:p>
          <a:p>
            <a:pPr marL="0" indent="0">
              <a:buNone/>
            </a:pPr>
            <a:r>
              <a:rPr lang="en-US" dirty="0" smtClean="0"/>
              <a:t>[ORDER BY &lt;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&gt; [ASC|DESC], …]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818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DML – select (</a:t>
            </a:r>
            <a:r>
              <a:rPr lang="en-US" dirty="0" err="1" smtClean="0"/>
              <a:t>tt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 err="1" smtClean="0"/>
              <a:t>Viết</a:t>
            </a:r>
            <a:r>
              <a:rPr lang="vi-VN" dirty="0" smtClean="0"/>
              <a:t> </a:t>
            </a:r>
            <a:r>
              <a:rPr lang="vi-VN" dirty="0"/>
              <a:t>sử dụng theo thứ tự: </a:t>
            </a:r>
            <a:r>
              <a:rPr lang="vi-VN" b="1" dirty="0"/>
              <a:t>SELECT </a:t>
            </a:r>
            <a:r>
              <a:rPr lang="en-US" dirty="0" smtClean="0"/>
              <a:t>-&gt;</a:t>
            </a:r>
            <a:r>
              <a:rPr lang="vi-VN" dirty="0" smtClean="0"/>
              <a:t> </a:t>
            </a:r>
            <a:r>
              <a:rPr lang="vi-VN" b="1" dirty="0"/>
              <a:t>FROM </a:t>
            </a:r>
            <a:r>
              <a:rPr lang="en-US" dirty="0" smtClean="0"/>
              <a:t>-&gt;</a:t>
            </a:r>
            <a:r>
              <a:rPr lang="vi-VN" dirty="0" smtClean="0"/>
              <a:t> </a:t>
            </a:r>
            <a:r>
              <a:rPr lang="vi-VN" b="1" dirty="0"/>
              <a:t>WHERE </a:t>
            </a:r>
            <a:r>
              <a:rPr lang="en-US" dirty="0" smtClean="0"/>
              <a:t>-&gt;</a:t>
            </a:r>
            <a:r>
              <a:rPr lang="vi-VN" dirty="0" smtClean="0"/>
              <a:t> </a:t>
            </a:r>
            <a:r>
              <a:rPr lang="vi-VN" b="1" dirty="0"/>
              <a:t>ORDER BY </a:t>
            </a:r>
            <a:endParaRPr lang="vi-VN" dirty="0"/>
          </a:p>
          <a:p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hoa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khóa</a:t>
            </a:r>
            <a:r>
              <a:rPr lang="en-US" dirty="0"/>
              <a:t>. </a:t>
            </a:r>
          </a:p>
          <a:p>
            <a:r>
              <a:rPr lang="vi-VN" dirty="0"/>
              <a:t>Từ khoá </a:t>
            </a:r>
            <a:r>
              <a:rPr lang="vi-VN" b="1" dirty="0"/>
              <a:t>DISTINCT </a:t>
            </a:r>
            <a:r>
              <a:rPr lang="vi-VN" dirty="0"/>
              <a:t>được sử dụng trong câu lệnh truy vấn nhằm loại bỏ ra khỏi kết quả truy vấn những dòng dữ liệu có giá trị giống nhau </a:t>
            </a:r>
          </a:p>
          <a:p>
            <a:r>
              <a:rPr lang="en-US" dirty="0" err="1"/>
              <a:t>Ký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* :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. </a:t>
            </a:r>
          </a:p>
          <a:p>
            <a:r>
              <a:rPr lang="vi-VN" dirty="0"/>
              <a:t>Điều kiện sau từ khóa </a:t>
            </a:r>
            <a:r>
              <a:rPr lang="vi-VN" b="1" dirty="0"/>
              <a:t>WHERE </a:t>
            </a:r>
            <a:r>
              <a:rPr lang="vi-VN" dirty="0"/>
              <a:t>là một biểu thức luận lý, thể hiện yêu cầu rút trích dữ liệu của câu truy vấn. Một biểu thức là sự kết hợp </a:t>
            </a:r>
            <a:r>
              <a:rPr lang="vi-VN" i="1" dirty="0"/>
              <a:t>một cách hợp lệ </a:t>
            </a:r>
            <a:r>
              <a:rPr lang="vi-VN" dirty="0"/>
              <a:t>giữa các thuộc tính, các toán tử và các hàm. Các toán tử được phép sử dụng trong quá trình tạo biểu thức (hay điều kiện) gồm: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716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: </a:t>
            </a:r>
            <a:r>
              <a:rPr lang="en-US" b="1" dirty="0" smtClean="0"/>
              <a:t> *, /, MOD, +, - </a:t>
            </a:r>
            <a:endParaRPr lang="en-US" dirty="0" smtClean="0"/>
          </a:p>
          <a:p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: </a:t>
            </a:r>
            <a:r>
              <a:rPr lang="en-US" b="1" dirty="0" smtClean="0"/>
              <a:t>NOT, AND, OR </a:t>
            </a:r>
            <a:endParaRPr lang="en-US" dirty="0" smtClean="0"/>
          </a:p>
          <a:p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: </a:t>
            </a:r>
            <a:r>
              <a:rPr lang="en-US" b="1" dirty="0" smtClean="0"/>
              <a:t>UNION</a:t>
            </a:r>
            <a:r>
              <a:rPr lang="en-US" dirty="0" smtClean="0"/>
              <a:t>, </a:t>
            </a:r>
            <a:r>
              <a:rPr lang="en-US" b="1" dirty="0" smtClean="0"/>
              <a:t>INTERSECT</a:t>
            </a:r>
            <a:r>
              <a:rPr lang="en-US" dirty="0" smtClean="0"/>
              <a:t>, </a:t>
            </a:r>
            <a:r>
              <a:rPr lang="en-US" b="1" dirty="0" smtClean="0"/>
              <a:t>EXCEPT</a:t>
            </a:r>
            <a:r>
              <a:rPr lang="en-US" dirty="0" smtClean="0"/>
              <a:t>, </a:t>
            </a:r>
            <a:r>
              <a:rPr lang="en-US" b="1" dirty="0" smtClean="0"/>
              <a:t>IN</a:t>
            </a:r>
            <a:r>
              <a:rPr lang="en-US" dirty="0" smtClean="0"/>
              <a:t>, </a:t>
            </a:r>
            <a:r>
              <a:rPr lang="en-US" b="1" dirty="0" smtClean="0"/>
              <a:t>NOT IN </a:t>
            </a:r>
            <a:endParaRPr lang="en-US" dirty="0" smtClean="0"/>
          </a:p>
          <a:p>
            <a:r>
              <a:rPr lang="pt-BR" dirty="0" smtClean="0"/>
              <a:t>toán tử so sánh: =, &lt; &gt;, &gt;, &gt;=, &lt;, &lt;= </a:t>
            </a:r>
          </a:p>
          <a:p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: </a:t>
            </a:r>
            <a:r>
              <a:rPr lang="en-US" b="1" dirty="0" smtClean="0"/>
              <a:t>LIKE</a:t>
            </a:r>
            <a:r>
              <a:rPr lang="en-US" dirty="0" smtClean="0"/>
              <a:t>, </a:t>
            </a:r>
            <a:r>
              <a:rPr lang="en-US" b="1" dirty="0" smtClean="0"/>
              <a:t>BETWEEN</a:t>
            </a:r>
            <a:r>
              <a:rPr lang="en-US" dirty="0" smtClean="0"/>
              <a:t>, </a:t>
            </a:r>
            <a:r>
              <a:rPr lang="en-US" b="1" dirty="0" smtClean="0"/>
              <a:t>EXISTS</a:t>
            </a:r>
            <a:r>
              <a:rPr lang="en-US" dirty="0" smtClean="0"/>
              <a:t>, </a:t>
            </a:r>
            <a:r>
              <a:rPr lang="en-US" b="1" dirty="0" smtClean="0"/>
              <a:t>NOT EXISTS</a:t>
            </a:r>
            <a:r>
              <a:rPr lang="en-US" dirty="0" smtClean="0"/>
              <a:t>, </a:t>
            </a:r>
            <a:r>
              <a:rPr lang="en-US" b="1" dirty="0" smtClean="0"/>
              <a:t>ALL</a:t>
            </a:r>
            <a:r>
              <a:rPr lang="en-US" dirty="0" smtClean="0"/>
              <a:t>, </a:t>
            </a:r>
            <a:r>
              <a:rPr lang="en-US" b="1" dirty="0" smtClean="0"/>
              <a:t>ANY </a:t>
            </a:r>
          </a:p>
          <a:p>
            <a:r>
              <a:rPr lang="en-US" dirty="0" smtClean="0"/>
              <a:t>So </a:t>
            </a:r>
            <a:r>
              <a:rPr lang="en-US" dirty="0" err="1" smtClean="0"/>
              <a:t>sánh</a:t>
            </a:r>
            <a:r>
              <a:rPr lang="en-US" dirty="0" smtClean="0"/>
              <a:t> </a:t>
            </a:r>
            <a:r>
              <a:rPr lang="en-US" dirty="0" err="1" smtClean="0"/>
              <a:t>chuỗi</a:t>
            </a:r>
            <a:r>
              <a:rPr lang="en-US" dirty="0" smtClean="0"/>
              <a:t>: &lt;</a:t>
            </a:r>
            <a:r>
              <a:rPr lang="en-US" dirty="0" err="1" smtClean="0"/>
              <a:t>chuỗi</a:t>
            </a:r>
            <a:r>
              <a:rPr lang="en-US" dirty="0" smtClean="0"/>
              <a:t>&gt;LIKE&lt;</a:t>
            </a:r>
            <a:r>
              <a:rPr lang="en-US" dirty="0" err="1" smtClean="0"/>
              <a:t>khuôn</a:t>
            </a:r>
            <a:r>
              <a:rPr lang="en-US" dirty="0" smtClean="0"/>
              <a:t> </a:t>
            </a:r>
            <a:r>
              <a:rPr lang="en-US" dirty="0" err="1" smtClean="0"/>
              <a:t>mẫu</a:t>
            </a:r>
            <a:r>
              <a:rPr lang="en-US" dirty="0" smtClean="0"/>
              <a:t>&gt; &lt;</a:t>
            </a:r>
            <a:r>
              <a:rPr lang="en-US" dirty="0" err="1" smtClean="0"/>
              <a:t>chuỗi</a:t>
            </a:r>
            <a:r>
              <a:rPr lang="en-US" dirty="0" smtClean="0"/>
              <a:t>&gt;NOT LIKE&lt;</a:t>
            </a:r>
            <a:r>
              <a:rPr lang="en-US" dirty="0" err="1" smtClean="0"/>
              <a:t>khuôn</a:t>
            </a:r>
            <a:r>
              <a:rPr lang="en-US" dirty="0" smtClean="0"/>
              <a:t> </a:t>
            </a:r>
            <a:r>
              <a:rPr lang="en-US" dirty="0" err="1" smtClean="0"/>
              <a:t>mẫu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Khuôn</a:t>
            </a:r>
            <a:r>
              <a:rPr lang="en-US" dirty="0" smtClean="0"/>
              <a:t> </a:t>
            </a:r>
            <a:r>
              <a:rPr lang="en-US" dirty="0" err="1" smtClean="0"/>
              <a:t>mẫu</a:t>
            </a:r>
            <a:r>
              <a:rPr lang="en-US" dirty="0" smtClean="0"/>
              <a:t>: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chuỗi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chứa</a:t>
            </a:r>
            <a:r>
              <a:rPr lang="en-US" dirty="0" smtClean="0"/>
              <a:t> 2 </a:t>
            </a:r>
            <a:r>
              <a:rPr lang="en-US" dirty="0" err="1" smtClean="0"/>
              <a:t>ký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diện</a:t>
            </a:r>
            <a:r>
              <a:rPr lang="en-US" dirty="0" smtClean="0"/>
              <a:t>: ‘_’: </a:t>
            </a: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diên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ký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bất</a:t>
            </a:r>
            <a:r>
              <a:rPr lang="en-US" dirty="0" smtClean="0"/>
              <a:t> </a:t>
            </a:r>
            <a:r>
              <a:rPr lang="en-US" dirty="0" err="1" smtClean="0"/>
              <a:t>kỳ</a:t>
            </a:r>
            <a:r>
              <a:rPr lang="en-US" dirty="0" smtClean="0"/>
              <a:t> ‘%’: </a:t>
            </a: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diện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chuỗi</a:t>
            </a:r>
            <a:r>
              <a:rPr lang="en-US" dirty="0" smtClean="0"/>
              <a:t> </a:t>
            </a:r>
            <a:r>
              <a:rPr lang="en-US" dirty="0" err="1" smtClean="0"/>
              <a:t>ký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dài</a:t>
            </a:r>
            <a:r>
              <a:rPr lang="en-US" dirty="0" smtClean="0"/>
              <a:t> </a:t>
            </a:r>
            <a:r>
              <a:rPr lang="en-US" dirty="0" err="1" smtClean="0"/>
              <a:t>tùy</a:t>
            </a:r>
            <a:r>
              <a:rPr lang="en-US" dirty="0" smtClean="0"/>
              <a:t> ý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056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DML- select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nhiều</a:t>
            </a:r>
            <a:r>
              <a:rPr lang="en-US" dirty="0" smtClean="0"/>
              <a:t> </a:t>
            </a:r>
            <a:r>
              <a:rPr lang="en-US" dirty="0" err="1" smtClean="0"/>
              <a:t>hơn</a:t>
            </a:r>
            <a:r>
              <a:rPr lang="en-US" dirty="0" smtClean="0"/>
              <a:t> 1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SQL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: inner join, left join, right join, full join, left outer join, right outer join, full outer join, cross join, natural join...</a:t>
            </a:r>
          </a:p>
          <a:p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nối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bảng</a:t>
            </a:r>
            <a:r>
              <a:rPr lang="en-US" dirty="0" smtClean="0"/>
              <a:t> inner join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mệnh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 where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113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DML- select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nhiều</a:t>
            </a:r>
            <a:r>
              <a:rPr lang="en-US" dirty="0" smtClean="0"/>
              <a:t>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Cú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1</a:t>
            </a:r>
          </a:p>
          <a:p>
            <a:pPr marL="0" indent="0">
              <a:buNone/>
            </a:pPr>
            <a:r>
              <a:rPr lang="en-US" b="1" dirty="0"/>
              <a:t>SELECT </a:t>
            </a:r>
            <a:r>
              <a:rPr lang="en-US" dirty="0"/>
              <a:t>[</a:t>
            </a:r>
            <a:r>
              <a:rPr lang="en-US" b="1" dirty="0"/>
              <a:t>DISTINCT</a:t>
            </a:r>
            <a:r>
              <a:rPr lang="en-US" dirty="0"/>
              <a:t>] *| &lt;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&gt; | &lt;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&gt; </a:t>
            </a:r>
            <a:r>
              <a:rPr lang="en-US" b="1" dirty="0"/>
              <a:t>FROM </a:t>
            </a:r>
            <a:r>
              <a:rPr lang="en-US" dirty="0"/>
              <a:t>&lt;</a:t>
            </a:r>
            <a:r>
              <a:rPr lang="en-US" dirty="0" err="1"/>
              <a:t>tên</a:t>
            </a:r>
            <a:r>
              <a:rPr lang="en-US" dirty="0"/>
              <a:t> bảng1&gt; </a:t>
            </a:r>
          </a:p>
          <a:p>
            <a:pPr marL="0" indent="0">
              <a:buNone/>
            </a:pPr>
            <a:r>
              <a:rPr lang="en-US" dirty="0"/>
              <a:t>JOIN | LEFT JOIN | RIGHT JOIN | FULL JOIN </a:t>
            </a:r>
          </a:p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tên</a:t>
            </a:r>
            <a:r>
              <a:rPr lang="en-US" dirty="0"/>
              <a:t> bảng2&gt; ON &lt;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kiện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&gt; </a:t>
            </a:r>
          </a:p>
          <a:p>
            <a:pPr marL="0" indent="0">
              <a:buNone/>
            </a:pPr>
            <a:r>
              <a:rPr lang="en-US" dirty="0"/>
              <a:t>… </a:t>
            </a:r>
          </a:p>
          <a:p>
            <a:pPr marL="0" indent="0">
              <a:buNone/>
            </a:pPr>
            <a:r>
              <a:rPr lang="en-US" dirty="0"/>
              <a:t>[</a:t>
            </a:r>
            <a:r>
              <a:rPr lang="en-US" b="1" dirty="0"/>
              <a:t>WHERE </a:t>
            </a:r>
            <a:r>
              <a:rPr lang="en-US" dirty="0"/>
              <a:t>&lt;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kiện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&gt;] </a:t>
            </a:r>
          </a:p>
          <a:p>
            <a:pPr marL="0" indent="0">
              <a:buNone/>
            </a:pPr>
            <a:r>
              <a:rPr lang="en-US" dirty="0"/>
              <a:t>[</a:t>
            </a:r>
            <a:r>
              <a:rPr lang="en-US" b="1" dirty="0"/>
              <a:t>ORDER BY </a:t>
            </a:r>
            <a:r>
              <a:rPr lang="en-US" dirty="0"/>
              <a:t>&lt;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&gt; [</a:t>
            </a:r>
            <a:r>
              <a:rPr lang="en-US" b="1" dirty="0"/>
              <a:t>ASC|DESC</a:t>
            </a:r>
            <a:r>
              <a:rPr lang="en-US" dirty="0"/>
              <a:t>], …]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015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DML- select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nhiều</a:t>
            </a:r>
            <a:r>
              <a:rPr lang="en-US" dirty="0" smtClean="0"/>
              <a:t>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Cú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2</a:t>
            </a:r>
          </a:p>
          <a:p>
            <a:pPr marL="0" indent="0">
              <a:buNone/>
            </a:pPr>
            <a:r>
              <a:rPr lang="en-US" b="1" dirty="0" smtClean="0"/>
              <a:t>SELECT [DISTINCT] *| &lt;</a:t>
            </a:r>
            <a:r>
              <a:rPr lang="en-US" b="1" dirty="0" err="1" smtClean="0"/>
              <a:t>tên</a:t>
            </a:r>
            <a:r>
              <a:rPr lang="en-US" b="1" dirty="0" smtClean="0"/>
              <a:t> </a:t>
            </a:r>
            <a:r>
              <a:rPr lang="en-US" b="1" dirty="0" err="1" smtClean="0"/>
              <a:t>cột</a:t>
            </a:r>
            <a:r>
              <a:rPr lang="en-US" b="1" dirty="0" smtClean="0"/>
              <a:t>&gt; | &lt;</a:t>
            </a:r>
            <a:r>
              <a:rPr lang="en-US" b="1" dirty="0" err="1" smtClean="0"/>
              <a:t>biểu</a:t>
            </a:r>
            <a:r>
              <a:rPr lang="en-US" b="1" dirty="0" smtClean="0"/>
              <a:t> </a:t>
            </a:r>
            <a:r>
              <a:rPr lang="en-US" b="1" dirty="0" err="1" smtClean="0"/>
              <a:t>thức</a:t>
            </a:r>
            <a:r>
              <a:rPr lang="en-US" b="1" smtClean="0"/>
              <a:t>&gt; </a:t>
            </a:r>
          </a:p>
          <a:p>
            <a:pPr marL="0" indent="0">
              <a:buNone/>
            </a:pPr>
            <a:r>
              <a:rPr lang="en-US" b="1" smtClean="0"/>
              <a:t>FROM </a:t>
            </a:r>
            <a:r>
              <a:rPr lang="en-US" b="1" dirty="0" smtClean="0"/>
              <a:t>&lt;</a:t>
            </a:r>
            <a:r>
              <a:rPr lang="en-US" b="1" dirty="0" err="1" smtClean="0"/>
              <a:t>tên</a:t>
            </a:r>
            <a:r>
              <a:rPr lang="en-US" b="1" dirty="0" smtClean="0"/>
              <a:t> bảng1&gt;, &lt;</a:t>
            </a:r>
            <a:r>
              <a:rPr lang="en-US" b="1" dirty="0" err="1" smtClean="0"/>
              <a:t>tên</a:t>
            </a:r>
            <a:r>
              <a:rPr lang="en-US" b="1" dirty="0" smtClean="0"/>
              <a:t> bảng2&gt;,…</a:t>
            </a:r>
          </a:p>
          <a:p>
            <a:pPr marL="0" indent="0">
              <a:buNone/>
            </a:pPr>
            <a:r>
              <a:rPr lang="en-US" b="1" dirty="0" smtClean="0"/>
              <a:t>WHERE &lt;</a:t>
            </a:r>
            <a:r>
              <a:rPr lang="en-US" b="1" dirty="0" err="1" smtClean="0"/>
              <a:t>điều</a:t>
            </a:r>
            <a:r>
              <a:rPr lang="en-US" b="1" dirty="0" smtClean="0"/>
              <a:t> </a:t>
            </a:r>
            <a:r>
              <a:rPr lang="en-US" b="1" dirty="0" err="1" smtClean="0"/>
              <a:t>kiện</a:t>
            </a:r>
            <a:r>
              <a:rPr lang="en-US" b="1" dirty="0" smtClean="0"/>
              <a:t> </a:t>
            </a:r>
            <a:r>
              <a:rPr lang="en-US" b="1" dirty="0" err="1" smtClean="0"/>
              <a:t>kết</a:t>
            </a:r>
            <a:r>
              <a:rPr lang="en-US" b="1" dirty="0" smtClean="0"/>
              <a:t>&gt;[AND &lt;</a:t>
            </a:r>
            <a:r>
              <a:rPr lang="en-US" b="1" dirty="0" err="1" smtClean="0"/>
              <a:t>điều</a:t>
            </a:r>
            <a:r>
              <a:rPr lang="en-US" b="1" dirty="0" smtClean="0"/>
              <a:t> </a:t>
            </a:r>
            <a:r>
              <a:rPr lang="en-US" b="1" dirty="0" err="1" smtClean="0"/>
              <a:t>kiện</a:t>
            </a:r>
            <a:r>
              <a:rPr lang="en-US" b="1" dirty="0" smtClean="0"/>
              <a:t> </a:t>
            </a:r>
            <a:r>
              <a:rPr lang="en-US" b="1" dirty="0" err="1" smtClean="0"/>
              <a:t>chọn</a:t>
            </a:r>
            <a:r>
              <a:rPr lang="en-US" b="1" dirty="0" smtClean="0"/>
              <a:t>&gt;]</a:t>
            </a:r>
          </a:p>
          <a:p>
            <a:pPr marL="0" indent="0">
              <a:buNone/>
            </a:pPr>
            <a:r>
              <a:rPr lang="en-US" b="1" dirty="0" smtClean="0"/>
              <a:t>[ORDER BY &lt;</a:t>
            </a:r>
            <a:r>
              <a:rPr lang="en-US" b="1" dirty="0" err="1" smtClean="0"/>
              <a:t>tên</a:t>
            </a:r>
            <a:r>
              <a:rPr lang="en-US" b="1" dirty="0" smtClean="0"/>
              <a:t> </a:t>
            </a:r>
            <a:r>
              <a:rPr lang="en-US" b="1" dirty="0" err="1" smtClean="0"/>
              <a:t>cột</a:t>
            </a:r>
            <a:r>
              <a:rPr lang="en-US" b="1" dirty="0" smtClean="0"/>
              <a:t>&gt; [ASC|DESC], …]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172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Sql</a:t>
            </a:r>
            <a:r>
              <a:rPr lang="en-US" dirty="0" smtClean="0"/>
              <a:t> joins</a:t>
            </a:r>
            <a:endParaRPr lang="en-US" dirty="0"/>
          </a:p>
        </p:txBody>
      </p:sp>
      <p:pic>
        <p:nvPicPr>
          <p:cNvPr id="3074" name="Picture 2" descr="What's the difference between INNER JOIN, LEFT JOIN, RIGHT JOIN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558" y="1690688"/>
            <a:ext cx="57150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172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join</a:t>
            </a:r>
            <a:endParaRPr lang="en-US" dirty="0"/>
          </a:p>
        </p:txBody>
      </p:sp>
      <p:pic>
        <p:nvPicPr>
          <p:cNvPr id="4098" name="Picture 2" descr="join_log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10326044" cy="4194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8447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Left join</a:t>
            </a:r>
            <a:endParaRPr lang="en-US" dirty="0"/>
          </a:p>
        </p:txBody>
      </p:sp>
      <p:pic>
        <p:nvPicPr>
          <p:cNvPr id="5122" name="Picture 2" descr="left_join_log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880" y="1568819"/>
            <a:ext cx="10589920" cy="4368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9201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378" y="1892390"/>
            <a:ext cx="6838078" cy="484315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CSDL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02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csdl</a:t>
            </a:r>
            <a:r>
              <a:rPr lang="en-US" dirty="0" smtClean="0"/>
              <a:t> </a:t>
            </a:r>
            <a:r>
              <a:rPr lang="en-US" dirty="0" err="1" smtClean="0"/>
              <a:t>sql</a:t>
            </a:r>
            <a:r>
              <a:rPr lang="en-US" dirty="0" smtClean="0"/>
              <a:t>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b="1" dirty="0" smtClean="0"/>
              <a:t>Định nghĩa dữ </a:t>
            </a:r>
            <a:r>
              <a:rPr lang="vi-VN" b="1" dirty="0" smtClean="0"/>
              <a:t>liệu</a:t>
            </a:r>
            <a:r>
              <a:rPr lang="en-US" b="1" dirty="0" smtClean="0"/>
              <a:t>.</a:t>
            </a:r>
            <a:endParaRPr lang="vi-VN" dirty="0" smtClean="0"/>
          </a:p>
          <a:p>
            <a:r>
              <a:rPr lang="vi-VN" b="1" dirty="0" smtClean="0"/>
              <a:t>Truy xuất và thao tác dữ </a:t>
            </a:r>
            <a:r>
              <a:rPr lang="vi-VN" b="1" dirty="0" smtClean="0"/>
              <a:t>liệu</a:t>
            </a:r>
            <a:r>
              <a:rPr lang="en-US" b="1" dirty="0" smtClean="0"/>
              <a:t>.</a:t>
            </a:r>
            <a:r>
              <a:rPr lang="vi-VN" dirty="0" smtClean="0"/>
              <a:t> </a:t>
            </a:r>
            <a:endParaRPr lang="vi-VN" dirty="0" smtClean="0"/>
          </a:p>
          <a:p>
            <a:r>
              <a:rPr lang="vi-VN" b="1" dirty="0" smtClean="0"/>
              <a:t>Điều khiển truy </a:t>
            </a:r>
            <a:r>
              <a:rPr lang="vi-VN" b="1" dirty="0" smtClean="0"/>
              <a:t>cập</a:t>
            </a:r>
            <a:r>
              <a:rPr lang="en-US" b="1" dirty="0" smtClean="0"/>
              <a:t>.</a:t>
            </a:r>
            <a:endParaRPr lang="vi-VN" dirty="0" smtClean="0"/>
          </a:p>
          <a:p>
            <a:r>
              <a:rPr lang="vi-VN" b="1" dirty="0" smtClean="0"/>
              <a:t>Đảm bảo toàn vẹn dữ </a:t>
            </a:r>
            <a:r>
              <a:rPr lang="vi-VN" b="1" dirty="0" smtClean="0"/>
              <a:t>liệu</a:t>
            </a:r>
            <a:r>
              <a:rPr lang="en-US" b="1" dirty="0"/>
              <a:t>.</a:t>
            </a:r>
            <a:r>
              <a:rPr lang="vi-VN" dirty="0" smtClean="0"/>
              <a:t> </a:t>
            </a:r>
            <a:endParaRPr lang="en-US" dirty="0" smtClean="0"/>
          </a:p>
          <a:p>
            <a:r>
              <a:rPr lang="en-US" b="1" dirty="0" smtClean="0"/>
              <a:t>SQL Server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ngôn</a:t>
            </a:r>
            <a:r>
              <a:rPr lang="en-US" dirty="0" smtClean="0"/>
              <a:t> </a:t>
            </a:r>
            <a:r>
              <a:rPr lang="en-US" dirty="0" err="1" smtClean="0"/>
              <a:t>ngữ</a:t>
            </a:r>
            <a:r>
              <a:rPr lang="en-US" dirty="0" smtClean="0"/>
              <a:t> </a:t>
            </a:r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truy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CSDL </a:t>
            </a:r>
            <a:r>
              <a:rPr lang="en-US" b="1" dirty="0" smtClean="0"/>
              <a:t>Transact-SQL (T-SQL)</a:t>
            </a:r>
            <a:r>
              <a:rPr lang="en-US" dirty="0" smtClean="0"/>
              <a:t>,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phiên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Structured Query Language. </a:t>
            </a:r>
            <a:r>
              <a:rPr lang="en-US" dirty="0" err="1" smtClean="0"/>
              <a:t>Ngôn</a:t>
            </a:r>
            <a:r>
              <a:rPr lang="en-US" dirty="0" smtClean="0"/>
              <a:t> </a:t>
            </a:r>
            <a:r>
              <a:rPr lang="en-US" dirty="0" err="1" smtClean="0"/>
              <a:t>ngữ</a:t>
            </a:r>
            <a:r>
              <a:rPr lang="en-US" dirty="0" smtClean="0"/>
              <a:t> </a:t>
            </a:r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truy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T-SQL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phép</a:t>
            </a:r>
            <a:r>
              <a:rPr lang="en-US" dirty="0" smtClean="0"/>
              <a:t> </a:t>
            </a:r>
            <a:r>
              <a:rPr lang="en-US" dirty="0" err="1" smtClean="0"/>
              <a:t>truy</a:t>
            </a:r>
            <a:r>
              <a:rPr lang="en-US" dirty="0" smtClean="0"/>
              <a:t> </a:t>
            </a: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, </a:t>
            </a:r>
            <a:r>
              <a:rPr lang="en-US" dirty="0" err="1" smtClean="0"/>
              <a:t>cập</a:t>
            </a:r>
            <a:r>
              <a:rPr lang="en-US" dirty="0" smtClean="0"/>
              <a:t> </a:t>
            </a:r>
            <a:r>
              <a:rPr lang="en-US" dirty="0" err="1" smtClean="0"/>
              <a:t>nhật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 CSDL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.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CSDL SQL Server.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498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csdl</a:t>
            </a:r>
            <a:r>
              <a:rPr lang="en-US" dirty="0" smtClean="0"/>
              <a:t> </a:t>
            </a:r>
            <a:r>
              <a:rPr lang="en-US" dirty="0" err="1" smtClean="0"/>
              <a:t>sql</a:t>
            </a:r>
            <a:r>
              <a:rPr lang="en-US" dirty="0" smtClean="0"/>
              <a:t>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csdl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local</a:t>
            </a:r>
          </a:p>
          <a:p>
            <a:pPr lvl="1"/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csdl</a:t>
            </a:r>
            <a:endParaRPr lang="en-US" dirty="0" smtClean="0"/>
          </a:p>
          <a:p>
            <a:pPr lvl="1"/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table, </a:t>
            </a:r>
            <a:r>
              <a:rPr lang="en-US" dirty="0" err="1" smtClean="0"/>
              <a:t>cột</a:t>
            </a:r>
            <a:endParaRPr lang="en-US" dirty="0" smtClean="0"/>
          </a:p>
          <a:p>
            <a:pPr lvl="1"/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mối</a:t>
            </a:r>
            <a:r>
              <a:rPr lang="en-US" dirty="0" smtClean="0"/>
              <a:t> 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giữa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table</a:t>
            </a:r>
          </a:p>
          <a:p>
            <a:pPr lvl="1"/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lvl="1"/>
            <a:r>
              <a:rPr lang="en-US" dirty="0" smtClean="0"/>
              <a:t>Backup </a:t>
            </a:r>
            <a:r>
              <a:rPr lang="en-US" dirty="0" err="1" smtClean="0"/>
              <a:t>csdl</a:t>
            </a:r>
            <a:r>
              <a:rPr lang="en-US" dirty="0" smtClean="0"/>
              <a:t>: </a:t>
            </a:r>
            <a:r>
              <a:rPr lang="en-US" dirty="0" err="1" smtClean="0"/>
              <a:t>xuất</a:t>
            </a:r>
            <a:r>
              <a:rPr lang="en-US" dirty="0" smtClean="0"/>
              <a:t> file .</a:t>
            </a:r>
            <a:r>
              <a:rPr lang="en-US" dirty="0" err="1" smtClean="0"/>
              <a:t>sql</a:t>
            </a:r>
            <a:r>
              <a:rPr lang="en-US" dirty="0" smtClean="0"/>
              <a:t>, </a:t>
            </a:r>
            <a:r>
              <a:rPr lang="en-US" dirty="0" smtClean="0"/>
              <a:t>?, ?</a:t>
            </a:r>
            <a:endParaRPr lang="en-US" dirty="0" smtClean="0"/>
          </a:p>
          <a:p>
            <a:pPr lvl="1"/>
            <a:r>
              <a:rPr lang="en-US" dirty="0" err="1" smtClean="0"/>
              <a:t>Phục</a:t>
            </a:r>
            <a:r>
              <a:rPr lang="en-US" dirty="0" smtClean="0"/>
              <a:t> </a:t>
            </a:r>
            <a:r>
              <a:rPr lang="en-US" dirty="0" err="1" smtClean="0"/>
              <a:t>hồi</a:t>
            </a:r>
            <a:r>
              <a:rPr lang="en-US" dirty="0" smtClean="0"/>
              <a:t> </a:t>
            </a:r>
            <a:r>
              <a:rPr lang="en-US" dirty="0" err="1" smtClean="0"/>
              <a:t>csdl</a:t>
            </a:r>
            <a:endParaRPr lang="en-US" dirty="0" smtClean="0"/>
          </a:p>
          <a:p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csdl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some.com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72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csdl</a:t>
            </a:r>
            <a:r>
              <a:rPr lang="en-US" dirty="0" smtClean="0"/>
              <a:t> </a:t>
            </a:r>
            <a:r>
              <a:rPr lang="en-US" dirty="0" err="1" smtClean="0"/>
              <a:t>sql</a:t>
            </a:r>
            <a:r>
              <a:rPr lang="en-US" dirty="0" smtClean="0"/>
              <a:t> server</a:t>
            </a:r>
            <a:endParaRPr lang="en-US" dirty="0"/>
          </a:p>
        </p:txBody>
      </p:sp>
      <p:pic>
        <p:nvPicPr>
          <p:cNvPr id="1026" name="Picture 2" descr="https://lh6.googleusercontent.com/proxy/G0mglJDmn6Vr20fTRMQyJsS78uaDU2rFrnVlvP_TU9wdamiTSuFwN4_2bl1S_VimZlN6uOfcAMv454K1ENS-BJP8Zb3unFyFJ5ZKFt60bD2vH2Gu2ho-wDHaMpAGTVXVuoYdEZ0re4bw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172494"/>
            <a:ext cx="48768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9888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Buổi</a:t>
            </a:r>
            <a:r>
              <a:rPr lang="en-US" dirty="0" smtClean="0"/>
              <a:t> 2 – 28/3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Lược </a:t>
            </a:r>
            <a:r>
              <a:rPr lang="vi-VN" dirty="0"/>
              <a:t>đồ quan </a:t>
            </a:r>
            <a:r>
              <a:rPr lang="vi-VN" dirty="0" smtClean="0"/>
              <a:t>hệ</a:t>
            </a:r>
            <a:r>
              <a:rPr lang="en-US" dirty="0" smtClean="0"/>
              <a:t>: </a:t>
            </a:r>
            <a:r>
              <a:rPr lang="en-US" dirty="0"/>
              <a:t>EMPLOYEE(</a:t>
            </a:r>
            <a:r>
              <a:rPr lang="en-US" u="sng" dirty="0" err="1"/>
              <a:t>Emp_ID</a:t>
            </a:r>
            <a:r>
              <a:rPr lang="en-US" dirty="0"/>
              <a:t>, Name, </a:t>
            </a:r>
            <a:r>
              <a:rPr lang="en-US" dirty="0" err="1"/>
              <a:t>Dept_Name</a:t>
            </a:r>
            <a:r>
              <a:rPr lang="en-US" dirty="0"/>
              <a:t>, Salary) </a:t>
            </a:r>
            <a:endParaRPr lang="en-US" dirty="0" smtClean="0"/>
          </a:p>
          <a:p>
            <a:r>
              <a:rPr lang="vi-VN" dirty="0"/>
              <a:t>Lược đồ </a:t>
            </a:r>
            <a:r>
              <a:rPr lang="en-US" dirty="0" smtClean="0"/>
              <a:t>CSDL: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lược</a:t>
            </a:r>
            <a:r>
              <a:rPr lang="en-US" dirty="0" smtClean="0"/>
              <a:t> </a:t>
            </a:r>
            <a:r>
              <a:rPr lang="en-US" dirty="0" err="1" smtClean="0"/>
              <a:t>đồ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diễn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CSDL</a:t>
            </a:r>
          </a:p>
          <a:p>
            <a:r>
              <a:rPr lang="en-US" dirty="0" err="1" smtClean="0"/>
              <a:t>Ràng</a:t>
            </a:r>
            <a:r>
              <a:rPr lang="en-US" dirty="0" smtClean="0"/>
              <a:t> </a:t>
            </a:r>
            <a:r>
              <a:rPr lang="en-US" dirty="0" err="1" smtClean="0"/>
              <a:t>buộc</a:t>
            </a:r>
            <a:r>
              <a:rPr lang="en-US" dirty="0" smtClean="0"/>
              <a:t> </a:t>
            </a:r>
            <a:r>
              <a:rPr lang="en-US" dirty="0" err="1" smtClean="0"/>
              <a:t>tham</a:t>
            </a:r>
            <a:r>
              <a:rPr lang="en-US" dirty="0" smtClean="0"/>
              <a:t> </a:t>
            </a:r>
            <a:r>
              <a:rPr lang="en-US" dirty="0" err="1" smtClean="0"/>
              <a:t>chiếu</a:t>
            </a:r>
            <a:r>
              <a:rPr lang="en-US" dirty="0" smtClean="0"/>
              <a:t> (</a:t>
            </a:r>
            <a:r>
              <a:rPr lang="en-US" dirty="0" err="1" smtClean="0"/>
              <a:t>khóa</a:t>
            </a:r>
            <a:r>
              <a:rPr lang="en-US" dirty="0" smtClean="0"/>
              <a:t> </a:t>
            </a:r>
            <a:r>
              <a:rPr lang="en-US" dirty="0" err="1" smtClean="0"/>
              <a:t>ngoại</a:t>
            </a:r>
            <a:r>
              <a:rPr lang="en-US" dirty="0" smtClean="0"/>
              <a:t>): </a:t>
            </a:r>
          </a:p>
          <a:p>
            <a:r>
              <a:rPr lang="en-US" dirty="0" err="1" smtClean="0"/>
              <a:t>vd</a:t>
            </a:r>
            <a:r>
              <a:rPr lang="en-US" dirty="0" smtClean="0"/>
              <a:t>: </a:t>
            </a:r>
            <a:r>
              <a:rPr lang="en-US" dirty="0" err="1" smtClean="0"/>
              <a:t>GiangVien.makhoa</a:t>
            </a:r>
            <a:r>
              <a:rPr lang="en-US" dirty="0" smtClean="0"/>
              <a:t> -&gt;</a:t>
            </a:r>
            <a:r>
              <a:rPr lang="en-US" dirty="0" err="1" smtClean="0"/>
              <a:t>Khoa.makhoa</a:t>
            </a:r>
            <a:r>
              <a:rPr lang="en-US" dirty="0" smtClean="0"/>
              <a:t>: 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b="1" i="1" dirty="0" err="1"/>
              <a:t>makhoa</a:t>
            </a:r>
            <a:r>
              <a:rPr lang="en-US" b="1" i="1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b="1" i="1" dirty="0" err="1"/>
              <a:t>GiangVien</a:t>
            </a:r>
            <a:r>
              <a:rPr lang="en-US" b="1" i="1" dirty="0"/>
              <a:t>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khảo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b="1" i="1" dirty="0" err="1"/>
              <a:t>makhoa</a:t>
            </a:r>
            <a:r>
              <a:rPr lang="en-US" b="1" i="1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b="1" i="1" dirty="0" err="1"/>
              <a:t>Khoa</a:t>
            </a:r>
            <a:r>
              <a:rPr lang="en-US" b="1" i="1" dirty="0"/>
              <a:t> </a:t>
            </a:r>
            <a:r>
              <a:rPr lang="en-US" dirty="0"/>
              <a:t>(hay </a:t>
            </a:r>
            <a:r>
              <a:rPr lang="en-US" b="1" i="1" dirty="0" err="1"/>
              <a:t>makhoa</a:t>
            </a:r>
            <a:r>
              <a:rPr lang="en-US" b="1" i="1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khóa</a:t>
            </a:r>
            <a:r>
              <a:rPr lang="en-US" dirty="0"/>
              <a:t> </a:t>
            </a:r>
            <a:r>
              <a:rPr lang="en-US" dirty="0" err="1"/>
              <a:t>ngoại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 smtClean="0"/>
              <a:t>bảng</a:t>
            </a:r>
            <a:r>
              <a:rPr lang="en-US" dirty="0" smtClean="0"/>
              <a:t> </a:t>
            </a:r>
            <a:r>
              <a:rPr lang="en-US" b="1" i="1" dirty="0" err="1" smtClean="0"/>
              <a:t>GiangVien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Sach.maloai</a:t>
            </a:r>
            <a:r>
              <a:rPr lang="en-US" dirty="0" smtClean="0"/>
              <a:t>-&gt;</a:t>
            </a:r>
            <a:r>
              <a:rPr lang="en-US" dirty="0" err="1" smtClean="0"/>
              <a:t>loai.maloai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871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kiểu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928" y="2133600"/>
            <a:ext cx="8924925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233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en-US" dirty="0"/>
          </a:p>
        </p:txBody>
      </p:sp>
      <p:pic>
        <p:nvPicPr>
          <p:cNvPr id="2050" name="Picture 2" descr="https://2.bp.blogspot.com/-fQY5dCqjy38/V09EJ7I1TYI/AAAAAAAABis/1Q7H3OfOqBM9fRyFjqNL5K2_tyaUMz2vgCLcB/s1600/almir_vuk_sql_digr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829" y="2101180"/>
            <a:ext cx="6477000" cy="362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2525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Sql</a:t>
            </a:r>
            <a:r>
              <a:rPr lang="en-US" dirty="0" smtClean="0"/>
              <a:t> - </a:t>
            </a:r>
            <a:r>
              <a:rPr lang="en-US" b="1" dirty="0"/>
              <a:t>Structured Query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DML: Data Manipulation Language</a:t>
            </a:r>
          </a:p>
          <a:p>
            <a:r>
              <a:rPr lang="en-US" dirty="0" smtClean="0"/>
              <a:t>DDL: Data Definition Language </a:t>
            </a:r>
          </a:p>
          <a:p>
            <a:r>
              <a:rPr lang="en-US" dirty="0" smtClean="0"/>
              <a:t>DCL: Data Control Language </a:t>
            </a:r>
          </a:p>
          <a:p>
            <a:r>
              <a:rPr lang="en-US" dirty="0" smtClean="0"/>
              <a:t>TCL: Transaction Control Language </a:t>
            </a:r>
          </a:p>
        </p:txBody>
      </p:sp>
    </p:spTree>
    <p:extLst>
      <p:ext uri="{BB962C8B-B14F-4D97-AF65-F5344CB8AC3E}">
        <p14:creationId xmlns:p14="http://schemas.microsoft.com/office/powerpoint/2010/main" val="241721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757</Words>
  <Application>Microsoft Office PowerPoint</Application>
  <PresentationFormat>Widescreen</PresentationFormat>
  <Paragraphs>80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Sql server</vt:lpstr>
      <vt:lpstr>Hệ quản trị CSDL</vt:lpstr>
      <vt:lpstr>Hệ quản trị csdl sql server</vt:lpstr>
      <vt:lpstr>Hệ quản trị csdl sql server</vt:lpstr>
      <vt:lpstr>Hệ quản trị csdl sql server</vt:lpstr>
      <vt:lpstr>Buổi 2 – 28/3</vt:lpstr>
      <vt:lpstr>Các kiểu dữ liệu cơ bản</vt:lpstr>
      <vt:lpstr>SQL</vt:lpstr>
      <vt:lpstr>Sql - Structured Query Language</vt:lpstr>
      <vt:lpstr>DML – select</vt:lpstr>
      <vt:lpstr>DML – select (tt)</vt:lpstr>
      <vt:lpstr>Toán tử</vt:lpstr>
      <vt:lpstr>DML- select dữ liệu nhiều hơn 1 table</vt:lpstr>
      <vt:lpstr>DML- select trên nhiều table</vt:lpstr>
      <vt:lpstr>DML- select trên nhiều table</vt:lpstr>
      <vt:lpstr>Sql joins</vt:lpstr>
      <vt:lpstr>Inner join</vt:lpstr>
      <vt:lpstr>Left join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server</dc:title>
  <dc:creator>HP</dc:creator>
  <cp:lastModifiedBy>HP</cp:lastModifiedBy>
  <cp:revision>21</cp:revision>
  <dcterms:created xsi:type="dcterms:W3CDTF">2020-03-28T01:36:48Z</dcterms:created>
  <dcterms:modified xsi:type="dcterms:W3CDTF">2020-03-28T11:31:21Z</dcterms:modified>
</cp:coreProperties>
</file>