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4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7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1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30F8-5435-4E82-82B0-9DED634DA1B2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</a:t>
            </a:r>
            <a:r>
              <a:rPr lang="en-US" dirty="0" smtClean="0"/>
              <a:t>Server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264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/>
              <a:t>Lưu </a:t>
            </a:r>
            <a:r>
              <a:rPr lang="vi-VN" b="1" dirty="0" smtClean="0"/>
              <a:t>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>• </a:t>
            </a:r>
            <a:r>
              <a:rPr lang="vi-VN" dirty="0"/>
              <a:t>Kiểu trả về của hàm phải được chỉ định bởi mệnh đề </a:t>
            </a:r>
            <a:r>
              <a:rPr lang="vi-VN" b="1" dirty="0"/>
              <a:t>RETURNS TABLE. </a:t>
            </a:r>
            <a:endParaRPr lang="vi-VN" dirty="0"/>
          </a:p>
          <a:p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duy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RETURN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qua </a:t>
            </a:r>
            <a:r>
              <a:rPr lang="en-US" dirty="0" err="1"/>
              <a:t>duy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b="1" dirty="0"/>
              <a:t>SELECT</a:t>
            </a:r>
            <a:r>
              <a:rPr lang="en-US" dirty="0"/>
              <a:t>. </a:t>
            </a:r>
            <a:r>
              <a:rPr lang="en-US" dirty="0" err="1"/>
              <a:t>Ngoài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kỳ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. </a:t>
            </a:r>
          </a:p>
          <a:p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/>
              <a:t>một</a:t>
            </a:r>
            <a:r>
              <a:rPr lang="en-US" dirty="0"/>
              <a:t> inline function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, ta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mệnh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from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truy</a:t>
            </a:r>
            <a:r>
              <a:rPr lang="en-US" dirty="0"/>
              <a:t> </a:t>
            </a:r>
            <a:r>
              <a:rPr lang="en-US" dirty="0" err="1"/>
              <a:t>v</a:t>
            </a:r>
            <a:r>
              <a:rPr lang="en-US" dirty="0" err="1" smtClean="0"/>
              <a:t>ấn</a:t>
            </a:r>
            <a:r>
              <a:rPr lang="en-US" dirty="0" smtClean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048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function F3(@</a:t>
            </a:r>
            <a:r>
              <a:rPr lang="en-US" dirty="0" err="1"/>
              <a:t>makhoa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(10)) returns table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return</a:t>
            </a:r>
          </a:p>
          <a:p>
            <a:pPr marL="0" indent="0">
              <a:buNone/>
            </a:pPr>
            <a:r>
              <a:rPr lang="en-US" dirty="0"/>
              <a:t>(select * from </a:t>
            </a:r>
            <a:r>
              <a:rPr lang="en-US" dirty="0" err="1"/>
              <a:t>sinhvien</a:t>
            </a:r>
            <a:r>
              <a:rPr lang="en-US" dirty="0"/>
              <a:t> where </a:t>
            </a:r>
            <a:r>
              <a:rPr lang="en-US" dirty="0" err="1"/>
              <a:t>makhoa</a:t>
            </a:r>
            <a:r>
              <a:rPr lang="en-US" dirty="0"/>
              <a:t>=@</a:t>
            </a:r>
            <a:r>
              <a:rPr lang="en-US" dirty="0" err="1"/>
              <a:t>makhoa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hosv</a:t>
            </a:r>
            <a:r>
              <a:rPr lang="en-US" dirty="0"/>
              <a:t>, </a:t>
            </a:r>
            <a:r>
              <a:rPr lang="en-US" dirty="0" err="1"/>
              <a:t>tensv</a:t>
            </a:r>
            <a:r>
              <a:rPr lang="en-US" dirty="0"/>
              <a:t> from F3('CNTT')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64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Table valued Functions ( multiple operations, complex logic just like Stored procedures)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err="1" smtClean="0"/>
              <a:t>Hàm</a:t>
            </a:r>
            <a:r>
              <a:rPr lang="en-US" dirty="0" smtClean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chuỗi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insert. </a:t>
            </a:r>
          </a:p>
          <a:p>
            <a:pPr marL="0" indent="0">
              <a:buNone/>
            </a:pPr>
            <a:r>
              <a:rPr lang="en-US" dirty="0" err="1"/>
              <a:t>Cú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: CREATE FUNCTION </a:t>
            </a:r>
            <a:r>
              <a:rPr lang="en-US" dirty="0" err="1"/>
              <a:t>Tên_hàm</a:t>
            </a:r>
            <a:r>
              <a:rPr lang="en-US" dirty="0"/>
              <a:t>([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]) </a:t>
            </a:r>
          </a:p>
          <a:p>
            <a:pPr marL="0" indent="0">
              <a:buNone/>
            </a:pPr>
            <a:r>
              <a:rPr lang="en-US" dirty="0"/>
              <a:t>RETURNS @</a:t>
            </a:r>
            <a:r>
              <a:rPr lang="en-US" dirty="0" err="1"/>
              <a:t>bien_bang</a:t>
            </a:r>
            <a:r>
              <a:rPr lang="en-US" dirty="0"/>
              <a:t> TABLE </a:t>
            </a:r>
            <a:r>
              <a:rPr lang="en-US" dirty="0" err="1"/>
              <a:t>định_nghĩa_bảng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AS </a:t>
            </a:r>
          </a:p>
          <a:p>
            <a:pPr marL="0" indent="0">
              <a:buNone/>
            </a:pPr>
            <a:r>
              <a:rPr lang="en-US" dirty="0"/>
              <a:t>BEGIN </a:t>
            </a:r>
          </a:p>
          <a:p>
            <a:pPr marL="0" indent="0">
              <a:buNone/>
            </a:pPr>
            <a:r>
              <a:rPr lang="en-US" dirty="0"/>
              <a:t>RETURN /*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/>
              <a:t>Insert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@</a:t>
            </a:r>
            <a:r>
              <a:rPr lang="en-US" dirty="0" err="1"/>
              <a:t>bien_bang</a:t>
            </a:r>
            <a:r>
              <a:rPr lang="en-US" dirty="0"/>
              <a:t>…*/ </a:t>
            </a:r>
          </a:p>
          <a:p>
            <a:pPr marL="0" indent="0">
              <a:buNone/>
            </a:pPr>
            <a:r>
              <a:rPr lang="en-US" dirty="0"/>
              <a:t>END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03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CREATE FUNCTION </a:t>
            </a:r>
            <a:r>
              <a:rPr lang="en-US" dirty="0" err="1"/>
              <a:t>DSkhoa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RETURNS @</a:t>
            </a:r>
            <a:r>
              <a:rPr lang="en-US" dirty="0" err="1"/>
              <a:t>Danhsach</a:t>
            </a:r>
            <a:r>
              <a:rPr lang="en-US" dirty="0"/>
              <a:t> TABLE (</a:t>
            </a:r>
            <a:r>
              <a:rPr lang="en-US" dirty="0" err="1"/>
              <a:t>makhoa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(10),</a:t>
            </a:r>
            <a:r>
              <a:rPr lang="en-US" dirty="0" err="1"/>
              <a:t>tenkhoa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(40))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Insert into @</a:t>
            </a:r>
            <a:r>
              <a:rPr lang="en-US" dirty="0" err="1"/>
              <a:t>Danhsach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 smtClean="0"/>
              <a:t>makhoa,tenkhoa</a:t>
            </a:r>
            <a:r>
              <a:rPr lang="en-US" dirty="0" smtClean="0"/>
              <a:t> from </a:t>
            </a:r>
            <a:r>
              <a:rPr lang="en-US" dirty="0" err="1"/>
              <a:t>khoa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RETURN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r>
              <a:rPr lang="en-US" dirty="0"/>
              <a:t>select * from  </a:t>
            </a:r>
            <a:r>
              <a:rPr lang="en-US" dirty="0" err="1"/>
              <a:t>dbo.DSKhoa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99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MỤC TIÊU</a:t>
            </a:r>
            <a:r>
              <a:rPr lang="vi-VN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 (Body)"/>
              </a:rPr>
              <a:t>Xây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dựng</a:t>
            </a:r>
            <a:r>
              <a:rPr lang="en-US" dirty="0" smtClean="0">
                <a:latin typeface="Arial (Body)"/>
              </a:rPr>
              <a:t> </a:t>
            </a:r>
            <a:r>
              <a:rPr lang="vi-VN" dirty="0" smtClean="0">
                <a:latin typeface="Arial (Body)"/>
              </a:rPr>
              <a:t>hàm </a:t>
            </a:r>
            <a:r>
              <a:rPr lang="vi-VN" dirty="0">
                <a:latin typeface="Arial (Body)"/>
              </a:rPr>
              <a:t>do người dùng định </a:t>
            </a:r>
            <a:r>
              <a:rPr lang="vi-VN" dirty="0" smtClean="0">
                <a:latin typeface="Arial (Body)"/>
              </a:rPr>
              <a:t>nghĩa</a:t>
            </a:r>
            <a:r>
              <a:rPr lang="en-US" dirty="0" smtClean="0">
                <a:latin typeface="Arial (Body)"/>
              </a:rPr>
              <a:t> </a:t>
            </a:r>
            <a:r>
              <a:rPr lang="vi-VN" dirty="0" smtClean="0">
                <a:latin typeface="Arial (Body)"/>
              </a:rPr>
              <a:t>(</a:t>
            </a:r>
            <a:r>
              <a:rPr lang="vi-VN" dirty="0">
                <a:latin typeface="Arial (Body)"/>
              </a:rPr>
              <a:t>User Defined </a:t>
            </a:r>
            <a:r>
              <a:rPr lang="vi-VN" dirty="0" smtClean="0">
                <a:latin typeface="Arial (Body)"/>
              </a:rPr>
              <a:t>Functions</a:t>
            </a:r>
            <a:r>
              <a:rPr lang="en-US" dirty="0" smtClean="0">
                <a:latin typeface="Arial (Body)"/>
              </a:rPr>
              <a:t> -UDFs</a:t>
            </a:r>
            <a:r>
              <a:rPr lang="vi-VN" dirty="0" smtClean="0">
                <a:latin typeface="Arial (Body)"/>
              </a:rPr>
              <a:t>):</a:t>
            </a:r>
            <a:endParaRPr lang="vi-VN" dirty="0">
              <a:latin typeface="Arial (Body)"/>
            </a:endParaRPr>
          </a:p>
          <a:p>
            <a:r>
              <a:rPr lang="vi-VN" dirty="0" smtClean="0">
                <a:latin typeface="Arial (Body)"/>
              </a:rPr>
              <a:t>Hàm </a:t>
            </a:r>
            <a:r>
              <a:rPr lang="vi-VN" dirty="0">
                <a:latin typeface="Arial (Body)"/>
              </a:rPr>
              <a:t>trả về giá trị là kiểu dữ liệu cơ sở.</a:t>
            </a:r>
          </a:p>
          <a:p>
            <a:r>
              <a:rPr lang="vi-VN" dirty="0" smtClean="0">
                <a:latin typeface="Arial (Body)"/>
              </a:rPr>
              <a:t>Hàm </a:t>
            </a:r>
            <a:r>
              <a:rPr lang="vi-VN" dirty="0">
                <a:latin typeface="Arial (Body)"/>
              </a:rPr>
              <a:t>trả về một bảng có được từ một câu truy vấn.</a:t>
            </a:r>
          </a:p>
          <a:p>
            <a:r>
              <a:rPr lang="vi-VN" dirty="0" smtClean="0">
                <a:latin typeface="Arial (Body)"/>
              </a:rPr>
              <a:t>Hàm </a:t>
            </a:r>
            <a:r>
              <a:rPr lang="vi-VN" dirty="0">
                <a:latin typeface="Arial (Body)"/>
              </a:rPr>
              <a:t>trả về một bảng mà dữ liệu có được sau một chuỗi thao tác xử lý và insert</a:t>
            </a:r>
            <a:endParaRPr lang="en-US" dirty="0"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1682982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/>
              <a:t>User defined </a:t>
            </a:r>
            <a:r>
              <a:rPr lang="vi-VN" b="1" dirty="0" smtClean="0"/>
              <a:t>functions</a:t>
            </a:r>
            <a:r>
              <a:rPr lang="en-US" b="1" dirty="0" smtClean="0"/>
              <a:t> (UDFs)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 (Body)"/>
            </a:endParaRPr>
          </a:p>
          <a:p>
            <a:r>
              <a:rPr lang="en-US" b="1" dirty="0" smtClean="0">
                <a:latin typeface="Arial (Body)"/>
              </a:rPr>
              <a:t>UDFs</a:t>
            </a:r>
            <a:r>
              <a:rPr lang="vi-VN" b="1" dirty="0" smtClean="0">
                <a:latin typeface="Arial (Body)"/>
              </a:rPr>
              <a:t>: </a:t>
            </a:r>
            <a:r>
              <a:rPr lang="vi-VN" dirty="0">
                <a:latin typeface="Arial (Body)"/>
              </a:rPr>
              <a:t>là các thủ tục chứa đựng các câu lệnh SQL bên trong nó. Giống như </a:t>
            </a:r>
            <a:r>
              <a:rPr lang="vi-VN" dirty="0" smtClean="0">
                <a:latin typeface="Arial (Body)"/>
              </a:rPr>
              <a:t>store</a:t>
            </a:r>
            <a:r>
              <a:rPr lang="en-US" dirty="0" smtClean="0">
                <a:latin typeface="Arial (Body)"/>
              </a:rPr>
              <a:t>d</a:t>
            </a:r>
            <a:r>
              <a:rPr lang="vi-VN" dirty="0" smtClean="0">
                <a:latin typeface="Arial (Body)"/>
              </a:rPr>
              <a:t> </a:t>
            </a:r>
            <a:r>
              <a:rPr lang="vi-VN" dirty="0">
                <a:latin typeface="Arial (Body)"/>
              </a:rPr>
              <a:t>procedure, UDFs cũng có thể được truyền các tham số nhưng UDFs được biên dịch và thực thi tại thời điểm thực thi vì </a:t>
            </a:r>
            <a:r>
              <a:rPr lang="vi-VN" dirty="0" smtClean="0">
                <a:latin typeface="Arial (Body)"/>
              </a:rPr>
              <a:t>vậy </a:t>
            </a:r>
            <a:r>
              <a:rPr lang="vi-VN" dirty="0">
                <a:latin typeface="Arial (Body)"/>
              </a:rPr>
              <a:t>chậm hơn so với </a:t>
            </a:r>
            <a:r>
              <a:rPr lang="vi-VN" dirty="0" smtClean="0">
                <a:latin typeface="Arial (Body)"/>
              </a:rPr>
              <a:t>store</a:t>
            </a:r>
            <a:r>
              <a:rPr lang="en-US" dirty="0" smtClean="0">
                <a:latin typeface="Arial (Body)"/>
              </a:rPr>
              <a:t>d</a:t>
            </a:r>
            <a:r>
              <a:rPr lang="vi-VN" dirty="0" smtClean="0">
                <a:latin typeface="Arial (Body)"/>
              </a:rPr>
              <a:t> </a:t>
            </a:r>
            <a:r>
              <a:rPr lang="vi-VN" dirty="0">
                <a:latin typeface="Arial (Body)"/>
              </a:rPr>
              <a:t>procedure. </a:t>
            </a:r>
          </a:p>
          <a:p>
            <a:endParaRPr lang="en-US" dirty="0"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363371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biệt</a:t>
            </a:r>
            <a:r>
              <a:rPr lang="en-US" dirty="0" smtClean="0"/>
              <a:t> </a:t>
            </a:r>
            <a:r>
              <a:rPr lang="en-US" dirty="0" err="1" smtClean="0"/>
              <a:t>giữa</a:t>
            </a:r>
            <a:r>
              <a:rPr lang="en-US" dirty="0" smtClean="0"/>
              <a:t> stored procedure (SP) and UDF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 (Body)"/>
              </a:rPr>
              <a:t>SP: </a:t>
            </a:r>
            <a:r>
              <a:rPr lang="en-US" dirty="0" err="1" smtClean="0">
                <a:latin typeface="Arial (Body)"/>
              </a:rPr>
              <a:t>có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các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tham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số</a:t>
            </a:r>
            <a:r>
              <a:rPr lang="en-US" dirty="0" smtClean="0">
                <a:latin typeface="Arial (Body)"/>
              </a:rPr>
              <a:t> input/output. </a:t>
            </a:r>
            <a:r>
              <a:rPr lang="en-US" b="1" dirty="0" smtClean="0">
                <a:latin typeface="Arial (Body)"/>
              </a:rPr>
              <a:t>UDF </a:t>
            </a:r>
            <a:r>
              <a:rPr lang="en-US" dirty="0" err="1" smtClean="0">
                <a:latin typeface="Arial (Body)"/>
              </a:rPr>
              <a:t>chỉ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sử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dụng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tham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số</a:t>
            </a:r>
            <a:r>
              <a:rPr lang="en-US" dirty="0" smtClean="0">
                <a:latin typeface="Arial (Body)"/>
              </a:rPr>
              <a:t> input. </a:t>
            </a:r>
            <a:endParaRPr lang="en-US" dirty="0">
              <a:latin typeface="Arial (Body)"/>
            </a:endParaRPr>
          </a:p>
          <a:p>
            <a:r>
              <a:rPr lang="en-US" dirty="0" smtClean="0">
                <a:latin typeface="Arial (Body)"/>
              </a:rPr>
              <a:t>SP </a:t>
            </a:r>
            <a:r>
              <a:rPr lang="en-US" dirty="0" err="1" smtClean="0">
                <a:latin typeface="Arial (Body)"/>
              </a:rPr>
              <a:t>có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thể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không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trả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về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hoặc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trả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về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nhiều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giá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trị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thông</a:t>
            </a:r>
            <a:r>
              <a:rPr lang="en-US" dirty="0" smtClean="0">
                <a:latin typeface="Arial (Body)"/>
              </a:rPr>
              <a:t> qua </a:t>
            </a:r>
            <a:r>
              <a:rPr lang="en-US" dirty="0" err="1" smtClean="0">
                <a:latin typeface="Arial (Body)"/>
              </a:rPr>
              <a:t>tham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số</a:t>
            </a:r>
            <a:r>
              <a:rPr lang="en-US" dirty="0" smtClean="0">
                <a:latin typeface="Arial (Body)"/>
              </a:rPr>
              <a:t> output. UDF </a:t>
            </a:r>
            <a:r>
              <a:rPr lang="en-US" dirty="0" err="1" smtClean="0">
                <a:latin typeface="Arial (Body)"/>
              </a:rPr>
              <a:t>chỉ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trả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về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một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giá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trị</a:t>
            </a:r>
            <a:r>
              <a:rPr lang="en-US" dirty="0" smtClean="0">
                <a:latin typeface="Arial (Body)"/>
              </a:rPr>
              <a:t>.</a:t>
            </a:r>
          </a:p>
          <a:p>
            <a:r>
              <a:rPr lang="en-US" dirty="0" smtClean="0">
                <a:latin typeface="Arial (Body)"/>
              </a:rPr>
              <a:t>SP  </a:t>
            </a:r>
            <a:r>
              <a:rPr lang="en-US" dirty="0" err="1" smtClean="0">
                <a:latin typeface="Arial (Body)"/>
              </a:rPr>
              <a:t>trả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về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giá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trị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int</a:t>
            </a:r>
            <a:r>
              <a:rPr lang="en-US" dirty="0" smtClean="0">
                <a:latin typeface="Arial (Body)"/>
              </a:rPr>
              <a:t> (</a:t>
            </a:r>
            <a:r>
              <a:rPr lang="en-US" dirty="0" err="1" smtClean="0">
                <a:latin typeface="Arial (Body)"/>
              </a:rPr>
              <a:t>mặc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định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là</a:t>
            </a:r>
            <a:r>
              <a:rPr lang="en-US" dirty="0" smtClean="0">
                <a:latin typeface="Arial (Body)"/>
              </a:rPr>
              <a:t> 0). UDF </a:t>
            </a:r>
            <a:r>
              <a:rPr lang="en-US" dirty="0" err="1" smtClean="0">
                <a:latin typeface="Arial (Body)"/>
              </a:rPr>
              <a:t>trả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về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giá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trị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đơn</a:t>
            </a:r>
            <a:r>
              <a:rPr lang="en-US" dirty="0" smtClean="0">
                <a:latin typeface="Arial (Body)"/>
              </a:rPr>
              <a:t>, table hay </a:t>
            </a:r>
            <a:r>
              <a:rPr lang="en-US" dirty="0" err="1" smtClean="0">
                <a:latin typeface="Arial (Body)"/>
              </a:rPr>
              <a:t>giá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trị</a:t>
            </a:r>
            <a:r>
              <a:rPr lang="en-US" dirty="0" smtClean="0">
                <a:latin typeface="Arial (Body)"/>
              </a:rPr>
              <a:t> table. </a:t>
            </a:r>
          </a:p>
          <a:p>
            <a:r>
              <a:rPr lang="en-US" dirty="0" smtClean="0">
                <a:latin typeface="Arial (Body)"/>
              </a:rPr>
              <a:t>SP </a:t>
            </a:r>
            <a:r>
              <a:rPr lang="en-US" dirty="0" err="1" smtClean="0">
                <a:latin typeface="Arial (Body)"/>
              </a:rPr>
              <a:t>được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biên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dịch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trước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trong</a:t>
            </a:r>
            <a:r>
              <a:rPr lang="en-US" dirty="0" smtClean="0">
                <a:latin typeface="Arial (Body)"/>
              </a:rPr>
              <a:t> database. UDF </a:t>
            </a:r>
            <a:r>
              <a:rPr lang="en-US" dirty="0" err="1" smtClean="0">
                <a:latin typeface="Arial (Body)"/>
              </a:rPr>
              <a:t>biên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dich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khi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chạy</a:t>
            </a:r>
            <a:r>
              <a:rPr lang="en-US" dirty="0" smtClean="0">
                <a:latin typeface="Arial (Body)"/>
              </a:rPr>
              <a:t> .</a:t>
            </a:r>
          </a:p>
          <a:p>
            <a:r>
              <a:rPr lang="en-US" dirty="0" smtClean="0">
                <a:latin typeface="Arial (Body)"/>
              </a:rPr>
              <a:t>SP </a:t>
            </a:r>
            <a:r>
              <a:rPr lang="en-US" dirty="0" err="1" smtClean="0">
                <a:latin typeface="Arial (Body)"/>
              </a:rPr>
              <a:t>có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thể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gọi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độc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lập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bằng</a:t>
            </a:r>
            <a:r>
              <a:rPr lang="en-US" dirty="0" smtClean="0">
                <a:latin typeface="Arial (Body)"/>
              </a:rPr>
              <a:t>  exec </a:t>
            </a:r>
            <a:r>
              <a:rPr lang="en-US" dirty="0" err="1" smtClean="0">
                <a:latin typeface="Arial (Body)"/>
              </a:rPr>
              <a:t>và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không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được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sử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dụng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trong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các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câu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lệnh</a:t>
            </a:r>
            <a:r>
              <a:rPr lang="en-US" dirty="0" smtClean="0">
                <a:latin typeface="Arial (Body)"/>
              </a:rPr>
              <a:t> select, where, having. UDF </a:t>
            </a:r>
            <a:r>
              <a:rPr lang="en-US" dirty="0" err="1" smtClean="0">
                <a:latin typeface="Arial (Body)"/>
              </a:rPr>
              <a:t>được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gọi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từ</a:t>
            </a:r>
            <a:r>
              <a:rPr lang="en-US" dirty="0" smtClean="0">
                <a:latin typeface="Arial (Body)"/>
              </a:rPr>
              <a:t> select /where/having clause</a:t>
            </a:r>
            <a:r>
              <a:rPr lang="en-US" dirty="0">
                <a:latin typeface="Arial (Body)"/>
              </a:rPr>
              <a:t>. </a:t>
            </a:r>
            <a:endParaRPr lang="en-US" dirty="0" smtClean="0">
              <a:latin typeface="Arial (Body)"/>
            </a:endParaRPr>
          </a:p>
          <a:p>
            <a:r>
              <a:rPr lang="en-US" dirty="0" smtClean="0">
                <a:latin typeface="Arial (Body)"/>
              </a:rPr>
              <a:t>SP </a:t>
            </a:r>
            <a:r>
              <a:rPr lang="en-US" dirty="0" err="1" smtClean="0">
                <a:latin typeface="Arial (Body)"/>
              </a:rPr>
              <a:t>được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sử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dụng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cho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các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tác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vụ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đặc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trưng</a:t>
            </a:r>
            <a:r>
              <a:rPr lang="en-US" dirty="0" smtClean="0">
                <a:latin typeface="Arial (Body)"/>
              </a:rPr>
              <a:t>, UDF </a:t>
            </a:r>
            <a:r>
              <a:rPr lang="en-US" dirty="0" err="1" smtClean="0">
                <a:latin typeface="Arial (Body)"/>
              </a:rPr>
              <a:t>sử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dụng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cho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tính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toán</a:t>
            </a:r>
            <a:r>
              <a:rPr lang="en-US" dirty="0" smtClean="0">
                <a:latin typeface="Arial (Body)"/>
              </a:rPr>
              <a:t>. </a:t>
            </a:r>
            <a:endParaRPr lang="en-US" dirty="0">
              <a:latin typeface="Arial (Body)"/>
            </a:endParaRPr>
          </a:p>
          <a:p>
            <a:r>
              <a:rPr lang="en-US" dirty="0" smtClean="0">
                <a:latin typeface="Arial (Body)"/>
              </a:rPr>
              <a:t>SP </a:t>
            </a:r>
            <a:r>
              <a:rPr lang="en-US" dirty="0" err="1" smtClean="0">
                <a:latin typeface="Arial (Body)"/>
              </a:rPr>
              <a:t>Có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thể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sử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dụng</a:t>
            </a:r>
            <a:r>
              <a:rPr lang="en-US" dirty="0" smtClean="0">
                <a:latin typeface="Arial (Body)"/>
              </a:rPr>
              <a:t> transaction. UDF </a:t>
            </a:r>
            <a:r>
              <a:rPr lang="en-US" dirty="0" err="1" smtClean="0">
                <a:latin typeface="Arial (Body)"/>
              </a:rPr>
              <a:t>không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sử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dụng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>
                <a:latin typeface="Arial (Body)"/>
              </a:rPr>
              <a:t>transaction</a:t>
            </a:r>
            <a:r>
              <a:rPr lang="en-US" dirty="0" smtClean="0">
                <a:latin typeface="Arial (Body)"/>
              </a:rPr>
              <a:t> .</a:t>
            </a:r>
            <a:endParaRPr lang="en-US" dirty="0">
              <a:latin typeface="Arial (Body)"/>
            </a:endParaRPr>
          </a:p>
          <a:p>
            <a:r>
              <a:rPr lang="en-US" dirty="0" smtClean="0">
                <a:latin typeface="Arial (Body)"/>
              </a:rPr>
              <a:t>SP </a:t>
            </a:r>
            <a:r>
              <a:rPr lang="en-US" dirty="0" err="1" smtClean="0">
                <a:latin typeface="Arial (Body)"/>
              </a:rPr>
              <a:t>có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thể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sử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dụng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tất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cả</a:t>
            </a:r>
            <a:r>
              <a:rPr lang="en-US" dirty="0" smtClean="0">
                <a:latin typeface="Arial (Body)"/>
              </a:rPr>
              <a:t> insert, update, </a:t>
            </a:r>
            <a:r>
              <a:rPr lang="en-US" dirty="0" err="1" smtClean="0">
                <a:latin typeface="Arial (Body)"/>
              </a:rPr>
              <a:t>elete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>
                <a:latin typeface="Arial (Body)"/>
              </a:rPr>
              <a:t>records</a:t>
            </a:r>
            <a:r>
              <a:rPr lang="en-US" dirty="0" smtClean="0">
                <a:latin typeface="Arial (Body)"/>
              </a:rPr>
              <a:t>. UDF </a:t>
            </a:r>
            <a:r>
              <a:rPr lang="en-US" dirty="0" err="1" smtClean="0">
                <a:latin typeface="Arial (Body)"/>
              </a:rPr>
              <a:t>chỉ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sử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dụng</a:t>
            </a:r>
            <a:r>
              <a:rPr lang="en-US" dirty="0" smtClean="0">
                <a:latin typeface="Arial (Body)"/>
              </a:rPr>
              <a:t> select. </a:t>
            </a:r>
          </a:p>
          <a:p>
            <a:r>
              <a:rPr lang="vi-VN" dirty="0">
                <a:latin typeface="Arial (Body)"/>
              </a:rPr>
              <a:t>Stored procedure không thể được gọi từ bên trong một UDFs ngược lại 1 stored procedure có thể gọi một UDFs hoặc một stored procedure bên trong n</a:t>
            </a:r>
            <a:r>
              <a:rPr lang="en-US" dirty="0" smtClean="0">
                <a:latin typeface="Arial (Body)"/>
              </a:rPr>
              <a:t>ó.</a:t>
            </a:r>
            <a:endParaRPr lang="vi-VN" dirty="0">
              <a:latin typeface="Arial (Body)"/>
            </a:endParaRPr>
          </a:p>
          <a:p>
            <a:endParaRPr lang="en-US" dirty="0"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3637743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UDFs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/>
              <a:t>Scalar Functions (returns a single value) </a:t>
            </a:r>
            <a:endParaRPr lang="en-US" b="1" dirty="0" smtClean="0"/>
          </a:p>
          <a:p>
            <a:r>
              <a:rPr lang="en-US" b="1" dirty="0" smtClean="0"/>
              <a:t>Inline </a:t>
            </a:r>
            <a:r>
              <a:rPr lang="en-US" b="1" dirty="0"/>
              <a:t>Functions (returns a table): </a:t>
            </a:r>
            <a:r>
              <a:rPr lang="en-US" b="1" dirty="0" err="1"/>
              <a:t>Hàm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giá</a:t>
            </a:r>
            <a:r>
              <a:rPr lang="en-US" b="1" dirty="0"/>
              <a:t> </a:t>
            </a:r>
            <a:r>
              <a:rPr lang="en-US" b="1" dirty="0" err="1"/>
              <a:t>trị</a:t>
            </a:r>
            <a:r>
              <a:rPr lang="en-US" b="1" dirty="0"/>
              <a:t> </a:t>
            </a:r>
            <a:r>
              <a:rPr lang="en-US" b="1" dirty="0" err="1"/>
              <a:t>trả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dữ</a:t>
            </a:r>
            <a:r>
              <a:rPr lang="en-US" b="1" dirty="0"/>
              <a:t> </a:t>
            </a:r>
            <a:r>
              <a:rPr lang="en-US" b="1" dirty="0" err="1"/>
              <a:t>liệu</a:t>
            </a:r>
            <a:r>
              <a:rPr lang="en-US" b="1" dirty="0"/>
              <a:t> </a:t>
            </a:r>
            <a:r>
              <a:rPr lang="en-US" b="1" dirty="0" err="1"/>
              <a:t>kiểu</a:t>
            </a:r>
            <a:r>
              <a:rPr lang="en-US" b="1" dirty="0"/>
              <a:t> </a:t>
            </a:r>
            <a:r>
              <a:rPr lang="en-US" b="1" dirty="0" err="1"/>
              <a:t>bảng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 smtClean="0"/>
              <a:t>Table </a:t>
            </a:r>
            <a:r>
              <a:rPr lang="en-US" b="1" dirty="0"/>
              <a:t>valued Functions ( multiple operations, complex logic just like Stored procedures):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chuỗi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insert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08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Scalar Functions (returns a single value)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/>
              <a:t>pháp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CREATE </a:t>
            </a:r>
            <a:r>
              <a:rPr lang="en-US" dirty="0"/>
              <a:t>FUNCTION </a:t>
            </a:r>
            <a:r>
              <a:rPr lang="en-US" dirty="0" err="1"/>
              <a:t>Tên_hàm</a:t>
            </a:r>
            <a:r>
              <a:rPr lang="en-US" dirty="0"/>
              <a:t>([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]) </a:t>
            </a:r>
          </a:p>
          <a:p>
            <a:pPr marL="0" indent="0">
              <a:buNone/>
            </a:pPr>
            <a:r>
              <a:rPr lang="en-US" dirty="0"/>
              <a:t>RETURNS /* </a:t>
            </a:r>
            <a:r>
              <a:rPr lang="en-US" dirty="0" err="1"/>
              <a:t>Kiểu_trả_về_của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 */ </a:t>
            </a:r>
          </a:p>
          <a:p>
            <a:pPr marL="0" indent="0">
              <a:buNone/>
            </a:pPr>
            <a:r>
              <a:rPr lang="en-US" dirty="0"/>
              <a:t>AS </a:t>
            </a:r>
          </a:p>
          <a:p>
            <a:pPr marL="0" indent="0">
              <a:buNone/>
            </a:pPr>
            <a:r>
              <a:rPr lang="en-US" dirty="0"/>
              <a:t>BEGIN </a:t>
            </a:r>
          </a:p>
          <a:p>
            <a:pPr marL="0" indent="0">
              <a:buNone/>
            </a:pPr>
            <a:r>
              <a:rPr lang="en-US" dirty="0"/>
              <a:t>/*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sql</a:t>
            </a:r>
            <a:r>
              <a:rPr lang="en-US" dirty="0"/>
              <a:t> … */ </a:t>
            </a:r>
          </a:p>
          <a:p>
            <a:pPr marL="0" indent="0">
              <a:buNone/>
            </a:pPr>
            <a:r>
              <a:rPr lang="en-US" dirty="0"/>
              <a:t>RETURN /*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hàm</a:t>
            </a:r>
            <a:r>
              <a:rPr lang="en-US" dirty="0"/>
              <a:t>*/ </a:t>
            </a:r>
          </a:p>
          <a:p>
            <a:pPr marL="0" indent="0">
              <a:buNone/>
            </a:pPr>
            <a:r>
              <a:rPr lang="en-US" dirty="0"/>
              <a:t>END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2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create function </a:t>
            </a:r>
            <a:r>
              <a:rPr lang="en-US" dirty="0"/>
              <a:t>F1(@a </a:t>
            </a:r>
            <a:r>
              <a:rPr lang="en-US" dirty="0" err="1"/>
              <a:t>int</a:t>
            </a:r>
            <a:r>
              <a:rPr lang="en-US" dirty="0"/>
              <a:t>, @b </a:t>
            </a:r>
            <a:r>
              <a:rPr lang="en-US" dirty="0" err="1"/>
              <a:t>int</a:t>
            </a:r>
            <a:r>
              <a:rPr lang="en-US" dirty="0"/>
              <a:t>) </a:t>
            </a:r>
            <a:r>
              <a:rPr lang="en-US" b="1" dirty="0"/>
              <a:t>returns</a:t>
            </a:r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as</a:t>
            </a:r>
          </a:p>
          <a:p>
            <a:pPr marL="0" indent="0">
              <a:buNone/>
            </a:pPr>
            <a:r>
              <a:rPr lang="en-US" b="1" dirty="0"/>
              <a:t>begin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/>
              <a:t>@a+@b</a:t>
            </a:r>
          </a:p>
          <a:p>
            <a:pPr marL="0" indent="0">
              <a:buNone/>
            </a:pPr>
            <a:r>
              <a:rPr lang="en-US" b="1" dirty="0"/>
              <a:t>end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b="1" dirty="0"/>
              <a:t>dbo.F1(3,4</a:t>
            </a:r>
            <a:r>
              <a:rPr lang="en-US" dirty="0" smtClean="0"/>
              <a:t>) - - schema database owner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5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Đếm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create function F2(@</a:t>
            </a:r>
            <a:r>
              <a:rPr lang="en-US" dirty="0" err="1"/>
              <a:t>makhoa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(10)) returns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declare @tam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@tam= (select Count(*) from SINHVIEN where </a:t>
            </a:r>
            <a:r>
              <a:rPr lang="en-US" dirty="0" err="1"/>
              <a:t>makhoa</a:t>
            </a:r>
            <a:r>
              <a:rPr lang="en-US" dirty="0"/>
              <a:t>=@</a:t>
            </a:r>
            <a:r>
              <a:rPr lang="en-US" dirty="0" err="1"/>
              <a:t>makhoa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return @tam;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print dbo.F2('CNTT')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2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Inline Functions (returns a table</a:t>
            </a:r>
            <a:r>
              <a:rPr lang="en-US" b="1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Hàm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giá</a:t>
            </a:r>
            <a:r>
              <a:rPr lang="en-US" b="1" dirty="0"/>
              <a:t> </a:t>
            </a:r>
            <a:r>
              <a:rPr lang="en-US" b="1" dirty="0" err="1"/>
              <a:t>trị</a:t>
            </a:r>
            <a:r>
              <a:rPr lang="en-US" b="1" dirty="0"/>
              <a:t> </a:t>
            </a:r>
            <a:r>
              <a:rPr lang="en-US" b="1" dirty="0" err="1"/>
              <a:t>trả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dữ</a:t>
            </a:r>
            <a:r>
              <a:rPr lang="en-US" b="1" dirty="0"/>
              <a:t> </a:t>
            </a:r>
            <a:r>
              <a:rPr lang="en-US" b="1" dirty="0" err="1"/>
              <a:t>liệu</a:t>
            </a:r>
            <a:r>
              <a:rPr lang="en-US" b="1" dirty="0"/>
              <a:t> </a:t>
            </a:r>
            <a:r>
              <a:rPr lang="en-US" b="1" dirty="0" err="1"/>
              <a:t>kiểu</a:t>
            </a:r>
            <a:r>
              <a:rPr lang="en-US" b="1" dirty="0"/>
              <a:t> </a:t>
            </a:r>
            <a:r>
              <a:rPr lang="en-US" b="1" dirty="0" err="1"/>
              <a:t>bảng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/>
              <a:t>pháp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CREATE</a:t>
            </a:r>
            <a:r>
              <a:rPr lang="en-US" dirty="0" smtClean="0"/>
              <a:t> </a:t>
            </a:r>
            <a:r>
              <a:rPr lang="en-US" b="1" dirty="0"/>
              <a:t>FUNCTION</a:t>
            </a:r>
            <a:r>
              <a:rPr lang="en-US" dirty="0"/>
              <a:t> </a:t>
            </a:r>
            <a:r>
              <a:rPr lang="en-US" b="1" dirty="0" err="1" smtClean="0"/>
              <a:t>Thuvien.</a:t>
            </a:r>
            <a:r>
              <a:rPr lang="en-US" b="1" dirty="0" err="1" smtClean="0"/>
              <a:t>Tên_hàm</a:t>
            </a:r>
            <a:r>
              <a:rPr lang="en-US" b="1" dirty="0"/>
              <a:t>([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sách</a:t>
            </a:r>
            <a:r>
              <a:rPr lang="en-US" b="1" dirty="0"/>
              <a:t> </a:t>
            </a:r>
            <a:r>
              <a:rPr lang="en-US" b="1" dirty="0" err="1"/>
              <a:t>tham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]) </a:t>
            </a:r>
            <a:r>
              <a:rPr lang="en-US" b="1" dirty="0" smtClean="0"/>
              <a:t>RETURNS </a:t>
            </a:r>
            <a:r>
              <a:rPr lang="en-US" b="1" dirty="0"/>
              <a:t>TABLE </a:t>
            </a:r>
          </a:p>
          <a:p>
            <a:pPr marL="0" indent="0">
              <a:buNone/>
            </a:pPr>
            <a:r>
              <a:rPr lang="en-US" b="1" dirty="0"/>
              <a:t>AS </a:t>
            </a:r>
          </a:p>
          <a:p>
            <a:pPr marL="0" indent="0">
              <a:buNone/>
            </a:pPr>
            <a:r>
              <a:rPr lang="en-US" b="1" dirty="0"/>
              <a:t>RETURN</a:t>
            </a:r>
            <a:r>
              <a:rPr lang="en-US" dirty="0"/>
              <a:t> /*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Select */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20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760</Words>
  <Application>Microsoft Office PowerPoint</Application>
  <PresentationFormat>Widescreen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(Body)</vt:lpstr>
      <vt:lpstr>Calibri</vt:lpstr>
      <vt:lpstr>Calibri Light</vt:lpstr>
      <vt:lpstr>Times New Roman</vt:lpstr>
      <vt:lpstr>Office Theme</vt:lpstr>
      <vt:lpstr>SQL Server 8</vt:lpstr>
      <vt:lpstr>MỤC TIÊU:</vt:lpstr>
      <vt:lpstr>User defined functions (UDFs)</vt:lpstr>
      <vt:lpstr>Khác biệt giữa stored procedure (SP) and UDF</vt:lpstr>
      <vt:lpstr>Kiểu dữ liệu trả về của UDFs</vt:lpstr>
      <vt:lpstr>Scalar Functions (returns a single value)</vt:lpstr>
      <vt:lpstr>example</vt:lpstr>
      <vt:lpstr>example</vt:lpstr>
      <vt:lpstr>Inline Functions (returns a table):</vt:lpstr>
      <vt:lpstr>Lưu ý</vt:lpstr>
      <vt:lpstr>Example</vt:lpstr>
      <vt:lpstr>Table valued Functions ( multiple operations, complex logic just like Stored procedures)</vt:lpstr>
      <vt:lpstr>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SQS Server 5</dc:title>
  <dc:creator>HP</dc:creator>
  <cp:lastModifiedBy>HP</cp:lastModifiedBy>
  <cp:revision>144</cp:revision>
  <dcterms:created xsi:type="dcterms:W3CDTF">2020-04-05T14:36:26Z</dcterms:created>
  <dcterms:modified xsi:type="dcterms:W3CDTF">2020-04-14T13:40:29Z</dcterms:modified>
</cp:coreProperties>
</file>