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1F9893-074C-4FE2-9CD9-24D5F9B1E646}"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7B236-68BA-4CC0-84F9-47F67FE2982B}" type="slidenum">
              <a:rPr lang="en-US" smtClean="0"/>
              <a:t>‹#›</a:t>
            </a:fld>
            <a:endParaRPr lang="en-US"/>
          </a:p>
        </p:txBody>
      </p:sp>
    </p:spTree>
    <p:extLst>
      <p:ext uri="{BB962C8B-B14F-4D97-AF65-F5344CB8AC3E}">
        <p14:creationId xmlns:p14="http://schemas.microsoft.com/office/powerpoint/2010/main" val="935935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1F9893-074C-4FE2-9CD9-24D5F9B1E646}"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7B236-68BA-4CC0-84F9-47F67FE2982B}" type="slidenum">
              <a:rPr lang="en-US" smtClean="0"/>
              <a:t>‹#›</a:t>
            </a:fld>
            <a:endParaRPr lang="en-US"/>
          </a:p>
        </p:txBody>
      </p:sp>
    </p:spTree>
    <p:extLst>
      <p:ext uri="{BB962C8B-B14F-4D97-AF65-F5344CB8AC3E}">
        <p14:creationId xmlns:p14="http://schemas.microsoft.com/office/powerpoint/2010/main" val="782903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1F9893-074C-4FE2-9CD9-24D5F9B1E646}"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7B236-68BA-4CC0-84F9-47F67FE2982B}" type="slidenum">
              <a:rPr lang="en-US" smtClean="0"/>
              <a:t>‹#›</a:t>
            </a:fld>
            <a:endParaRPr lang="en-US"/>
          </a:p>
        </p:txBody>
      </p:sp>
    </p:spTree>
    <p:extLst>
      <p:ext uri="{BB962C8B-B14F-4D97-AF65-F5344CB8AC3E}">
        <p14:creationId xmlns:p14="http://schemas.microsoft.com/office/powerpoint/2010/main" val="1102723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1F9893-074C-4FE2-9CD9-24D5F9B1E646}"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7B236-68BA-4CC0-84F9-47F67FE2982B}" type="slidenum">
              <a:rPr lang="en-US" smtClean="0"/>
              <a:t>‹#›</a:t>
            </a:fld>
            <a:endParaRPr lang="en-US"/>
          </a:p>
        </p:txBody>
      </p:sp>
    </p:spTree>
    <p:extLst>
      <p:ext uri="{BB962C8B-B14F-4D97-AF65-F5344CB8AC3E}">
        <p14:creationId xmlns:p14="http://schemas.microsoft.com/office/powerpoint/2010/main" val="550965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1F9893-074C-4FE2-9CD9-24D5F9B1E646}"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7B236-68BA-4CC0-84F9-47F67FE2982B}" type="slidenum">
              <a:rPr lang="en-US" smtClean="0"/>
              <a:t>‹#›</a:t>
            </a:fld>
            <a:endParaRPr lang="en-US"/>
          </a:p>
        </p:txBody>
      </p:sp>
    </p:spTree>
    <p:extLst>
      <p:ext uri="{BB962C8B-B14F-4D97-AF65-F5344CB8AC3E}">
        <p14:creationId xmlns:p14="http://schemas.microsoft.com/office/powerpoint/2010/main" val="116281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1F9893-074C-4FE2-9CD9-24D5F9B1E646}"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7B236-68BA-4CC0-84F9-47F67FE2982B}" type="slidenum">
              <a:rPr lang="en-US" smtClean="0"/>
              <a:t>‹#›</a:t>
            </a:fld>
            <a:endParaRPr lang="en-US"/>
          </a:p>
        </p:txBody>
      </p:sp>
    </p:spTree>
    <p:extLst>
      <p:ext uri="{BB962C8B-B14F-4D97-AF65-F5344CB8AC3E}">
        <p14:creationId xmlns:p14="http://schemas.microsoft.com/office/powerpoint/2010/main" val="3043422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1F9893-074C-4FE2-9CD9-24D5F9B1E646}" type="datetimeFigureOut">
              <a:rPr lang="en-US" smtClean="0"/>
              <a:t>3/26/2020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A7B236-68BA-4CC0-84F9-47F67FE2982B}" type="slidenum">
              <a:rPr lang="en-US" smtClean="0"/>
              <a:t>‹#›</a:t>
            </a:fld>
            <a:endParaRPr lang="en-US"/>
          </a:p>
        </p:txBody>
      </p:sp>
    </p:spTree>
    <p:extLst>
      <p:ext uri="{BB962C8B-B14F-4D97-AF65-F5344CB8AC3E}">
        <p14:creationId xmlns:p14="http://schemas.microsoft.com/office/powerpoint/2010/main" val="4040412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1F9893-074C-4FE2-9CD9-24D5F9B1E646}" type="datetimeFigureOut">
              <a:rPr lang="en-US" smtClean="0"/>
              <a:t>3/26/2020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A7B236-68BA-4CC0-84F9-47F67FE2982B}" type="slidenum">
              <a:rPr lang="en-US" smtClean="0"/>
              <a:t>‹#›</a:t>
            </a:fld>
            <a:endParaRPr lang="en-US"/>
          </a:p>
        </p:txBody>
      </p:sp>
    </p:spTree>
    <p:extLst>
      <p:ext uri="{BB962C8B-B14F-4D97-AF65-F5344CB8AC3E}">
        <p14:creationId xmlns:p14="http://schemas.microsoft.com/office/powerpoint/2010/main" val="724756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F9893-074C-4FE2-9CD9-24D5F9B1E646}" type="datetimeFigureOut">
              <a:rPr lang="en-US" smtClean="0"/>
              <a:t>3/26/2020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A7B236-68BA-4CC0-84F9-47F67FE2982B}" type="slidenum">
              <a:rPr lang="en-US" smtClean="0"/>
              <a:t>‹#›</a:t>
            </a:fld>
            <a:endParaRPr lang="en-US"/>
          </a:p>
        </p:txBody>
      </p:sp>
    </p:spTree>
    <p:extLst>
      <p:ext uri="{BB962C8B-B14F-4D97-AF65-F5344CB8AC3E}">
        <p14:creationId xmlns:p14="http://schemas.microsoft.com/office/powerpoint/2010/main" val="1218572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F9893-074C-4FE2-9CD9-24D5F9B1E646}"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7B236-68BA-4CC0-84F9-47F67FE2982B}" type="slidenum">
              <a:rPr lang="en-US" smtClean="0"/>
              <a:t>‹#›</a:t>
            </a:fld>
            <a:endParaRPr lang="en-US"/>
          </a:p>
        </p:txBody>
      </p:sp>
    </p:spTree>
    <p:extLst>
      <p:ext uri="{BB962C8B-B14F-4D97-AF65-F5344CB8AC3E}">
        <p14:creationId xmlns:p14="http://schemas.microsoft.com/office/powerpoint/2010/main" val="2387708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F9893-074C-4FE2-9CD9-24D5F9B1E646}"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7B236-68BA-4CC0-84F9-47F67FE2982B}" type="slidenum">
              <a:rPr lang="en-US" smtClean="0"/>
              <a:t>‹#›</a:t>
            </a:fld>
            <a:endParaRPr lang="en-US"/>
          </a:p>
        </p:txBody>
      </p:sp>
    </p:spTree>
    <p:extLst>
      <p:ext uri="{BB962C8B-B14F-4D97-AF65-F5344CB8AC3E}">
        <p14:creationId xmlns:p14="http://schemas.microsoft.com/office/powerpoint/2010/main" val="2114249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F9893-074C-4FE2-9CD9-24D5F9B1E646}" type="datetimeFigureOut">
              <a:rPr lang="en-US" smtClean="0"/>
              <a:t>3/26/2020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7B236-68BA-4CC0-84F9-47F67FE2982B}" type="slidenum">
              <a:rPr lang="en-US" smtClean="0"/>
              <a:t>‹#›</a:t>
            </a:fld>
            <a:endParaRPr lang="en-US"/>
          </a:p>
        </p:txBody>
      </p:sp>
    </p:spTree>
    <p:extLst>
      <p:ext uri="{BB962C8B-B14F-4D97-AF65-F5344CB8AC3E}">
        <p14:creationId xmlns:p14="http://schemas.microsoft.com/office/powerpoint/2010/main" val="1327071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Sql</a:t>
            </a:r>
            <a:r>
              <a:rPr lang="en-US" dirty="0" smtClean="0"/>
              <a:t> server</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055944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Server Enterprise Manager</a:t>
            </a:r>
            <a:endParaRPr lang="en-US" dirty="0"/>
          </a:p>
        </p:txBody>
      </p:sp>
      <p:pic>
        <p:nvPicPr>
          <p:cNvPr id="4" name="Picture 3"/>
          <p:cNvPicPr>
            <a:picLocks noChangeAspect="1"/>
          </p:cNvPicPr>
          <p:nvPr/>
        </p:nvPicPr>
        <p:blipFill>
          <a:blip r:embed="rId2"/>
          <a:stretch>
            <a:fillRect/>
          </a:stretch>
        </p:blipFill>
        <p:spPr>
          <a:xfrm>
            <a:off x="972758" y="1808408"/>
            <a:ext cx="9963150" cy="5791200"/>
          </a:xfrm>
          <a:prstGeom prst="rect">
            <a:avLst/>
          </a:prstGeom>
        </p:spPr>
      </p:pic>
    </p:spTree>
    <p:extLst>
      <p:ext uri="{BB962C8B-B14F-4D97-AF65-F5344CB8AC3E}">
        <p14:creationId xmlns:p14="http://schemas.microsoft.com/office/powerpoint/2010/main" val="3200052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Công cụ lập trình - Query Analyzer (ISQL)</a:t>
            </a:r>
            <a:endParaRPr lang="en-US" dirty="0"/>
          </a:p>
        </p:txBody>
      </p:sp>
      <p:sp>
        <p:nvSpPr>
          <p:cNvPr id="3" name="Content Placeholder 2"/>
          <p:cNvSpPr>
            <a:spLocks noGrp="1"/>
          </p:cNvSpPr>
          <p:nvPr>
            <p:ph idx="1"/>
          </p:nvPr>
        </p:nvSpPr>
        <p:spPr/>
        <p:txBody>
          <a:bodyPr>
            <a:normAutofit/>
          </a:bodyPr>
          <a:lstStyle/>
          <a:p>
            <a:r>
              <a:rPr lang="vi-VN" dirty="0" smtClean="0"/>
              <a:t>Là giao diện chính để chạy các truy vấn Transact-SQL hoặc thủ tục lưu trữ.</a:t>
            </a:r>
          </a:p>
          <a:p>
            <a:r>
              <a:rPr lang="vi-VN" dirty="0" smtClean="0"/>
              <a:t>Query Analyzer cho phép thực hiện </a:t>
            </a:r>
            <a:r>
              <a:rPr lang="en-US" dirty="0" err="1" smtClean="0"/>
              <a:t>nhiều</a:t>
            </a:r>
            <a:r>
              <a:rPr lang="en-US" dirty="0" smtClean="0"/>
              <a:t> </a:t>
            </a:r>
            <a:r>
              <a:rPr lang="vi-VN" dirty="0" smtClean="0"/>
              <a:t>kết nối riêng rẽ cùng một lúc. Mỗi kết nối có một thanh tiêu đề nhận dạng các yếu tố sau:</a:t>
            </a:r>
          </a:p>
          <a:p>
            <a:pPr lvl="1"/>
            <a:r>
              <a:rPr lang="vi-VN" dirty="0" smtClean="0"/>
              <a:t>Máy tính được đăng nhập</a:t>
            </a:r>
          </a:p>
          <a:p>
            <a:pPr lvl="1"/>
            <a:r>
              <a:rPr lang="vi-VN" dirty="0" smtClean="0"/>
              <a:t>CSDL đang sử dụng</a:t>
            </a:r>
          </a:p>
          <a:p>
            <a:pPr lvl="1"/>
            <a:r>
              <a:rPr lang="vi-VN" dirty="0" smtClean="0"/>
              <a:t>Thông tin đăng nhập</a:t>
            </a:r>
          </a:p>
          <a:p>
            <a:pPr lvl="1"/>
            <a:r>
              <a:rPr lang="vi-VN" dirty="0" smtClean="0"/>
              <a:t>Tên File truy vấn đang mở</a:t>
            </a:r>
          </a:p>
          <a:p>
            <a:pPr lvl="1"/>
            <a:r>
              <a:rPr lang="vi-VN" dirty="0" smtClean="0"/>
              <a:t>Số của cửa sổ được hiển thị</a:t>
            </a:r>
            <a:endParaRPr lang="en-US" dirty="0"/>
          </a:p>
        </p:txBody>
      </p:sp>
    </p:spTree>
    <p:extLst>
      <p:ext uri="{BB962C8B-B14F-4D97-AF65-F5344CB8AC3E}">
        <p14:creationId xmlns:p14="http://schemas.microsoft.com/office/powerpoint/2010/main" val="2580690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Công cụ lập trình - Query Analyzer (ISQL)</a:t>
            </a:r>
            <a:endParaRPr lang="en-US" dirty="0"/>
          </a:p>
        </p:txBody>
      </p:sp>
      <p:pic>
        <p:nvPicPr>
          <p:cNvPr id="4" name="Picture 3"/>
          <p:cNvPicPr>
            <a:picLocks noChangeAspect="1"/>
          </p:cNvPicPr>
          <p:nvPr/>
        </p:nvPicPr>
        <p:blipFill>
          <a:blip r:embed="rId2"/>
          <a:stretch>
            <a:fillRect/>
          </a:stretch>
        </p:blipFill>
        <p:spPr>
          <a:xfrm>
            <a:off x="1115699" y="1690688"/>
            <a:ext cx="8543925" cy="5924550"/>
          </a:xfrm>
          <a:prstGeom prst="rect">
            <a:avLst/>
          </a:prstGeom>
        </p:spPr>
      </p:pic>
    </p:spTree>
    <p:extLst>
      <p:ext uri="{BB962C8B-B14F-4D97-AF65-F5344CB8AC3E}">
        <p14:creationId xmlns:p14="http://schemas.microsoft.com/office/powerpoint/2010/main" val="2793387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Công</a:t>
            </a:r>
            <a:r>
              <a:rPr lang="en-US" dirty="0" smtClean="0"/>
              <a:t> </a:t>
            </a:r>
            <a:r>
              <a:rPr lang="en-US" dirty="0" err="1" smtClean="0"/>
              <a:t>cụ</a:t>
            </a:r>
            <a:r>
              <a:rPr lang="en-US" dirty="0" smtClean="0"/>
              <a:t> </a:t>
            </a:r>
            <a:r>
              <a:rPr lang="en-US" dirty="0" err="1" smtClean="0"/>
              <a:t>Sql</a:t>
            </a:r>
            <a:r>
              <a:rPr lang="en-US" dirty="0" smtClean="0"/>
              <a:t> server</a:t>
            </a:r>
            <a:endParaRPr lang="en-US" dirty="0"/>
          </a:p>
        </p:txBody>
      </p:sp>
      <p:sp>
        <p:nvSpPr>
          <p:cNvPr id="3" name="Content Placeholder 2"/>
          <p:cNvSpPr>
            <a:spLocks noGrp="1"/>
          </p:cNvSpPr>
          <p:nvPr>
            <p:ph idx="1"/>
          </p:nvPr>
        </p:nvSpPr>
        <p:spPr/>
        <p:txBody>
          <a:bodyPr/>
          <a:lstStyle/>
          <a:p>
            <a:r>
              <a:rPr lang="vi-VN" dirty="0" smtClean="0"/>
              <a:t>Tiện ích mạng Client / Server Network</a:t>
            </a:r>
            <a:r>
              <a:rPr lang="en-US" dirty="0" smtClean="0"/>
              <a:t>: </a:t>
            </a:r>
            <a:r>
              <a:rPr lang="vi-VN" dirty="0" smtClean="0"/>
              <a:t>Cung cấp các thư viện nghi thức kết nối mạng (Netword-Libraries) cho phép các máy trạm có thể truy cập CSDL trên máy Server: Named Pipes; TCP/IP; Multiprotocol; NW Link IPX/SPX</a:t>
            </a:r>
          </a:p>
          <a:p>
            <a:r>
              <a:rPr lang="vi-VN" dirty="0" smtClean="0"/>
              <a:t>Books Online</a:t>
            </a:r>
            <a:r>
              <a:rPr lang="en-US" dirty="0" smtClean="0"/>
              <a:t>: </a:t>
            </a:r>
            <a:r>
              <a:rPr lang="vi-VN" dirty="0" smtClean="0"/>
              <a:t>Sách hướng dẫn trực tuyến được lưu dưới dạng HTML đã được biên dịch, nên có thể xem chúng bằng các trình duyệt Web.</a:t>
            </a:r>
            <a:endParaRPr lang="en-US" dirty="0"/>
          </a:p>
        </p:txBody>
      </p:sp>
    </p:spTree>
    <p:extLst>
      <p:ext uri="{BB962C8B-B14F-4D97-AF65-F5344CB8AC3E}">
        <p14:creationId xmlns:p14="http://schemas.microsoft.com/office/powerpoint/2010/main" val="2366470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Làm</a:t>
            </a:r>
            <a:r>
              <a:rPr lang="en-US" dirty="0" smtClean="0"/>
              <a:t> </a:t>
            </a:r>
            <a:r>
              <a:rPr lang="en-US" dirty="0" err="1" smtClean="0"/>
              <a:t>việc</a:t>
            </a:r>
            <a:r>
              <a:rPr lang="en-US" dirty="0" smtClean="0"/>
              <a:t> </a:t>
            </a:r>
            <a:r>
              <a:rPr lang="en-US" dirty="0" err="1" smtClean="0"/>
              <a:t>với</a:t>
            </a:r>
            <a:r>
              <a:rPr lang="en-US" dirty="0" smtClean="0"/>
              <a:t> SQL Server Management Studio</a:t>
            </a:r>
            <a:endParaRPr lang="en-US" dirty="0"/>
          </a:p>
        </p:txBody>
      </p:sp>
      <p:sp>
        <p:nvSpPr>
          <p:cNvPr id="3" name="Content Placeholder 2"/>
          <p:cNvSpPr>
            <a:spLocks noGrp="1"/>
          </p:cNvSpPr>
          <p:nvPr>
            <p:ph idx="1"/>
          </p:nvPr>
        </p:nvSpPr>
        <p:spPr/>
        <p:txBody>
          <a:bodyPr/>
          <a:lstStyle/>
          <a:p>
            <a:r>
              <a:rPr lang="en-US" dirty="0" err="1" smtClean="0"/>
              <a:t>Mở</a:t>
            </a:r>
            <a:r>
              <a:rPr lang="en-US" dirty="0" smtClean="0"/>
              <a:t> SQL Server Management Studio</a:t>
            </a:r>
          </a:p>
          <a:p>
            <a:r>
              <a:rPr lang="en-US" dirty="0" err="1" smtClean="0"/>
              <a:t>Tạo</a:t>
            </a:r>
            <a:r>
              <a:rPr lang="en-US" dirty="0" smtClean="0"/>
              <a:t> CSDL</a:t>
            </a:r>
          </a:p>
          <a:p>
            <a:r>
              <a:rPr lang="en-US" dirty="0" err="1" smtClean="0"/>
              <a:t>Tạo</a:t>
            </a:r>
            <a:r>
              <a:rPr lang="en-US" dirty="0" smtClean="0"/>
              <a:t> table</a:t>
            </a:r>
          </a:p>
          <a:p>
            <a:r>
              <a:rPr lang="en-US" dirty="0" err="1" smtClean="0"/>
              <a:t>Tạo</a:t>
            </a:r>
            <a:r>
              <a:rPr lang="en-US" dirty="0" smtClean="0"/>
              <a:t> </a:t>
            </a:r>
            <a:r>
              <a:rPr lang="en-US" dirty="0" err="1" smtClean="0"/>
              <a:t>mối</a:t>
            </a:r>
            <a:r>
              <a:rPr lang="en-US" dirty="0" smtClean="0"/>
              <a:t> </a:t>
            </a:r>
            <a:r>
              <a:rPr lang="en-US" dirty="0" err="1" smtClean="0"/>
              <a:t>quan</a:t>
            </a:r>
            <a:r>
              <a:rPr lang="en-US" dirty="0" smtClean="0"/>
              <a:t> </a:t>
            </a:r>
            <a:r>
              <a:rPr lang="en-US" dirty="0" err="1" smtClean="0"/>
              <a:t>hệ</a:t>
            </a:r>
            <a:r>
              <a:rPr lang="en-US" dirty="0" smtClean="0"/>
              <a:t> </a:t>
            </a:r>
            <a:r>
              <a:rPr lang="en-US" dirty="0" err="1" smtClean="0"/>
              <a:t>cho</a:t>
            </a:r>
            <a:r>
              <a:rPr lang="en-US" dirty="0" smtClean="0"/>
              <a:t> </a:t>
            </a:r>
            <a:r>
              <a:rPr lang="en-US" dirty="0" err="1" smtClean="0"/>
              <a:t>các</a:t>
            </a:r>
            <a:r>
              <a:rPr lang="en-US" dirty="0" smtClean="0"/>
              <a:t> table</a:t>
            </a:r>
          </a:p>
          <a:p>
            <a:r>
              <a:rPr lang="en-US" dirty="0" err="1" smtClean="0"/>
              <a:t>Nhập</a:t>
            </a:r>
            <a:r>
              <a:rPr lang="en-US" dirty="0" smtClean="0"/>
              <a:t> </a:t>
            </a:r>
            <a:r>
              <a:rPr lang="en-US" dirty="0" err="1" smtClean="0"/>
              <a:t>nội</a:t>
            </a:r>
            <a:r>
              <a:rPr lang="en-US" dirty="0" smtClean="0"/>
              <a:t> dung </a:t>
            </a:r>
            <a:r>
              <a:rPr lang="en-US" dirty="0" err="1" smtClean="0"/>
              <a:t>các</a:t>
            </a:r>
            <a:r>
              <a:rPr lang="en-US" dirty="0" smtClean="0"/>
              <a:t> table</a:t>
            </a:r>
          </a:p>
          <a:p>
            <a:r>
              <a:rPr lang="en-US" dirty="0" smtClean="0"/>
              <a:t>Backup </a:t>
            </a:r>
            <a:r>
              <a:rPr lang="en-US" dirty="0" err="1" smtClean="0"/>
              <a:t>dữ</a:t>
            </a:r>
            <a:r>
              <a:rPr lang="en-US" dirty="0" smtClean="0"/>
              <a:t> </a:t>
            </a:r>
            <a:r>
              <a:rPr lang="en-US" dirty="0" err="1" smtClean="0"/>
              <a:t>liệu</a:t>
            </a:r>
            <a:endParaRPr lang="en-US" dirty="0" smtClean="0"/>
          </a:p>
          <a:p>
            <a:pPr lvl="1"/>
            <a:r>
              <a:rPr lang="en-US" dirty="0" smtClean="0"/>
              <a:t>Backup file dbf</a:t>
            </a:r>
          </a:p>
          <a:p>
            <a:pPr lvl="1"/>
            <a:r>
              <a:rPr lang="en-US" dirty="0" smtClean="0"/>
              <a:t>Backup file .</a:t>
            </a:r>
            <a:r>
              <a:rPr lang="en-US" dirty="0" err="1" smtClean="0"/>
              <a:t>sql</a:t>
            </a:r>
            <a:r>
              <a:rPr lang="en-US" dirty="0" smtClean="0"/>
              <a:t> (script)</a:t>
            </a:r>
          </a:p>
          <a:p>
            <a:r>
              <a:rPr lang="en-US" dirty="0" err="1" smtClean="0"/>
              <a:t>Phục</a:t>
            </a:r>
            <a:r>
              <a:rPr lang="en-US" dirty="0" smtClean="0"/>
              <a:t> </a:t>
            </a:r>
            <a:r>
              <a:rPr lang="en-US" dirty="0" err="1" smtClean="0"/>
              <a:t>hồi</a:t>
            </a:r>
            <a:r>
              <a:rPr lang="en-US" dirty="0" smtClean="0"/>
              <a:t> </a:t>
            </a:r>
            <a:r>
              <a:rPr lang="en-US" dirty="0" err="1" smtClean="0"/>
              <a:t>dữ</a:t>
            </a:r>
            <a:r>
              <a:rPr lang="en-US" dirty="0" smtClean="0"/>
              <a:t> </a:t>
            </a:r>
            <a:r>
              <a:rPr lang="en-US" dirty="0" err="1" smtClean="0"/>
              <a:t>liệu</a:t>
            </a:r>
            <a:endParaRPr lang="en-US" dirty="0"/>
          </a:p>
        </p:txBody>
      </p:sp>
    </p:spTree>
    <p:extLst>
      <p:ext uri="{BB962C8B-B14F-4D97-AF65-F5344CB8AC3E}">
        <p14:creationId xmlns:p14="http://schemas.microsoft.com/office/powerpoint/2010/main" val="1636885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Làm</a:t>
            </a:r>
            <a:r>
              <a:rPr lang="en-US" dirty="0" smtClean="0"/>
              <a:t> </a:t>
            </a:r>
            <a:r>
              <a:rPr lang="en-US" dirty="0" err="1" smtClean="0"/>
              <a:t>việc</a:t>
            </a:r>
            <a:r>
              <a:rPr lang="en-US" dirty="0" smtClean="0"/>
              <a:t> </a:t>
            </a:r>
            <a:r>
              <a:rPr lang="en-US" dirty="0" err="1" smtClean="0"/>
              <a:t>với</a:t>
            </a:r>
            <a:r>
              <a:rPr lang="en-US" dirty="0" smtClean="0"/>
              <a:t> SQL Server Management Studio</a:t>
            </a:r>
            <a:endParaRPr lang="en-US" dirty="0"/>
          </a:p>
        </p:txBody>
      </p:sp>
      <p:sp>
        <p:nvSpPr>
          <p:cNvPr id="3" name="Content Placeholder 2"/>
          <p:cNvSpPr>
            <a:spLocks noGrp="1"/>
          </p:cNvSpPr>
          <p:nvPr>
            <p:ph idx="1"/>
          </p:nvPr>
        </p:nvSpPr>
        <p:spPr/>
        <p:txBody>
          <a:bodyPr/>
          <a:lstStyle/>
          <a:p>
            <a:r>
              <a:rPr lang="en-US" dirty="0" err="1" smtClean="0"/>
              <a:t>Tạo</a:t>
            </a:r>
            <a:r>
              <a:rPr lang="en-US" dirty="0" smtClean="0"/>
              <a:t> </a:t>
            </a:r>
            <a:r>
              <a:rPr lang="en-US" dirty="0" err="1" smtClean="0"/>
              <a:t>một</a:t>
            </a:r>
            <a:r>
              <a:rPr lang="en-US" dirty="0" smtClean="0"/>
              <a:t> </a:t>
            </a:r>
            <a:r>
              <a:rPr lang="en-US" dirty="0" err="1" smtClean="0"/>
              <a:t>tài</a:t>
            </a:r>
            <a:r>
              <a:rPr lang="en-US" dirty="0" smtClean="0"/>
              <a:t> </a:t>
            </a:r>
            <a:r>
              <a:rPr lang="en-US" dirty="0" err="1" smtClean="0"/>
              <a:t>khoản</a:t>
            </a:r>
            <a:r>
              <a:rPr lang="en-US" dirty="0" smtClean="0"/>
              <a:t> free </a:t>
            </a:r>
            <a:r>
              <a:rPr lang="en-US" dirty="0" err="1" smtClean="0"/>
              <a:t>trên</a:t>
            </a:r>
            <a:r>
              <a:rPr lang="en-US" dirty="0" smtClean="0"/>
              <a:t> </a:t>
            </a:r>
            <a:r>
              <a:rPr lang="en-US" dirty="0" err="1" smtClean="0"/>
              <a:t>máy</a:t>
            </a:r>
            <a:r>
              <a:rPr lang="en-US" dirty="0" smtClean="0"/>
              <a:t> </a:t>
            </a:r>
            <a:r>
              <a:rPr lang="en-US" dirty="0" err="1" smtClean="0"/>
              <a:t>chủ</a:t>
            </a:r>
            <a:r>
              <a:rPr lang="en-US" dirty="0" smtClean="0"/>
              <a:t> some.com</a:t>
            </a:r>
          </a:p>
          <a:p>
            <a:r>
              <a:rPr lang="en-US" dirty="0" smtClean="0"/>
              <a:t>Upload database </a:t>
            </a:r>
            <a:r>
              <a:rPr lang="en-US" dirty="0" err="1" smtClean="0"/>
              <a:t>từ</a:t>
            </a:r>
            <a:r>
              <a:rPr lang="en-US" dirty="0" smtClean="0"/>
              <a:t> client </a:t>
            </a:r>
            <a:r>
              <a:rPr lang="en-US" dirty="0" err="1" smtClean="0"/>
              <a:t>lên</a:t>
            </a:r>
            <a:r>
              <a:rPr lang="en-US" dirty="0" smtClean="0"/>
              <a:t> some</a:t>
            </a:r>
          </a:p>
          <a:p>
            <a:r>
              <a:rPr lang="en-US" dirty="0" err="1" smtClean="0"/>
              <a:t>Hiện</a:t>
            </a:r>
            <a:r>
              <a:rPr lang="en-US" dirty="0" smtClean="0"/>
              <a:t> </a:t>
            </a:r>
            <a:r>
              <a:rPr lang="en-US" dirty="0" err="1" smtClean="0"/>
              <a:t>kết</a:t>
            </a:r>
            <a:r>
              <a:rPr lang="en-US" dirty="0" smtClean="0"/>
              <a:t> </a:t>
            </a:r>
            <a:r>
              <a:rPr lang="en-US" dirty="0" err="1" smtClean="0"/>
              <a:t>quả</a:t>
            </a:r>
            <a:endParaRPr lang="en-US" dirty="0"/>
          </a:p>
        </p:txBody>
      </p:sp>
    </p:spTree>
    <p:extLst>
      <p:ext uri="{BB962C8B-B14F-4D97-AF65-F5344CB8AC3E}">
        <p14:creationId xmlns:p14="http://schemas.microsoft.com/office/powerpoint/2010/main" val="3035127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Bài</a:t>
            </a:r>
            <a:r>
              <a:rPr lang="en-US" dirty="0" smtClean="0"/>
              <a:t> </a:t>
            </a:r>
            <a:r>
              <a:rPr lang="en-US" dirty="0" err="1" smtClean="0"/>
              <a:t>tập</a:t>
            </a:r>
            <a:endParaRPr lang="en-US" dirty="0"/>
          </a:p>
        </p:txBody>
      </p:sp>
      <p:sp>
        <p:nvSpPr>
          <p:cNvPr id="3" name="Content Placeholder 2"/>
          <p:cNvSpPr>
            <a:spLocks noGrp="1"/>
          </p:cNvSpPr>
          <p:nvPr>
            <p:ph idx="1"/>
          </p:nvPr>
        </p:nvSpPr>
        <p:spPr/>
        <p:txBody>
          <a:bodyPr/>
          <a:lstStyle/>
          <a:p>
            <a:r>
              <a:rPr lang="en-US" dirty="0" err="1" smtClean="0"/>
              <a:t>Tạo</a:t>
            </a:r>
            <a:r>
              <a:rPr lang="en-US" dirty="0" smtClean="0"/>
              <a:t> CSDL bookstore </a:t>
            </a:r>
            <a:r>
              <a:rPr lang="en-US" dirty="0" err="1" smtClean="0"/>
              <a:t>trên</a:t>
            </a:r>
            <a:r>
              <a:rPr lang="en-US" dirty="0" smtClean="0"/>
              <a:t> </a:t>
            </a:r>
            <a:r>
              <a:rPr lang="en-US" dirty="0" err="1" smtClean="0"/>
              <a:t>máy</a:t>
            </a:r>
            <a:r>
              <a:rPr lang="en-US" dirty="0" smtClean="0"/>
              <a:t> local</a:t>
            </a:r>
          </a:p>
          <a:p>
            <a:pPr lvl="1"/>
            <a:r>
              <a:rPr lang="en-US" dirty="0" err="1" smtClean="0"/>
              <a:t>Tạo</a:t>
            </a:r>
            <a:r>
              <a:rPr lang="en-US" dirty="0" smtClean="0"/>
              <a:t> table: </a:t>
            </a:r>
            <a:r>
              <a:rPr lang="en-US" dirty="0" err="1" smtClean="0"/>
              <a:t>loaisach</a:t>
            </a:r>
            <a:r>
              <a:rPr lang="en-US" dirty="0" smtClean="0"/>
              <a:t>, </a:t>
            </a:r>
            <a:r>
              <a:rPr lang="en-US" dirty="0" err="1" smtClean="0"/>
              <a:t>nhaxuatban</a:t>
            </a:r>
            <a:r>
              <a:rPr lang="en-US" dirty="0" smtClean="0"/>
              <a:t>, </a:t>
            </a:r>
            <a:r>
              <a:rPr lang="en-US" dirty="0" err="1" smtClean="0"/>
              <a:t>sach</a:t>
            </a:r>
            <a:endParaRPr lang="en-US" dirty="0" smtClean="0"/>
          </a:p>
          <a:p>
            <a:pPr lvl="1"/>
            <a:r>
              <a:rPr lang="en-US" dirty="0" err="1" smtClean="0"/>
              <a:t>Tạo</a:t>
            </a:r>
            <a:r>
              <a:rPr lang="en-US" dirty="0" smtClean="0"/>
              <a:t> </a:t>
            </a:r>
            <a:r>
              <a:rPr lang="en-US" dirty="0" err="1" smtClean="0"/>
              <a:t>mối</a:t>
            </a:r>
            <a:r>
              <a:rPr lang="en-US" dirty="0" smtClean="0"/>
              <a:t> </a:t>
            </a:r>
            <a:r>
              <a:rPr lang="en-US" dirty="0" err="1" smtClean="0"/>
              <a:t>quan</a:t>
            </a:r>
            <a:r>
              <a:rPr lang="en-US" dirty="0" smtClean="0"/>
              <a:t> </a:t>
            </a:r>
            <a:r>
              <a:rPr lang="en-US" dirty="0" err="1" smtClean="0"/>
              <a:t>hệ</a:t>
            </a:r>
            <a:r>
              <a:rPr lang="en-US" dirty="0" smtClean="0"/>
              <a:t> </a:t>
            </a:r>
            <a:r>
              <a:rPr lang="en-US" dirty="0" err="1" smtClean="0"/>
              <a:t>các</a:t>
            </a:r>
            <a:r>
              <a:rPr lang="en-US" dirty="0" smtClean="0"/>
              <a:t> table</a:t>
            </a:r>
          </a:p>
          <a:p>
            <a:pPr lvl="1"/>
            <a:r>
              <a:rPr lang="en-US" dirty="0" err="1" smtClean="0"/>
              <a:t>Nhập</a:t>
            </a:r>
            <a:r>
              <a:rPr lang="en-US" dirty="0" smtClean="0"/>
              <a:t> </a:t>
            </a:r>
            <a:r>
              <a:rPr lang="en-US" dirty="0" err="1" smtClean="0"/>
              <a:t>dữ</a:t>
            </a:r>
            <a:r>
              <a:rPr lang="en-US" dirty="0" smtClean="0"/>
              <a:t> </a:t>
            </a:r>
            <a:r>
              <a:rPr lang="en-US" dirty="0" err="1" smtClean="0"/>
              <a:t>liệu</a:t>
            </a:r>
            <a:r>
              <a:rPr lang="en-US" dirty="0" smtClean="0"/>
              <a:t> </a:t>
            </a:r>
            <a:r>
              <a:rPr lang="en-US" dirty="0" err="1" smtClean="0"/>
              <a:t>cho</a:t>
            </a:r>
            <a:r>
              <a:rPr lang="en-US" dirty="0" smtClean="0"/>
              <a:t> </a:t>
            </a:r>
            <a:r>
              <a:rPr lang="en-US" dirty="0" err="1" smtClean="0"/>
              <a:t>các</a:t>
            </a:r>
            <a:r>
              <a:rPr lang="en-US" dirty="0" smtClean="0"/>
              <a:t> table: </a:t>
            </a:r>
            <a:r>
              <a:rPr lang="en-US" dirty="0" err="1" smtClean="0"/>
              <a:t>loaisach</a:t>
            </a:r>
            <a:r>
              <a:rPr lang="en-US" dirty="0" smtClean="0"/>
              <a:t> (5), </a:t>
            </a:r>
            <a:r>
              <a:rPr lang="en-US" dirty="0" err="1" smtClean="0"/>
              <a:t>nhaxuatban</a:t>
            </a:r>
            <a:r>
              <a:rPr lang="en-US" dirty="0" smtClean="0"/>
              <a:t> (4), </a:t>
            </a:r>
            <a:r>
              <a:rPr lang="en-US" dirty="0" err="1" smtClean="0"/>
              <a:t>sach</a:t>
            </a:r>
            <a:r>
              <a:rPr lang="en-US" dirty="0" smtClean="0"/>
              <a:t> (10)</a:t>
            </a:r>
          </a:p>
          <a:p>
            <a:pPr lvl="1"/>
            <a:r>
              <a:rPr lang="en-US" dirty="0" smtClean="0"/>
              <a:t>Backup database</a:t>
            </a:r>
          </a:p>
          <a:p>
            <a:pPr lvl="2"/>
            <a:r>
              <a:rPr lang="en-US" dirty="0" smtClean="0"/>
              <a:t>Sang file script</a:t>
            </a:r>
          </a:p>
          <a:p>
            <a:pPr lvl="2"/>
            <a:r>
              <a:rPr lang="en-US" dirty="0" smtClean="0"/>
              <a:t>..</a:t>
            </a:r>
          </a:p>
          <a:p>
            <a:pPr lvl="2"/>
            <a:endParaRPr lang="en-US" dirty="0"/>
          </a:p>
          <a:p>
            <a:r>
              <a:rPr lang="en-US" dirty="0" err="1" smtClean="0"/>
              <a:t>Tạo</a:t>
            </a:r>
            <a:r>
              <a:rPr lang="en-US" dirty="0" smtClean="0"/>
              <a:t> </a:t>
            </a:r>
            <a:r>
              <a:rPr lang="en-US" dirty="0" err="1" smtClean="0"/>
              <a:t>tài</a:t>
            </a:r>
            <a:r>
              <a:rPr lang="en-US" dirty="0" smtClean="0"/>
              <a:t> </a:t>
            </a:r>
            <a:r>
              <a:rPr lang="en-US" dirty="0" err="1" smtClean="0"/>
              <a:t>khoản</a:t>
            </a:r>
            <a:r>
              <a:rPr lang="en-US" dirty="0" smtClean="0"/>
              <a:t> </a:t>
            </a:r>
            <a:r>
              <a:rPr lang="en-US" dirty="0" err="1" smtClean="0"/>
              <a:t>trên</a:t>
            </a:r>
            <a:r>
              <a:rPr lang="en-US" dirty="0" smtClean="0"/>
              <a:t> some.com </a:t>
            </a:r>
            <a:r>
              <a:rPr lang="en-US" dirty="0" err="1" smtClean="0"/>
              <a:t>và</a:t>
            </a:r>
            <a:r>
              <a:rPr lang="en-US" dirty="0" smtClean="0"/>
              <a:t> </a:t>
            </a:r>
            <a:r>
              <a:rPr lang="en-US" dirty="0" err="1" smtClean="0"/>
              <a:t>thao</a:t>
            </a:r>
            <a:r>
              <a:rPr lang="en-US" dirty="0" smtClean="0"/>
              <a:t> </a:t>
            </a:r>
            <a:r>
              <a:rPr lang="en-US" dirty="0" err="1" smtClean="0"/>
              <a:t>tác</a:t>
            </a:r>
            <a:r>
              <a:rPr lang="en-US" dirty="0" smtClean="0"/>
              <a:t> </a:t>
            </a:r>
            <a:r>
              <a:rPr lang="en-US" dirty="0" err="1" smtClean="0"/>
              <a:t>tạo</a:t>
            </a:r>
            <a:r>
              <a:rPr lang="en-US" dirty="0" smtClean="0"/>
              <a:t> </a:t>
            </a:r>
            <a:r>
              <a:rPr lang="en-US" dirty="0" err="1" smtClean="0"/>
              <a:t>csdl</a:t>
            </a:r>
            <a:r>
              <a:rPr lang="en-US" dirty="0" smtClean="0"/>
              <a:t> </a:t>
            </a:r>
            <a:r>
              <a:rPr lang="en-US" dirty="0" err="1" smtClean="0"/>
              <a:t>như</a:t>
            </a:r>
            <a:r>
              <a:rPr lang="en-US" dirty="0" smtClean="0"/>
              <a:t> </a:t>
            </a:r>
            <a:r>
              <a:rPr lang="en-US" dirty="0" err="1" smtClean="0"/>
              <a:t>trên</a:t>
            </a:r>
            <a:r>
              <a:rPr lang="en-US" dirty="0" smtClean="0"/>
              <a:t> </a:t>
            </a:r>
            <a:r>
              <a:rPr lang="en-US" smtClean="0"/>
              <a:t>localhost</a:t>
            </a:r>
            <a:endParaRPr lang="en-US" dirty="0" smtClean="0"/>
          </a:p>
          <a:p>
            <a:pPr lvl="1"/>
            <a:endParaRPr lang="en-US" dirty="0"/>
          </a:p>
        </p:txBody>
      </p:sp>
    </p:spTree>
    <p:extLst>
      <p:ext uri="{BB962C8B-B14F-4D97-AF65-F5344CB8AC3E}">
        <p14:creationId xmlns:p14="http://schemas.microsoft.com/office/powerpoint/2010/main" val="2377115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Các</a:t>
            </a:r>
            <a:r>
              <a:rPr lang="en-US" b="1" dirty="0"/>
              <a:t> </a:t>
            </a:r>
            <a:r>
              <a:rPr lang="en-US" b="1" dirty="0" err="1"/>
              <a:t>kiến</a:t>
            </a:r>
            <a:r>
              <a:rPr lang="en-US" b="1" dirty="0"/>
              <a:t> </a:t>
            </a:r>
            <a:r>
              <a:rPr lang="en-US" b="1" dirty="0" err="1"/>
              <a:t>thức</a:t>
            </a:r>
            <a:r>
              <a:rPr lang="en-US" b="1" dirty="0"/>
              <a:t> </a:t>
            </a:r>
            <a:r>
              <a:rPr lang="en-US" b="1" dirty="0" err="1"/>
              <a:t>tổng</a:t>
            </a:r>
            <a:r>
              <a:rPr lang="en-US" b="1" dirty="0"/>
              <a:t> </a:t>
            </a:r>
            <a:r>
              <a:rPr lang="en-US" b="1" dirty="0" err="1"/>
              <a:t>quan</a:t>
            </a:r>
            <a:r>
              <a:rPr lang="en-US" b="1" dirty="0"/>
              <a:t> </a:t>
            </a:r>
            <a:r>
              <a:rPr lang="en-US" b="1" dirty="0" err="1"/>
              <a:t>về</a:t>
            </a:r>
            <a:r>
              <a:rPr lang="en-US" b="1" dirty="0"/>
              <a:t> CSDL </a:t>
            </a:r>
            <a:endParaRPr lang="en-US" dirty="0"/>
          </a:p>
        </p:txBody>
      </p:sp>
      <p:sp>
        <p:nvSpPr>
          <p:cNvPr id="3" name="Content Placeholder 2"/>
          <p:cNvSpPr>
            <a:spLocks noGrp="1"/>
          </p:cNvSpPr>
          <p:nvPr>
            <p:ph idx="1"/>
          </p:nvPr>
        </p:nvSpPr>
        <p:spPr/>
        <p:txBody>
          <a:bodyPr>
            <a:normAutofit fontScale="92500"/>
          </a:bodyPr>
          <a:lstStyle/>
          <a:p>
            <a:r>
              <a:rPr lang="en-US" dirty="0" err="1"/>
              <a:t>Một</a:t>
            </a:r>
            <a:r>
              <a:rPr lang="en-US" dirty="0"/>
              <a:t> </a:t>
            </a:r>
            <a:r>
              <a:rPr lang="en-US" dirty="0" err="1"/>
              <a:t>hệ</a:t>
            </a:r>
            <a:r>
              <a:rPr lang="en-US" dirty="0"/>
              <a:t> CSDL (DB system) </a:t>
            </a:r>
            <a:r>
              <a:rPr lang="en-US" dirty="0" err="1"/>
              <a:t>bao</a:t>
            </a:r>
            <a:r>
              <a:rPr lang="en-US" dirty="0"/>
              <a:t> </a:t>
            </a:r>
            <a:r>
              <a:rPr lang="en-US" dirty="0" err="1"/>
              <a:t>gồm</a:t>
            </a:r>
            <a:r>
              <a:rPr lang="en-US" dirty="0"/>
              <a:t> </a:t>
            </a:r>
            <a:r>
              <a:rPr lang="en-US" dirty="0" err="1"/>
              <a:t>một</a:t>
            </a:r>
            <a:r>
              <a:rPr lang="en-US" dirty="0"/>
              <a:t> </a:t>
            </a:r>
            <a:r>
              <a:rPr lang="en-US" b="1" i="1" dirty="0"/>
              <a:t>CSDL </a:t>
            </a:r>
            <a:r>
              <a:rPr lang="en-US" dirty="0"/>
              <a:t>(Database) </a:t>
            </a:r>
            <a:r>
              <a:rPr lang="en-US" dirty="0" err="1"/>
              <a:t>và</a:t>
            </a:r>
            <a:r>
              <a:rPr lang="en-US" dirty="0"/>
              <a:t> </a:t>
            </a:r>
            <a:r>
              <a:rPr lang="en-US" dirty="0" err="1"/>
              <a:t>một</a:t>
            </a:r>
            <a:r>
              <a:rPr lang="en-US" dirty="0"/>
              <a:t> </a:t>
            </a:r>
            <a:r>
              <a:rPr lang="en-US" b="1" i="1" dirty="0" err="1"/>
              <a:t>hệ</a:t>
            </a:r>
            <a:r>
              <a:rPr lang="en-US" b="1" i="1" dirty="0"/>
              <a:t> </a:t>
            </a:r>
            <a:r>
              <a:rPr lang="en-US" b="1" i="1" dirty="0" err="1"/>
              <a:t>quản</a:t>
            </a:r>
            <a:r>
              <a:rPr lang="en-US" b="1" i="1" dirty="0"/>
              <a:t> </a:t>
            </a:r>
            <a:r>
              <a:rPr lang="en-US" b="1" i="1" dirty="0" err="1"/>
              <a:t>trị</a:t>
            </a:r>
            <a:r>
              <a:rPr lang="en-US" b="1" i="1" dirty="0"/>
              <a:t> CSDL </a:t>
            </a:r>
            <a:r>
              <a:rPr lang="en-US" dirty="0"/>
              <a:t>(DBMS) </a:t>
            </a:r>
          </a:p>
          <a:p>
            <a:r>
              <a:rPr lang="vi-VN" dirty="0"/>
              <a:t>CSDL (CSDL) là một tập hợp dữ liệu được tổ chức và lưu trữ theo một cấu trúc chặt chẽ nhằm phục vụ </a:t>
            </a:r>
            <a:r>
              <a:rPr lang="vi-VN" i="1" dirty="0"/>
              <a:t>nhiều </a:t>
            </a:r>
            <a:r>
              <a:rPr lang="vi-VN" dirty="0"/>
              <a:t>đối tượng sử dụng với nhiều mục đích khác nhau. </a:t>
            </a:r>
          </a:p>
          <a:p>
            <a:r>
              <a:rPr lang="vi-VN" dirty="0"/>
              <a:t>Hệ quản trị CSDL (Database Management System - DBMS) là một </a:t>
            </a:r>
            <a:r>
              <a:rPr lang="vi-VN" i="1" dirty="0"/>
              <a:t>công cụ phần mềm </a:t>
            </a:r>
            <a:r>
              <a:rPr lang="vi-VN" dirty="0"/>
              <a:t>tổng quát </a:t>
            </a:r>
            <a:r>
              <a:rPr lang="vi-VN" i="1" dirty="0"/>
              <a:t>nhằm hỗ trợ việc lưu trữ, truy xuất và quản trị CSDL</a:t>
            </a:r>
            <a:r>
              <a:rPr lang="vi-VN" dirty="0"/>
              <a:t>. Nó cung cấp cho người dùng và ứng dụng một môi trường thuận tiện và sử dụng hiệu quả tài nguyên dữ liệu. </a:t>
            </a:r>
            <a:r>
              <a:rPr lang="vi-VN" dirty="0" smtClean="0"/>
              <a:t>Hệ </a:t>
            </a:r>
            <a:r>
              <a:rPr lang="vi-VN" dirty="0"/>
              <a:t>quản trị CSDL là </a:t>
            </a:r>
            <a:r>
              <a:rPr lang="vi-VN" i="1" dirty="0"/>
              <a:t>phần mềm chuyên dụng </a:t>
            </a:r>
            <a:r>
              <a:rPr lang="vi-VN" dirty="0"/>
              <a:t>để giải quyết tốt các tình huống mà CSDL đặt ra như: bảo mật, cạnh tranh trong truy xuất. </a:t>
            </a:r>
            <a:endParaRPr lang="en-US" dirty="0"/>
          </a:p>
        </p:txBody>
      </p:sp>
    </p:spTree>
    <p:extLst>
      <p:ext uri="{BB962C8B-B14F-4D97-AF65-F5344CB8AC3E}">
        <p14:creationId xmlns:p14="http://schemas.microsoft.com/office/powerpoint/2010/main" val="3703630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Kiến</a:t>
            </a:r>
            <a:r>
              <a:rPr lang="en-US" dirty="0" smtClean="0"/>
              <a:t> </a:t>
            </a:r>
            <a:r>
              <a:rPr lang="en-US" dirty="0" err="1" smtClean="0"/>
              <a:t>trúc</a:t>
            </a:r>
            <a:r>
              <a:rPr lang="en-US" dirty="0" smtClean="0"/>
              <a:t> </a:t>
            </a:r>
            <a:r>
              <a:rPr lang="en-US" dirty="0" err="1" smtClean="0"/>
              <a:t>một</a:t>
            </a:r>
            <a:r>
              <a:rPr lang="en-US" dirty="0" smtClean="0"/>
              <a:t> </a:t>
            </a:r>
            <a:r>
              <a:rPr lang="en-US" dirty="0" err="1" smtClean="0"/>
              <a:t>hệ</a:t>
            </a:r>
            <a:r>
              <a:rPr lang="en-US" dirty="0" smtClean="0"/>
              <a:t> </a:t>
            </a:r>
            <a:r>
              <a:rPr lang="en-US" dirty="0" err="1" smtClean="0"/>
              <a:t>quản</a:t>
            </a:r>
            <a:r>
              <a:rPr lang="en-US" dirty="0" smtClean="0"/>
              <a:t> </a:t>
            </a:r>
            <a:r>
              <a:rPr lang="en-US" dirty="0" err="1" smtClean="0"/>
              <a:t>trị</a:t>
            </a:r>
            <a:r>
              <a:rPr lang="en-US" dirty="0" smtClean="0"/>
              <a:t> CSDL</a:t>
            </a:r>
            <a:endParaRPr lang="en-US" dirty="0"/>
          </a:p>
        </p:txBody>
      </p:sp>
      <p:pic>
        <p:nvPicPr>
          <p:cNvPr id="4" name="Picture 3"/>
          <p:cNvPicPr>
            <a:picLocks noChangeAspect="1"/>
          </p:cNvPicPr>
          <p:nvPr/>
        </p:nvPicPr>
        <p:blipFill>
          <a:blip r:embed="rId2"/>
          <a:stretch>
            <a:fillRect/>
          </a:stretch>
        </p:blipFill>
        <p:spPr>
          <a:xfrm>
            <a:off x="2576378" y="1892390"/>
            <a:ext cx="6838078" cy="4843158"/>
          </a:xfrm>
          <a:prstGeom prst="rect">
            <a:avLst/>
          </a:prstGeom>
        </p:spPr>
      </p:pic>
    </p:spTree>
    <p:extLst>
      <p:ext uri="{BB962C8B-B14F-4D97-AF65-F5344CB8AC3E}">
        <p14:creationId xmlns:p14="http://schemas.microsoft.com/office/powerpoint/2010/main" val="2462905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mô hình Client/Server</a:t>
            </a:r>
            <a:endParaRPr lang="en-US" dirty="0"/>
          </a:p>
        </p:txBody>
      </p:sp>
      <p:sp>
        <p:nvSpPr>
          <p:cNvPr id="3" name="Content Placeholder 2"/>
          <p:cNvSpPr>
            <a:spLocks noGrp="1"/>
          </p:cNvSpPr>
          <p:nvPr>
            <p:ph idx="1"/>
          </p:nvPr>
        </p:nvSpPr>
        <p:spPr/>
        <p:txBody>
          <a:bodyPr>
            <a:normAutofit/>
          </a:bodyPr>
          <a:lstStyle/>
          <a:p>
            <a:r>
              <a:rPr lang="vi-VN" dirty="0" smtClean="0"/>
              <a:t>Đây là hệ thống cơ bản dùng lưu trữ dữ liệu cho hầu hết các ứng dụng lớn hiện nay. Mô hình Client/Server trên SQL được sử dụng để điều khiển tất cả các chức năng mà một hệ quản trị CSDL cung cấp cho người dùng các khả năng</a:t>
            </a:r>
          </a:p>
          <a:p>
            <a:pPr lvl="1"/>
            <a:r>
              <a:rPr lang="vi-VN" dirty="0" smtClean="0"/>
              <a:t>Định nghĩa dữ liệu</a:t>
            </a:r>
          </a:p>
          <a:p>
            <a:pPr lvl="1"/>
            <a:r>
              <a:rPr lang="vi-VN" dirty="0" smtClean="0"/>
              <a:t>Truy xuất và thao tác dữ liệu</a:t>
            </a:r>
          </a:p>
          <a:p>
            <a:pPr lvl="1"/>
            <a:r>
              <a:rPr lang="vi-VN" dirty="0" smtClean="0"/>
              <a:t>Điều khiển truy cập</a:t>
            </a:r>
          </a:p>
          <a:p>
            <a:pPr lvl="1"/>
            <a:r>
              <a:rPr lang="vi-VN" dirty="0" smtClean="0"/>
              <a:t>Đảm bảo toàn vẹn dữ liệu</a:t>
            </a:r>
            <a:endParaRPr lang="en-US" dirty="0"/>
          </a:p>
        </p:txBody>
      </p:sp>
    </p:spTree>
    <p:extLst>
      <p:ext uri="{BB962C8B-B14F-4D97-AF65-F5344CB8AC3E}">
        <p14:creationId xmlns:p14="http://schemas.microsoft.com/office/powerpoint/2010/main" val="53415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Các đặc trưng của mô hình Client/server</a:t>
            </a:r>
            <a:endParaRPr lang="en-US" dirty="0"/>
          </a:p>
        </p:txBody>
      </p:sp>
      <p:sp>
        <p:nvSpPr>
          <p:cNvPr id="3" name="Content Placeholder 2"/>
          <p:cNvSpPr>
            <a:spLocks noGrp="1"/>
          </p:cNvSpPr>
          <p:nvPr>
            <p:ph idx="1"/>
          </p:nvPr>
        </p:nvSpPr>
        <p:spPr/>
        <p:txBody>
          <a:bodyPr>
            <a:normAutofit fontScale="70000" lnSpcReduction="20000"/>
          </a:bodyPr>
          <a:lstStyle/>
          <a:p>
            <a:r>
              <a:rPr lang="vi-VN" dirty="0" smtClean="0"/>
              <a:t>Một ứng dụng kiểu Client/Server bao gồm 2 phần: Một phần chạy trên Server (máy chủ) và phần khác chạy trên các Workstations (máy trạm).</a:t>
            </a:r>
          </a:p>
          <a:p>
            <a:r>
              <a:rPr lang="vi-VN" dirty="0" smtClean="0"/>
              <a:t>Phần Server: (Máy chủ) chứa các CSDL, cung cấp các chức năng phục vụ cho việc tổ chức và quản lý CSDL, cho phép nhiều người sử dụng cùng truy cập dữ liệu. Điều này không chỉ tiết kiệm mà còn thể hiện tính nhất quán về mặt dữ liệu. Tất cả dữ liệu đều được truy xuất thông qua server, không được truy xuất trực tiếp. Do đó, có độ bảo mật cao, tính năng chịu lỗi, chạy đồng thời, sao lưu dự phòng…</a:t>
            </a:r>
          </a:p>
          <a:p>
            <a:r>
              <a:rPr lang="vi-VN" dirty="0" smtClean="0"/>
              <a:t>Phần Client (Máy khách): Là các phần mềm chạy trên máy trạm cho phép người sử dụng giao tiếp CSDL trên Server.</a:t>
            </a:r>
          </a:p>
          <a:p>
            <a:r>
              <a:rPr lang="vi-VN" dirty="0" smtClean="0"/>
              <a:t>Hệ thống máy tính Client/Server có 5 mô hình kiến trúc dựa trên cấu hình phân tán về truy nhập dữ liệu, gồm:</a:t>
            </a:r>
          </a:p>
          <a:p>
            <a:pPr lvl="1"/>
            <a:r>
              <a:rPr lang="vi-VN" dirty="0" smtClean="0"/>
              <a:t>Mô hình CSDL tập trung (Centralized database model)</a:t>
            </a:r>
          </a:p>
          <a:p>
            <a:pPr lvl="1"/>
            <a:r>
              <a:rPr lang="vi-VN" dirty="0" smtClean="0"/>
              <a:t>Mô hình CSDL theo kiểu file - server (File - server database model)</a:t>
            </a:r>
          </a:p>
          <a:p>
            <a:pPr lvl="1"/>
            <a:r>
              <a:rPr lang="vi-VN" dirty="0" smtClean="0"/>
              <a:t>Mô hình xử lý từng phần CSDL (Database extract proceSQL Servering model)</a:t>
            </a:r>
          </a:p>
          <a:p>
            <a:pPr lvl="1"/>
            <a:r>
              <a:rPr lang="vi-VN" dirty="0" smtClean="0"/>
              <a:t>Mô hình CSDL Client/Server (Client/Server database model)</a:t>
            </a:r>
          </a:p>
          <a:p>
            <a:pPr lvl="1"/>
            <a:r>
              <a:rPr lang="vi-VN" dirty="0" smtClean="0"/>
              <a:t>Mô hình CSDL phân tán (Distributed database model)</a:t>
            </a:r>
            <a:endParaRPr lang="en-US" dirty="0"/>
          </a:p>
        </p:txBody>
      </p:sp>
    </p:spTree>
    <p:extLst>
      <p:ext uri="{BB962C8B-B14F-4D97-AF65-F5344CB8AC3E}">
        <p14:creationId xmlns:p14="http://schemas.microsoft.com/office/powerpoint/2010/main" val="32535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Mô</a:t>
            </a:r>
            <a:r>
              <a:rPr lang="en-US" dirty="0" smtClean="0"/>
              <a:t> </a:t>
            </a:r>
            <a:r>
              <a:rPr lang="en-US" dirty="0" err="1" smtClean="0"/>
              <a:t>hình</a:t>
            </a:r>
            <a:r>
              <a:rPr lang="en-US" dirty="0" smtClean="0"/>
              <a:t> Client/Server </a:t>
            </a:r>
            <a:r>
              <a:rPr lang="en-US" dirty="0" err="1" smtClean="0"/>
              <a:t>trên</a:t>
            </a:r>
            <a:r>
              <a:rPr lang="en-US" dirty="0" smtClean="0"/>
              <a:t> SQL Server</a:t>
            </a:r>
            <a:endParaRPr lang="en-US" dirty="0"/>
          </a:p>
        </p:txBody>
      </p:sp>
      <p:pic>
        <p:nvPicPr>
          <p:cNvPr id="4" name="Picture 3"/>
          <p:cNvPicPr>
            <a:picLocks noChangeAspect="1"/>
          </p:cNvPicPr>
          <p:nvPr/>
        </p:nvPicPr>
        <p:blipFill>
          <a:blip r:embed="rId2"/>
          <a:stretch>
            <a:fillRect/>
          </a:stretch>
        </p:blipFill>
        <p:spPr>
          <a:xfrm>
            <a:off x="2149631" y="2617161"/>
            <a:ext cx="6163953" cy="3745002"/>
          </a:xfrm>
          <a:prstGeom prst="rect">
            <a:avLst/>
          </a:prstGeom>
        </p:spPr>
      </p:pic>
    </p:spTree>
    <p:extLst>
      <p:ext uri="{BB962C8B-B14F-4D97-AF65-F5344CB8AC3E}">
        <p14:creationId xmlns:p14="http://schemas.microsoft.com/office/powerpoint/2010/main" val="151637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Giới</a:t>
            </a:r>
            <a:r>
              <a:rPr lang="en-US" b="1" dirty="0" smtClean="0"/>
              <a:t> </a:t>
            </a:r>
            <a:r>
              <a:rPr lang="en-US" b="1" dirty="0" err="1" smtClean="0"/>
              <a:t>thiệu</a:t>
            </a:r>
            <a:r>
              <a:rPr lang="en-US" b="1" dirty="0" smtClean="0"/>
              <a:t> </a:t>
            </a:r>
            <a:r>
              <a:rPr lang="en-US" b="1" dirty="0" err="1" smtClean="0"/>
              <a:t>hệ</a:t>
            </a:r>
            <a:r>
              <a:rPr lang="en-US" b="1" dirty="0" smtClean="0"/>
              <a:t> </a:t>
            </a:r>
            <a:r>
              <a:rPr lang="en-US" b="1" dirty="0" err="1" smtClean="0"/>
              <a:t>quản</a:t>
            </a:r>
            <a:r>
              <a:rPr lang="en-US" b="1" dirty="0" smtClean="0"/>
              <a:t> </a:t>
            </a:r>
            <a:r>
              <a:rPr lang="en-US" b="1" dirty="0" err="1" smtClean="0"/>
              <a:t>trị</a:t>
            </a:r>
            <a:r>
              <a:rPr lang="en-US" b="1" dirty="0" smtClean="0"/>
              <a:t> CSDL MS SQL Server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vi-VN" dirty="0" smtClean="0"/>
              <a:t>SQL </a:t>
            </a:r>
            <a:r>
              <a:rPr lang="vi-VN" dirty="0"/>
              <a:t>viết tắt của Structured Query Language (ngôn ngữ truy vấn có cấu trúc), là công cụ sử dụng để tổ chức, quản lý và truy xuất dữ liệu đuợc lưu trữ trong các CSDL. SQL là một hệ thống ngôn ngữ bao gồm tập các câu lệnh sử dụng để tương tác với CSDL quan hệ. </a:t>
            </a:r>
          </a:p>
          <a:p>
            <a:r>
              <a:rPr lang="vi-VN" dirty="0"/>
              <a:t>Ngôn ngữ truy vấn có cấu trúc và các hệ quản trị CSDL quan hệ là một trong những nền tảng kỹ thuật quan trọng trong công nghiệp máy tính. Hiện nay SQL được xem là ngôn ngữ chuẩn trong CSDL. Các hệ quản trị CSDL quan hệ thương mại hiện có như Oracle, SQL Server, Informix, DB2,... đều chọn SQL làm ngôn ngữ cho sản phẩm của mình. </a:t>
            </a:r>
          </a:p>
          <a:p>
            <a:r>
              <a:rPr lang="vi-VN" dirty="0"/>
              <a:t>SQL là một hệ quản trị CSDL nhiều người dùng kiểu Client/Server. Đây là hệ thống cơ bản dùng lưu trữ dữ liệu cho hầu hết các ứng dụng lớn hiện nay. Mô hình Client/Server trên SQL được sử dụng để điều khiển tất cả các chức năng mà một hệ quản trị CSDL cung cấp cho người dùng các khả năng: </a:t>
            </a:r>
          </a:p>
        </p:txBody>
      </p:sp>
    </p:spTree>
    <p:extLst>
      <p:ext uri="{BB962C8B-B14F-4D97-AF65-F5344CB8AC3E}">
        <p14:creationId xmlns:p14="http://schemas.microsoft.com/office/powerpoint/2010/main" val="616512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Giới</a:t>
            </a:r>
            <a:r>
              <a:rPr lang="en-US" b="1" dirty="0" smtClean="0"/>
              <a:t> </a:t>
            </a:r>
            <a:r>
              <a:rPr lang="en-US" b="1" dirty="0" err="1" smtClean="0"/>
              <a:t>thiệu</a:t>
            </a:r>
            <a:r>
              <a:rPr lang="en-US" b="1" dirty="0" smtClean="0"/>
              <a:t> </a:t>
            </a:r>
            <a:r>
              <a:rPr lang="en-US" b="1" dirty="0" err="1" smtClean="0"/>
              <a:t>hệ</a:t>
            </a:r>
            <a:r>
              <a:rPr lang="en-US" b="1" dirty="0" smtClean="0"/>
              <a:t> </a:t>
            </a:r>
            <a:r>
              <a:rPr lang="en-US" b="1" dirty="0" err="1" smtClean="0"/>
              <a:t>quản</a:t>
            </a:r>
            <a:r>
              <a:rPr lang="en-US" b="1" dirty="0" smtClean="0"/>
              <a:t> </a:t>
            </a:r>
            <a:r>
              <a:rPr lang="en-US" b="1" dirty="0" err="1" smtClean="0"/>
              <a:t>trị</a:t>
            </a:r>
            <a:r>
              <a:rPr lang="en-US" b="1" dirty="0" smtClean="0"/>
              <a:t> CSDL MS SQL Server (</a:t>
            </a:r>
            <a:r>
              <a:rPr lang="en-US" b="1" dirty="0" err="1" smtClean="0"/>
              <a:t>tt</a:t>
            </a:r>
            <a:r>
              <a:rPr lang="en-US" b="1"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vi-VN" b="1" dirty="0" smtClean="0"/>
              <a:t>Định nghĩa dữ liệu: </a:t>
            </a:r>
            <a:r>
              <a:rPr lang="vi-VN" dirty="0" smtClean="0"/>
              <a:t>SQL cung cấp khả năng định nghĩa các CSDL, các cấu trúc lưu trữ và tổ chức dữ liệu cũng như mối quan hệ giữa các thành phần dữ liệu. </a:t>
            </a:r>
          </a:p>
          <a:p>
            <a:r>
              <a:rPr lang="vi-VN" b="1" dirty="0" smtClean="0"/>
              <a:t>Truy xuất và thao tác dữ liệu: N</a:t>
            </a:r>
            <a:r>
              <a:rPr lang="vi-VN" dirty="0" smtClean="0"/>
              <a:t>gười dùng có thể dễ dàng thực hiện các thao tác truy xuất, bổ sung, cập nhật và loại bỏ dữ liệu trong các CSDL. </a:t>
            </a:r>
          </a:p>
          <a:p>
            <a:r>
              <a:rPr lang="vi-VN" b="1" dirty="0" smtClean="0"/>
              <a:t>Điều khiển truy cập: </a:t>
            </a:r>
            <a:r>
              <a:rPr lang="vi-VN" dirty="0" smtClean="0"/>
              <a:t>SQL có thể được sử dụng để cấp phát và kiểm soát các thao tác của người sử dụng trên dữ liệu, đảm bảo sự an toàn cho CSDL </a:t>
            </a:r>
          </a:p>
          <a:p>
            <a:r>
              <a:rPr lang="vi-VN" b="1" dirty="0" smtClean="0"/>
              <a:t>Đảm bảo toàn vẹn dữ liệu: </a:t>
            </a:r>
            <a:r>
              <a:rPr lang="vi-VN" dirty="0" smtClean="0"/>
              <a:t>SQL định nghĩa các ràng buộc toàn vẹn trong CSDL nhờ đó đảm bảo tính hợp lệ và chính xác của dữ liệu trước các thao tác cập nhật cũng như các lỗi của hệ thống. </a:t>
            </a:r>
            <a:endParaRPr lang="en-US" dirty="0" smtClean="0"/>
          </a:p>
          <a:p>
            <a:r>
              <a:rPr lang="en-US" b="1" dirty="0" smtClean="0"/>
              <a:t>SQL Server </a:t>
            </a:r>
            <a:r>
              <a:rPr lang="en-US" dirty="0" err="1" smtClean="0"/>
              <a:t>sử</a:t>
            </a:r>
            <a:r>
              <a:rPr lang="en-US" dirty="0" smtClean="0"/>
              <a:t> </a:t>
            </a:r>
            <a:r>
              <a:rPr lang="en-US" dirty="0" err="1" smtClean="0"/>
              <a:t>dụng</a:t>
            </a:r>
            <a:r>
              <a:rPr lang="en-US" dirty="0" smtClean="0"/>
              <a:t> </a:t>
            </a:r>
            <a:r>
              <a:rPr lang="en-US" dirty="0" err="1" smtClean="0"/>
              <a:t>ngôn</a:t>
            </a:r>
            <a:r>
              <a:rPr lang="en-US" dirty="0" smtClean="0"/>
              <a:t> </a:t>
            </a:r>
            <a:r>
              <a:rPr lang="en-US" dirty="0" err="1" smtClean="0"/>
              <a:t>ngữ</a:t>
            </a:r>
            <a:r>
              <a:rPr lang="en-US" dirty="0" smtClean="0"/>
              <a:t> </a:t>
            </a:r>
            <a:r>
              <a:rPr lang="en-US" dirty="0" err="1" smtClean="0"/>
              <a:t>lập</a:t>
            </a:r>
            <a:r>
              <a:rPr lang="en-US" dirty="0" smtClean="0"/>
              <a:t> </a:t>
            </a:r>
            <a:r>
              <a:rPr lang="en-US" dirty="0" err="1" smtClean="0"/>
              <a:t>trình</a:t>
            </a:r>
            <a:r>
              <a:rPr lang="en-US" dirty="0" smtClean="0"/>
              <a:t> </a:t>
            </a:r>
            <a:r>
              <a:rPr lang="en-US" dirty="0" err="1" smtClean="0"/>
              <a:t>và</a:t>
            </a:r>
            <a:r>
              <a:rPr lang="en-US" dirty="0" smtClean="0"/>
              <a:t> </a:t>
            </a:r>
            <a:r>
              <a:rPr lang="en-US" dirty="0" err="1" smtClean="0"/>
              <a:t>truy</a:t>
            </a:r>
            <a:r>
              <a:rPr lang="en-US" dirty="0" smtClean="0"/>
              <a:t> </a:t>
            </a:r>
            <a:r>
              <a:rPr lang="en-US" dirty="0" err="1" smtClean="0"/>
              <a:t>vấn</a:t>
            </a:r>
            <a:r>
              <a:rPr lang="en-US" dirty="0" smtClean="0"/>
              <a:t> CSDL </a:t>
            </a:r>
            <a:r>
              <a:rPr lang="en-US" b="1" dirty="0" smtClean="0"/>
              <a:t>Transact-SQL (T-SQL)</a:t>
            </a:r>
            <a:r>
              <a:rPr lang="en-US" dirty="0" smtClean="0"/>
              <a:t>, </a:t>
            </a:r>
            <a:r>
              <a:rPr lang="en-US" dirty="0" err="1" smtClean="0"/>
              <a:t>một</a:t>
            </a:r>
            <a:r>
              <a:rPr lang="en-US" dirty="0" smtClean="0"/>
              <a:t> </a:t>
            </a:r>
            <a:r>
              <a:rPr lang="en-US" dirty="0" err="1" smtClean="0"/>
              <a:t>phiên</a:t>
            </a:r>
            <a:r>
              <a:rPr lang="en-US" dirty="0" smtClean="0"/>
              <a:t> </a:t>
            </a:r>
            <a:r>
              <a:rPr lang="en-US" dirty="0" err="1" smtClean="0"/>
              <a:t>bản</a:t>
            </a:r>
            <a:r>
              <a:rPr lang="en-US" dirty="0" smtClean="0"/>
              <a:t> </a:t>
            </a:r>
            <a:r>
              <a:rPr lang="en-US" dirty="0" err="1" smtClean="0"/>
              <a:t>của</a:t>
            </a:r>
            <a:r>
              <a:rPr lang="en-US" dirty="0" smtClean="0"/>
              <a:t> Structured Query Language. </a:t>
            </a:r>
            <a:r>
              <a:rPr lang="en-US" dirty="0" err="1" smtClean="0"/>
              <a:t>Ngôn</a:t>
            </a:r>
            <a:r>
              <a:rPr lang="en-US" dirty="0" smtClean="0"/>
              <a:t> </a:t>
            </a:r>
            <a:r>
              <a:rPr lang="en-US" dirty="0" err="1" smtClean="0"/>
              <a:t>ngữ</a:t>
            </a:r>
            <a:r>
              <a:rPr lang="en-US" dirty="0" smtClean="0"/>
              <a:t> </a:t>
            </a:r>
            <a:r>
              <a:rPr lang="en-US" dirty="0" err="1" smtClean="0"/>
              <a:t>lập</a:t>
            </a:r>
            <a:r>
              <a:rPr lang="en-US" dirty="0" smtClean="0"/>
              <a:t> </a:t>
            </a:r>
            <a:r>
              <a:rPr lang="en-US" dirty="0" err="1" smtClean="0"/>
              <a:t>trình</a:t>
            </a:r>
            <a:r>
              <a:rPr lang="en-US" dirty="0" smtClean="0"/>
              <a:t> </a:t>
            </a:r>
            <a:r>
              <a:rPr lang="en-US" dirty="0" err="1" smtClean="0"/>
              <a:t>và</a:t>
            </a:r>
            <a:r>
              <a:rPr lang="en-US" dirty="0" smtClean="0"/>
              <a:t> </a:t>
            </a:r>
            <a:r>
              <a:rPr lang="en-US" dirty="0" err="1" smtClean="0"/>
              <a:t>truy</a:t>
            </a:r>
            <a:r>
              <a:rPr lang="en-US" dirty="0" smtClean="0"/>
              <a:t> </a:t>
            </a:r>
            <a:r>
              <a:rPr lang="en-US" dirty="0" err="1" smtClean="0"/>
              <a:t>vấn</a:t>
            </a:r>
            <a:r>
              <a:rPr lang="en-US" dirty="0" smtClean="0"/>
              <a:t> T-SQL </a:t>
            </a:r>
            <a:r>
              <a:rPr lang="en-US" dirty="0" err="1" smtClean="0"/>
              <a:t>cho</a:t>
            </a:r>
            <a:r>
              <a:rPr lang="en-US" dirty="0" smtClean="0"/>
              <a:t> </a:t>
            </a:r>
            <a:r>
              <a:rPr lang="en-US" dirty="0" err="1" smtClean="0"/>
              <a:t>phép</a:t>
            </a:r>
            <a:r>
              <a:rPr lang="en-US" dirty="0" smtClean="0"/>
              <a:t> </a:t>
            </a:r>
            <a:r>
              <a:rPr lang="en-US" dirty="0" err="1" smtClean="0"/>
              <a:t>truy</a:t>
            </a:r>
            <a:r>
              <a:rPr lang="en-US" dirty="0" smtClean="0"/>
              <a:t> </a:t>
            </a:r>
            <a:r>
              <a:rPr lang="en-US" dirty="0" err="1" smtClean="0"/>
              <a:t>xuất</a:t>
            </a:r>
            <a:r>
              <a:rPr lang="en-US" dirty="0" smtClean="0"/>
              <a:t> </a:t>
            </a:r>
            <a:r>
              <a:rPr lang="en-US" dirty="0" err="1" smtClean="0"/>
              <a:t>dữ</a:t>
            </a:r>
            <a:r>
              <a:rPr lang="en-US" dirty="0" smtClean="0"/>
              <a:t> </a:t>
            </a:r>
            <a:r>
              <a:rPr lang="en-US" dirty="0" err="1" smtClean="0"/>
              <a:t>liệu</a:t>
            </a:r>
            <a:r>
              <a:rPr lang="en-US" dirty="0" smtClean="0"/>
              <a:t>, </a:t>
            </a:r>
            <a:r>
              <a:rPr lang="en-US" dirty="0" err="1" smtClean="0"/>
              <a:t>cập</a:t>
            </a:r>
            <a:r>
              <a:rPr lang="en-US" dirty="0" smtClean="0"/>
              <a:t> </a:t>
            </a:r>
            <a:r>
              <a:rPr lang="en-US" dirty="0" err="1" smtClean="0"/>
              <a:t>nhật</a:t>
            </a:r>
            <a:r>
              <a:rPr lang="en-US" dirty="0" smtClean="0"/>
              <a:t> </a:t>
            </a:r>
            <a:r>
              <a:rPr lang="en-US" dirty="0" err="1" smtClean="0"/>
              <a:t>và</a:t>
            </a:r>
            <a:r>
              <a:rPr lang="en-US" dirty="0" smtClean="0"/>
              <a:t> </a:t>
            </a:r>
            <a:r>
              <a:rPr lang="en-US" dirty="0" err="1" smtClean="0"/>
              <a:t>quản</a:t>
            </a:r>
            <a:r>
              <a:rPr lang="en-US" dirty="0" smtClean="0"/>
              <a:t> </a:t>
            </a:r>
            <a:r>
              <a:rPr lang="en-US" dirty="0" err="1" smtClean="0"/>
              <a:t>lý</a:t>
            </a:r>
            <a:r>
              <a:rPr lang="en-US" dirty="0" smtClean="0"/>
              <a:t> </a:t>
            </a:r>
            <a:r>
              <a:rPr lang="en-US" dirty="0" err="1" smtClean="0"/>
              <a:t>hệ</a:t>
            </a:r>
            <a:r>
              <a:rPr lang="en-US" dirty="0" smtClean="0"/>
              <a:t> </a:t>
            </a:r>
            <a:r>
              <a:rPr lang="en-US" dirty="0" err="1" smtClean="0"/>
              <a:t>thống</a:t>
            </a:r>
            <a:r>
              <a:rPr lang="en-US" dirty="0" smtClean="0"/>
              <a:t> CSDL </a:t>
            </a:r>
            <a:r>
              <a:rPr lang="en-US" dirty="0" err="1" smtClean="0"/>
              <a:t>quan</a:t>
            </a:r>
            <a:r>
              <a:rPr lang="en-US" dirty="0" smtClean="0"/>
              <a:t> </a:t>
            </a:r>
            <a:r>
              <a:rPr lang="en-US" dirty="0" err="1" smtClean="0"/>
              <a:t>hệ</a:t>
            </a:r>
            <a:r>
              <a:rPr lang="en-US" dirty="0" smtClean="0"/>
              <a:t>. </a:t>
            </a:r>
            <a:r>
              <a:rPr lang="en-US" dirty="0" err="1" smtClean="0"/>
              <a:t>Mỗi</a:t>
            </a:r>
            <a:r>
              <a:rPr lang="en-US" dirty="0" smtClean="0"/>
              <a:t> </a:t>
            </a:r>
            <a:r>
              <a:rPr lang="en-US" dirty="0" err="1" smtClean="0"/>
              <a:t>máy</a:t>
            </a:r>
            <a:r>
              <a:rPr lang="en-US" dirty="0" smtClean="0"/>
              <a:t> </a:t>
            </a:r>
            <a:r>
              <a:rPr lang="en-US" dirty="0" err="1" smtClean="0"/>
              <a:t>chủ</a:t>
            </a:r>
            <a:r>
              <a:rPr lang="en-US" dirty="0" smtClean="0"/>
              <a:t> </a:t>
            </a:r>
            <a:r>
              <a:rPr lang="en-US" dirty="0" err="1" smtClean="0"/>
              <a:t>chỉ</a:t>
            </a:r>
            <a:r>
              <a:rPr lang="en-US" dirty="0" smtClean="0"/>
              <a:t> </a:t>
            </a:r>
            <a:r>
              <a:rPr lang="en-US" dirty="0" err="1" smtClean="0"/>
              <a:t>có</a:t>
            </a:r>
            <a:r>
              <a:rPr lang="en-US" dirty="0" smtClean="0"/>
              <a:t> </a:t>
            </a:r>
            <a:r>
              <a:rPr lang="en-US" dirty="0" err="1" smtClean="0"/>
              <a:t>một</a:t>
            </a:r>
            <a:r>
              <a:rPr lang="en-US" dirty="0" smtClean="0"/>
              <a:t> </a:t>
            </a:r>
            <a:r>
              <a:rPr lang="en-US" dirty="0" err="1" smtClean="0"/>
              <a:t>hệ</a:t>
            </a:r>
            <a:r>
              <a:rPr lang="en-US" dirty="0" smtClean="0"/>
              <a:t> </a:t>
            </a:r>
            <a:r>
              <a:rPr lang="en-US" dirty="0" err="1" smtClean="0"/>
              <a:t>quản</a:t>
            </a:r>
            <a:r>
              <a:rPr lang="en-US" dirty="0" smtClean="0"/>
              <a:t> </a:t>
            </a:r>
            <a:r>
              <a:rPr lang="en-US" dirty="0" err="1" smtClean="0"/>
              <a:t>trị</a:t>
            </a:r>
            <a:r>
              <a:rPr lang="en-US" dirty="0" smtClean="0"/>
              <a:t> CSDL SQL Server. </a:t>
            </a:r>
          </a:p>
          <a:p>
            <a:endParaRPr lang="en-US" dirty="0"/>
          </a:p>
        </p:txBody>
      </p:sp>
    </p:spTree>
    <p:extLst>
      <p:ext uri="{BB962C8B-B14F-4D97-AF65-F5344CB8AC3E}">
        <p14:creationId xmlns:p14="http://schemas.microsoft.com/office/powerpoint/2010/main" val="4029082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Cài</a:t>
            </a:r>
            <a:r>
              <a:rPr lang="en-US" dirty="0" smtClean="0"/>
              <a:t> </a:t>
            </a:r>
            <a:r>
              <a:rPr lang="en-US" dirty="0" err="1" smtClean="0"/>
              <a:t>đặt</a:t>
            </a:r>
            <a:r>
              <a:rPr lang="en-US" dirty="0" smtClean="0"/>
              <a:t> </a:t>
            </a:r>
            <a:r>
              <a:rPr lang="en-US" dirty="0" err="1" smtClean="0"/>
              <a:t>Sql</a:t>
            </a:r>
            <a:r>
              <a:rPr lang="en-US" dirty="0" smtClean="0"/>
              <a:t> Server</a:t>
            </a:r>
            <a:endParaRPr lang="en-US" dirty="0"/>
          </a:p>
        </p:txBody>
      </p:sp>
      <p:sp>
        <p:nvSpPr>
          <p:cNvPr id="3" name="Content Placeholder 2"/>
          <p:cNvSpPr>
            <a:spLocks noGrp="1"/>
          </p:cNvSpPr>
          <p:nvPr>
            <p:ph idx="1"/>
          </p:nvPr>
        </p:nvSpPr>
        <p:spPr/>
        <p:txBody>
          <a:bodyPr/>
          <a:lstStyle/>
          <a:p>
            <a:r>
              <a:rPr lang="en-US" dirty="0" err="1" smtClean="0"/>
              <a:t>Cài</a:t>
            </a:r>
            <a:r>
              <a:rPr lang="en-US" dirty="0" smtClean="0"/>
              <a:t> </a:t>
            </a:r>
            <a:r>
              <a:rPr lang="en-US" dirty="0" err="1" smtClean="0"/>
              <a:t>đặt</a:t>
            </a:r>
            <a:r>
              <a:rPr lang="en-US" dirty="0" smtClean="0"/>
              <a:t>:…</a:t>
            </a:r>
            <a:endParaRPr lang="en-US" dirty="0" smtClean="0"/>
          </a:p>
          <a:p>
            <a:r>
              <a:rPr lang="en-US" dirty="0" err="1" smtClean="0"/>
              <a:t>Các</a:t>
            </a:r>
            <a:r>
              <a:rPr lang="en-US" dirty="0" smtClean="0"/>
              <a:t> </a:t>
            </a:r>
            <a:r>
              <a:rPr lang="en-US" dirty="0" err="1" smtClean="0"/>
              <a:t>công</a:t>
            </a:r>
            <a:r>
              <a:rPr lang="en-US" dirty="0" smtClean="0"/>
              <a:t> </a:t>
            </a:r>
            <a:r>
              <a:rPr lang="en-US" dirty="0" err="1" smtClean="0"/>
              <a:t>cụ</a:t>
            </a:r>
            <a:r>
              <a:rPr lang="en-US" dirty="0" smtClean="0"/>
              <a:t> </a:t>
            </a:r>
            <a:r>
              <a:rPr lang="en-US" dirty="0" err="1" smtClean="0"/>
              <a:t>của</a:t>
            </a:r>
            <a:r>
              <a:rPr lang="en-US" dirty="0" smtClean="0"/>
              <a:t> MS SQL</a:t>
            </a:r>
          </a:p>
          <a:p>
            <a:pPr lvl="1"/>
            <a:r>
              <a:rPr lang="en-US" dirty="0" smtClean="0"/>
              <a:t>English Query: </a:t>
            </a:r>
            <a:r>
              <a:rPr lang="en-US" dirty="0" err="1" smtClean="0"/>
              <a:t>dịch</a:t>
            </a:r>
            <a:r>
              <a:rPr lang="en-US" dirty="0" smtClean="0"/>
              <a:t> </a:t>
            </a:r>
            <a:r>
              <a:rPr lang="en-US" dirty="0" err="1" smtClean="0"/>
              <a:t>vụ</a:t>
            </a:r>
            <a:r>
              <a:rPr lang="en-US" dirty="0" smtClean="0"/>
              <a:t> </a:t>
            </a:r>
            <a:r>
              <a:rPr lang="en-US" dirty="0" err="1" smtClean="0"/>
              <a:t>giúp</a:t>
            </a:r>
            <a:r>
              <a:rPr lang="en-US" dirty="0" smtClean="0"/>
              <a:t> </a:t>
            </a:r>
            <a:r>
              <a:rPr lang="en-US" dirty="0" err="1" smtClean="0"/>
              <a:t>cho</a:t>
            </a:r>
            <a:r>
              <a:rPr lang="en-US" dirty="0" smtClean="0"/>
              <a:t> </a:t>
            </a:r>
            <a:r>
              <a:rPr lang="en-US" dirty="0" err="1" smtClean="0"/>
              <a:t>việc</a:t>
            </a:r>
            <a:r>
              <a:rPr lang="en-US" dirty="0" smtClean="0"/>
              <a:t> </a:t>
            </a:r>
            <a:r>
              <a:rPr lang="en-US" dirty="0" err="1" smtClean="0"/>
              <a:t>truy</a:t>
            </a:r>
            <a:r>
              <a:rPr lang="en-US" dirty="0" smtClean="0"/>
              <a:t> </a:t>
            </a:r>
            <a:r>
              <a:rPr lang="en-US" dirty="0" err="1" smtClean="0"/>
              <a:t>vấn</a:t>
            </a:r>
            <a:r>
              <a:rPr lang="en-US" dirty="0" smtClean="0"/>
              <a:t> </a:t>
            </a:r>
            <a:r>
              <a:rPr lang="en-US" dirty="0" err="1" smtClean="0"/>
              <a:t>dữ</a:t>
            </a:r>
            <a:r>
              <a:rPr lang="en-US" dirty="0" smtClean="0"/>
              <a:t> </a:t>
            </a:r>
            <a:r>
              <a:rPr lang="en-US" dirty="0" err="1" smtClean="0"/>
              <a:t>liệu</a:t>
            </a:r>
            <a:r>
              <a:rPr lang="en-US" dirty="0" smtClean="0"/>
              <a:t> </a:t>
            </a:r>
            <a:r>
              <a:rPr lang="en-US" dirty="0" err="1" smtClean="0"/>
              <a:t>bằng</a:t>
            </a:r>
            <a:r>
              <a:rPr lang="en-US" dirty="0" smtClean="0"/>
              <a:t> </a:t>
            </a:r>
            <a:r>
              <a:rPr lang="en-US" dirty="0" err="1" smtClean="0"/>
              <a:t>tiếng</a:t>
            </a:r>
            <a:r>
              <a:rPr lang="en-US" dirty="0" smtClean="0"/>
              <a:t> </a:t>
            </a:r>
            <a:r>
              <a:rPr lang="en-US" dirty="0" err="1" smtClean="0"/>
              <a:t>Anh</a:t>
            </a:r>
            <a:r>
              <a:rPr lang="en-US" dirty="0" smtClean="0"/>
              <a:t>.</a:t>
            </a:r>
          </a:p>
          <a:p>
            <a:pPr lvl="1"/>
            <a:r>
              <a:rPr lang="en-US" dirty="0" smtClean="0"/>
              <a:t>SQL Server Management Studio</a:t>
            </a:r>
          </a:p>
          <a:p>
            <a:pPr lvl="2"/>
            <a:r>
              <a:rPr lang="en-US" dirty="0" err="1">
                <a:latin typeface="Arial (Body)"/>
              </a:rPr>
              <a:t>Trình</a:t>
            </a:r>
            <a:r>
              <a:rPr lang="en-US" dirty="0">
                <a:latin typeface="Arial (Body)"/>
              </a:rPr>
              <a:t> Enterprise Manager </a:t>
            </a:r>
            <a:endParaRPr lang="en-US" dirty="0" smtClean="0">
              <a:latin typeface="Arial (Body)"/>
            </a:endParaRPr>
          </a:p>
          <a:p>
            <a:pPr lvl="2"/>
            <a:r>
              <a:rPr lang="vi-VN" dirty="0" smtClean="0"/>
              <a:t>Query Analyzer (ISQL)</a:t>
            </a:r>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24005543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1273</Words>
  <Application>Microsoft Office PowerPoint</Application>
  <PresentationFormat>Widescreen</PresentationFormat>
  <Paragraphs>77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(Body)</vt:lpstr>
      <vt:lpstr>Calibri</vt:lpstr>
      <vt:lpstr>Calibri Light</vt:lpstr>
      <vt:lpstr>Times New Roman</vt:lpstr>
      <vt:lpstr>Office Theme</vt:lpstr>
      <vt:lpstr>Sql server</vt:lpstr>
      <vt:lpstr>Các kiến thức tổng quan về CSDL </vt:lpstr>
      <vt:lpstr>Kiến trúc một hệ quản trị CSDL</vt:lpstr>
      <vt:lpstr>mô hình Client/Server</vt:lpstr>
      <vt:lpstr>Các đặc trưng của mô hình Client/server</vt:lpstr>
      <vt:lpstr>Mô hình Client/Server trên SQL Server</vt:lpstr>
      <vt:lpstr>Giới thiệu hệ quản trị CSDL MS SQL Server  </vt:lpstr>
      <vt:lpstr>Giới thiệu hệ quản trị CSDL MS SQL Server (tt)</vt:lpstr>
      <vt:lpstr>Cài đặt Sql Server</vt:lpstr>
      <vt:lpstr>SQL Server Enterprise Manager</vt:lpstr>
      <vt:lpstr>Công cụ lập trình - Query Analyzer (ISQL)</vt:lpstr>
      <vt:lpstr>Công cụ lập trình - Query Analyzer (ISQL)</vt:lpstr>
      <vt:lpstr>Công cụ Sql server</vt:lpstr>
      <vt:lpstr>Làm việc với SQL Server Management Studio</vt:lpstr>
      <vt:lpstr>Làm việc với SQL Server Management Studio</vt:lpstr>
      <vt:lpstr>Bài tập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Sql server</dc:title>
  <dc:creator>HP</dc:creator>
  <cp:lastModifiedBy>HP</cp:lastModifiedBy>
  <cp:revision>15</cp:revision>
  <dcterms:created xsi:type="dcterms:W3CDTF">2020-03-26T04:41:26Z</dcterms:created>
  <dcterms:modified xsi:type="dcterms:W3CDTF">2020-03-26T13:15:11Z</dcterms:modified>
</cp:coreProperties>
</file>